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316" r:id="rId3"/>
    <p:sldId id="319" r:id="rId4"/>
    <p:sldId id="320" r:id="rId5"/>
    <p:sldId id="309" r:id="rId6"/>
    <p:sldId id="310" r:id="rId7"/>
    <p:sldId id="311" r:id="rId8"/>
    <p:sldId id="312" r:id="rId9"/>
    <p:sldId id="313" r:id="rId10"/>
    <p:sldId id="314" r:id="rId11"/>
    <p:sldId id="321" r:id="rId12"/>
    <p:sldId id="317" r:id="rId13"/>
    <p:sldId id="323" r:id="rId14"/>
    <p:sldId id="324" r:id="rId15"/>
    <p:sldId id="318" r:id="rId16"/>
    <p:sldId id="322" r:id="rId17"/>
    <p:sldId id="325" r:id="rId18"/>
    <p:sldId id="326" r:id="rId19"/>
    <p:sldId id="327" r:id="rId20"/>
    <p:sldId id="328" r:id="rId21"/>
    <p:sldId id="329" r:id="rId22"/>
    <p:sldId id="330" r:id="rId23"/>
    <p:sldId id="331" r:id="rId24"/>
    <p:sldId id="332" r:id="rId25"/>
    <p:sldId id="333" r:id="rId26"/>
    <p:sldId id="336" r:id="rId27"/>
    <p:sldId id="337" r:id="rId28"/>
    <p:sldId id="338" r:id="rId29"/>
    <p:sldId id="334" r:id="rId30"/>
    <p:sldId id="340" r:id="rId31"/>
    <p:sldId id="341" r:id="rId32"/>
    <p:sldId id="342" r:id="rId33"/>
    <p:sldId id="343" r:id="rId34"/>
    <p:sldId id="335" r:id="rId35"/>
    <p:sldId id="33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43" autoAdjust="0"/>
  </p:normalViewPr>
  <p:slideViewPr>
    <p:cSldViewPr snapToGrid="0" snapToObjects="1">
      <p:cViewPr varScale="1">
        <p:scale>
          <a:sx n="99" d="100"/>
          <a:sy n="99" d="100"/>
        </p:scale>
        <p:origin x="-240" y="-90"/>
      </p:cViewPr>
      <p:guideLst>
        <p:guide orient="horz" pos="2160"/>
        <p:guide pos="2880"/>
      </p:guideLst>
    </p:cSldViewPr>
  </p:slideViewPr>
  <p:outlineViewPr>
    <p:cViewPr>
      <p:scale>
        <a:sx n="33" d="100"/>
        <a:sy n="33" d="100"/>
      </p:scale>
      <p:origin x="0" y="489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2" d="100"/>
          <a:sy n="82" d="100"/>
        </p:scale>
        <p:origin x="-146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6B5537-AD0C-429F-A62E-DED3FCA68252}" type="datetimeFigureOut">
              <a:rPr lang="en-AU" smtClean="0"/>
              <a:pPr/>
              <a:t>11/12/2014</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ACD2C0-E113-4DC9-A921-FD36B34C92DC}" type="slidenum">
              <a:rPr lang="en-AU" smtClean="0"/>
              <a:pPr/>
              <a:t>‹#›</a:t>
            </a:fld>
            <a:endParaRPr lang="en-AU"/>
          </a:p>
        </p:txBody>
      </p:sp>
    </p:spTree>
    <p:extLst>
      <p:ext uri="{BB962C8B-B14F-4D97-AF65-F5344CB8AC3E}">
        <p14:creationId xmlns:p14="http://schemas.microsoft.com/office/powerpoint/2010/main" xmlns="" val="2054583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BAFB62-B6D2-4CCC-B89C-26C27924C19E}" type="datetimeFigureOut">
              <a:rPr lang="en-AU" smtClean="0"/>
              <a:pPr/>
              <a:t>11/12/2014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88EC2-8287-4239-BE66-7C4E8439778F}" type="slidenum">
              <a:rPr lang="en-AU" smtClean="0"/>
              <a:pPr/>
              <a:t>‹#›</a:t>
            </a:fld>
            <a:endParaRPr lang="en-AU"/>
          </a:p>
        </p:txBody>
      </p:sp>
    </p:spTree>
    <p:extLst>
      <p:ext uri="{BB962C8B-B14F-4D97-AF65-F5344CB8AC3E}">
        <p14:creationId xmlns:p14="http://schemas.microsoft.com/office/powerpoint/2010/main" xmlns="" val="3735458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www.youtube.com</a:t>
            </a:r>
            <a:r>
              <a:rPr lang="en-US" dirty="0" smtClean="0"/>
              <a:t>/</a:t>
            </a:r>
            <a:r>
              <a:rPr lang="en-US" dirty="0" err="1" smtClean="0"/>
              <a:t>watch?v</a:t>
            </a:r>
            <a:r>
              <a:rPr lang="en-US" dirty="0" smtClean="0"/>
              <a:t>=z8vZxDa2KPM</a:t>
            </a:r>
            <a:endParaRPr lang="en-US" dirty="0"/>
          </a:p>
        </p:txBody>
      </p:sp>
      <p:sp>
        <p:nvSpPr>
          <p:cNvPr id="4" name="Slide Number Placeholder 3"/>
          <p:cNvSpPr>
            <a:spLocks noGrp="1"/>
          </p:cNvSpPr>
          <p:nvPr>
            <p:ph type="sldNum" sz="quarter" idx="10"/>
          </p:nvPr>
        </p:nvSpPr>
        <p:spPr/>
        <p:txBody>
          <a:bodyPr/>
          <a:lstStyle/>
          <a:p>
            <a:fld id="{7C288EC2-8287-4239-BE66-7C4E8439778F}" type="slidenum">
              <a:rPr lang="en-AU" smtClean="0"/>
              <a:pPr/>
              <a:t>29</a:t>
            </a:fld>
            <a:endParaRPr lang="en-AU"/>
          </a:p>
        </p:txBody>
      </p:sp>
    </p:spTree>
    <p:extLst>
      <p:ext uri="{BB962C8B-B14F-4D97-AF65-F5344CB8AC3E}">
        <p14:creationId xmlns:p14="http://schemas.microsoft.com/office/powerpoint/2010/main" xmlns="" val="9733141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AU"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12/11/2014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AU"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12/11/2014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12/11/2014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12/11/2014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12/11/2014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12/11/2014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12/11/2014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9080" y="2064440"/>
            <a:ext cx="6762749" cy="1124886"/>
          </a:xfrm>
        </p:spPr>
        <p:txBody>
          <a:bodyPr/>
          <a:lstStyle/>
          <a:p>
            <a:r>
              <a:rPr lang="en-US" sz="5400" b="1" dirty="0" smtClean="0">
                <a:ln>
                  <a:solidFill>
                    <a:schemeClr val="tx2">
                      <a:lumMod val="60000"/>
                      <a:lumOff val="40000"/>
                    </a:schemeClr>
                  </a:solidFill>
                </a:ln>
                <a:solidFill>
                  <a:srgbClr val="FFFF00"/>
                </a:solidFill>
                <a:cs typeface="Calibri"/>
              </a:rPr>
              <a:t>Child Protection</a:t>
            </a:r>
            <a:endParaRPr lang="en-US" sz="5400" b="1" dirty="0">
              <a:ln>
                <a:solidFill>
                  <a:schemeClr val="tx2">
                    <a:lumMod val="60000"/>
                    <a:lumOff val="40000"/>
                  </a:schemeClr>
                </a:solidFill>
              </a:ln>
              <a:solidFill>
                <a:srgbClr val="FFFF00"/>
              </a:solidFill>
              <a:cs typeface="Calibri"/>
            </a:endParaRPr>
          </a:p>
        </p:txBody>
      </p:sp>
      <p:pic>
        <p:nvPicPr>
          <p:cNvPr id="8" name="Picture 7" descr="SMYL Logo Style 3"/>
          <p:cNvPicPr/>
          <p:nvPr/>
        </p:nvPicPr>
        <p:blipFill>
          <a:blip r:embed="rId2" cstate="print"/>
          <a:srcRect/>
          <a:stretch>
            <a:fillRect/>
          </a:stretch>
        </p:blipFill>
        <p:spPr bwMode="auto">
          <a:xfrm>
            <a:off x="5887174" y="418030"/>
            <a:ext cx="2954655" cy="1515745"/>
          </a:xfrm>
          <a:prstGeom prst="rect">
            <a:avLst/>
          </a:prstGeom>
          <a:noFill/>
        </p:spPr>
      </p:pic>
      <p:sp>
        <p:nvSpPr>
          <p:cNvPr id="18" name="Arc 17"/>
          <p:cNvSpPr/>
          <p:nvPr/>
        </p:nvSpPr>
        <p:spPr>
          <a:xfrm rot="14893089">
            <a:off x="1211063" y="3583982"/>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1" name="Arc 20"/>
          <p:cNvSpPr/>
          <p:nvPr/>
        </p:nvSpPr>
        <p:spPr>
          <a:xfrm rot="14893089">
            <a:off x="1088821" y="3736383"/>
            <a:ext cx="5048000" cy="2881238"/>
          </a:xfrm>
          <a:prstGeom prst="arc">
            <a:avLst>
              <a:gd name="adj1" fmla="val 13737976"/>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3" name="Arc 22"/>
          <p:cNvSpPr/>
          <p:nvPr/>
        </p:nvSpPr>
        <p:spPr>
          <a:xfrm rot="14632926">
            <a:off x="1363464" y="3524285"/>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Tree>
    <p:extLst>
      <p:ext uri="{BB962C8B-B14F-4D97-AF65-F5344CB8AC3E}">
        <p14:creationId xmlns:p14="http://schemas.microsoft.com/office/powerpoint/2010/main" xmlns="" val="146713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0402" y="422061"/>
            <a:ext cx="8511033" cy="5909311"/>
          </a:xfrm>
          <a:prstGeom prst="rect">
            <a:avLst/>
          </a:prstGeom>
        </p:spPr>
        <p:txBody>
          <a:bodyPr wrap="square">
            <a:spAutoFit/>
          </a:bodyPr>
          <a:lstStyle/>
          <a:p>
            <a:r>
              <a:rPr lang="en-US" b="1" dirty="0">
                <a:solidFill>
                  <a:srgbClr val="FFFF00"/>
                </a:solidFill>
              </a:rPr>
              <a:t>CHILD NEGLECT</a:t>
            </a:r>
          </a:p>
          <a:p>
            <a:r>
              <a:rPr lang="en-US" dirty="0">
                <a:solidFill>
                  <a:srgbClr val="FFFF00"/>
                </a:solidFill>
              </a:rPr>
              <a:t>Neglect is when children do not receive adequate food or shelter, medical treatment, supervision, care or nurturance to such an extent that their development is damaged or they are injured. Neglect may be acute, episodic or chronic. Some examples are</a:t>
            </a:r>
            <a:r>
              <a:rPr lang="en-US" dirty="0" smtClean="0">
                <a:solidFill>
                  <a:srgbClr val="FFFF00"/>
                </a:solidFill>
              </a:rPr>
              <a:t>:</a:t>
            </a:r>
          </a:p>
          <a:p>
            <a:endParaRPr lang="en-US" dirty="0">
              <a:solidFill>
                <a:srgbClr val="FFFF00"/>
              </a:solidFill>
            </a:endParaRPr>
          </a:p>
          <a:p>
            <a:pPr marL="285750" indent="-285750">
              <a:buFont typeface="Arial"/>
              <a:buChar char="•"/>
            </a:pPr>
            <a:r>
              <a:rPr lang="en-US" dirty="0">
                <a:solidFill>
                  <a:srgbClr val="FFFF00"/>
                </a:solidFill>
              </a:rPr>
              <a:t>leaving a child alone without appropriate supervision</a:t>
            </a:r>
          </a:p>
          <a:p>
            <a:pPr marL="285750" indent="-285750">
              <a:buFont typeface="Arial"/>
              <a:buChar char="•"/>
            </a:pPr>
            <a:r>
              <a:rPr lang="en-US" dirty="0">
                <a:solidFill>
                  <a:srgbClr val="FFFF00"/>
                </a:solidFill>
              </a:rPr>
              <a:t>not ensuring the child attends school, or not enrolling the child at school</a:t>
            </a:r>
          </a:p>
          <a:p>
            <a:pPr marL="285750" indent="-285750">
              <a:buFont typeface="Arial"/>
              <a:buChar char="•"/>
            </a:pPr>
            <a:r>
              <a:rPr lang="en-US" dirty="0">
                <a:solidFill>
                  <a:srgbClr val="FFFF00"/>
                </a:solidFill>
              </a:rPr>
              <a:t>infection because of poor hygiene or lack of medication</a:t>
            </a:r>
          </a:p>
          <a:p>
            <a:pPr marL="285750" indent="-285750">
              <a:buFont typeface="Arial"/>
              <a:buChar char="•"/>
            </a:pPr>
            <a:r>
              <a:rPr lang="en-US" dirty="0">
                <a:solidFill>
                  <a:srgbClr val="FFFF00"/>
                </a:solidFill>
              </a:rPr>
              <a:t>not giving a child affection or emotional support</a:t>
            </a:r>
          </a:p>
          <a:p>
            <a:pPr marL="285750" indent="-285750">
              <a:buFont typeface="Arial"/>
              <a:buChar char="•"/>
            </a:pPr>
            <a:r>
              <a:rPr lang="en-US" dirty="0">
                <a:solidFill>
                  <a:srgbClr val="FFFF00"/>
                </a:solidFill>
              </a:rPr>
              <a:t>not getting medical help when required.</a:t>
            </a:r>
          </a:p>
          <a:p>
            <a:endParaRPr lang="en-US" dirty="0">
              <a:solidFill>
                <a:srgbClr val="FFFF00"/>
              </a:solidFill>
            </a:endParaRPr>
          </a:p>
          <a:p>
            <a:r>
              <a:rPr lang="en-US" dirty="0">
                <a:solidFill>
                  <a:srgbClr val="FFFF00"/>
                </a:solidFill>
              </a:rPr>
              <a:t>Signs of neglect in children include:</a:t>
            </a:r>
          </a:p>
          <a:p>
            <a:pPr marL="285750" indent="-285750">
              <a:buFont typeface="Arial"/>
              <a:buChar char="•"/>
            </a:pPr>
            <a:r>
              <a:rPr lang="en-US" dirty="0">
                <a:solidFill>
                  <a:srgbClr val="FFFF00"/>
                </a:solidFill>
              </a:rPr>
              <a:t>untreated sores, severe nappy rash</a:t>
            </a:r>
          </a:p>
          <a:p>
            <a:pPr marL="285750" indent="-285750">
              <a:buFont typeface="Arial"/>
              <a:buChar char="•"/>
            </a:pPr>
            <a:r>
              <a:rPr lang="en-US" dirty="0">
                <a:solidFill>
                  <a:srgbClr val="FFFF00"/>
                </a:solidFill>
              </a:rPr>
              <a:t>bad body </a:t>
            </a:r>
            <a:r>
              <a:rPr lang="en-US" dirty="0" err="1">
                <a:solidFill>
                  <a:srgbClr val="FFFF00"/>
                </a:solidFill>
              </a:rPr>
              <a:t>odour</a:t>
            </a:r>
            <a:r>
              <a:rPr lang="en-US" dirty="0">
                <a:solidFill>
                  <a:srgbClr val="FFFF00"/>
                </a:solidFill>
              </a:rPr>
              <a:t>, matted hair, dirty skin</a:t>
            </a:r>
          </a:p>
          <a:p>
            <a:pPr marL="285750" indent="-285750">
              <a:buFont typeface="Arial"/>
              <a:buChar char="•"/>
            </a:pPr>
            <a:r>
              <a:rPr lang="en-US" dirty="0">
                <a:solidFill>
                  <a:srgbClr val="FFFF00"/>
                </a:solidFill>
              </a:rPr>
              <a:t>being involved in serious accidents</a:t>
            </a:r>
          </a:p>
          <a:p>
            <a:pPr marL="285750" indent="-285750">
              <a:buFont typeface="Arial"/>
              <a:buChar char="•"/>
            </a:pPr>
            <a:r>
              <a:rPr lang="en-US" dirty="0">
                <a:solidFill>
                  <a:srgbClr val="FFFF00"/>
                </a:solidFill>
              </a:rPr>
              <a:t>being hungry and stealing food</a:t>
            </a:r>
          </a:p>
          <a:p>
            <a:pPr marL="285750" indent="-285750">
              <a:buFont typeface="Arial"/>
              <a:buChar char="•"/>
            </a:pPr>
            <a:r>
              <a:rPr lang="en-US" dirty="0">
                <a:solidFill>
                  <a:srgbClr val="FFFF00"/>
                </a:solidFill>
              </a:rPr>
              <a:t>often being tired, late for school or not attending school</a:t>
            </a:r>
          </a:p>
          <a:p>
            <a:pPr marL="285750" indent="-285750">
              <a:buFont typeface="Arial"/>
              <a:buChar char="•"/>
            </a:pPr>
            <a:r>
              <a:rPr lang="en-US" dirty="0">
                <a:solidFill>
                  <a:srgbClr val="FFFF00"/>
                </a:solidFill>
              </a:rPr>
              <a:t>feeling bad about themselves</a:t>
            </a:r>
          </a:p>
          <a:p>
            <a:pPr marL="285750" indent="-285750">
              <a:buFont typeface="Arial"/>
              <a:buChar char="•"/>
            </a:pPr>
            <a:r>
              <a:rPr lang="en-US" dirty="0">
                <a:solidFill>
                  <a:srgbClr val="FFFF00"/>
                </a:solidFill>
              </a:rPr>
              <a:t>when a baby does not meet physical and development milestones without there being underlying medical reasons</a:t>
            </a:r>
          </a:p>
        </p:txBody>
      </p:sp>
    </p:spTree>
    <p:extLst>
      <p:ext uri="{BB962C8B-B14F-4D97-AF65-F5344CB8AC3E}">
        <p14:creationId xmlns:p14="http://schemas.microsoft.com/office/powerpoint/2010/main" xmlns="" val="908740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0402" y="473719"/>
            <a:ext cx="8577010" cy="5847755"/>
          </a:xfrm>
          <a:prstGeom prst="rect">
            <a:avLst/>
          </a:prstGeom>
        </p:spPr>
        <p:txBody>
          <a:bodyPr wrap="square">
            <a:spAutoFit/>
          </a:bodyPr>
          <a:lstStyle/>
          <a:p>
            <a:r>
              <a:rPr lang="en-US" sz="2000" dirty="0" smtClean="0">
                <a:solidFill>
                  <a:srgbClr val="FFFF00"/>
                </a:solidFill>
              </a:rPr>
              <a:t>Everybody </a:t>
            </a:r>
            <a:r>
              <a:rPr lang="en-US" sz="2000" dirty="0">
                <a:solidFill>
                  <a:srgbClr val="FFFF00"/>
                </a:solidFill>
              </a:rPr>
              <a:t>has a duty to report concerns that involve the safety of children and young people</a:t>
            </a:r>
            <a:r>
              <a:rPr lang="en-US" sz="2000" dirty="0" smtClean="0">
                <a:solidFill>
                  <a:srgbClr val="FFFF00"/>
                </a:solidFill>
              </a:rPr>
              <a:t>.</a:t>
            </a:r>
          </a:p>
          <a:p>
            <a:endParaRPr lang="en-US" sz="2000" dirty="0">
              <a:solidFill>
                <a:srgbClr val="FFFF00"/>
              </a:solidFill>
            </a:endParaRPr>
          </a:p>
          <a:p>
            <a:r>
              <a:rPr lang="en-US" sz="2000" dirty="0">
                <a:solidFill>
                  <a:srgbClr val="FFFF00"/>
                </a:solidFill>
              </a:rPr>
              <a:t>Confronting abuse and neglect can be very difficult. It is often easier to </a:t>
            </a:r>
            <a:r>
              <a:rPr lang="en-US" sz="2000" dirty="0" err="1">
                <a:solidFill>
                  <a:srgbClr val="FFFF00"/>
                </a:solidFill>
              </a:rPr>
              <a:t>minimise</a:t>
            </a:r>
            <a:r>
              <a:rPr lang="en-US" sz="2000" dirty="0">
                <a:solidFill>
                  <a:srgbClr val="FFFF00"/>
                </a:solidFill>
              </a:rPr>
              <a:t> concerns or to avoid considering the possibility that a child or young person may have been harmed or is at risk of being </a:t>
            </a:r>
            <a:r>
              <a:rPr lang="en-US" sz="2000" dirty="0" smtClean="0">
                <a:solidFill>
                  <a:srgbClr val="FFFF00"/>
                </a:solidFill>
              </a:rPr>
              <a:t>harmed. This </a:t>
            </a:r>
            <a:r>
              <a:rPr lang="en-US" sz="2000" dirty="0">
                <a:solidFill>
                  <a:srgbClr val="FFFF00"/>
                </a:solidFill>
              </a:rPr>
              <a:t>optimistic thinking can leave children unprotected, allowing the abuse or neglect to continue</a:t>
            </a:r>
            <a:r>
              <a:rPr lang="en-US" sz="2000" dirty="0" smtClean="0">
                <a:solidFill>
                  <a:srgbClr val="FFFF00"/>
                </a:solidFill>
              </a:rPr>
              <a:t>.</a:t>
            </a:r>
          </a:p>
          <a:p>
            <a:endParaRPr lang="en-US" sz="2000" dirty="0">
              <a:solidFill>
                <a:srgbClr val="FFFF00"/>
              </a:solidFill>
            </a:endParaRPr>
          </a:p>
          <a:p>
            <a:r>
              <a:rPr lang="en-US" sz="2000" dirty="0">
                <a:solidFill>
                  <a:srgbClr val="FFFF00"/>
                </a:solidFill>
              </a:rPr>
              <a:t>Targeted reporting laws require the Family Court of Western Australia under the </a:t>
            </a:r>
            <a:r>
              <a:rPr lang="en-US" sz="2000" i="1" dirty="0">
                <a:solidFill>
                  <a:srgbClr val="FFFF00"/>
                </a:solidFill>
              </a:rPr>
              <a:t>Western Australian Family Court Act 1997 </a:t>
            </a:r>
            <a:r>
              <a:rPr lang="en-US" sz="2000" dirty="0">
                <a:solidFill>
                  <a:srgbClr val="FFFF00"/>
                </a:solidFill>
              </a:rPr>
              <a:t>to report allegations of child abuse to the Department. Child care, family day care, outside school hours care and outside school hours family day care service providers are also required by law to report allegation of abuse or neglect against staff and volunteers in their </a:t>
            </a:r>
            <a:r>
              <a:rPr lang="en-US" sz="2000" dirty="0" err="1">
                <a:solidFill>
                  <a:srgbClr val="FFFF00"/>
                </a:solidFill>
              </a:rPr>
              <a:t>centre</a:t>
            </a:r>
            <a:r>
              <a:rPr lang="en-US" sz="2000" dirty="0">
                <a:solidFill>
                  <a:srgbClr val="FFFF00"/>
                </a:solidFill>
              </a:rPr>
              <a:t> under the </a:t>
            </a:r>
            <a:r>
              <a:rPr lang="en-US" sz="2000" i="1" dirty="0">
                <a:solidFill>
                  <a:srgbClr val="FFFF00"/>
                </a:solidFill>
              </a:rPr>
              <a:t>Children and Community Services (Child Care) </a:t>
            </a:r>
            <a:endParaRPr lang="en-US" sz="2000" dirty="0">
              <a:solidFill>
                <a:srgbClr val="FFFF00"/>
              </a:solidFill>
            </a:endParaRPr>
          </a:p>
          <a:p>
            <a:endParaRPr lang="en-US" dirty="0" smtClean="0"/>
          </a:p>
          <a:p>
            <a:endParaRPr lang="en-US" dirty="0" smtClean="0"/>
          </a:p>
          <a:p>
            <a:endParaRPr lang="en-US" dirty="0"/>
          </a:p>
        </p:txBody>
      </p:sp>
    </p:spTree>
    <p:extLst>
      <p:ext uri="{BB962C8B-B14F-4D97-AF65-F5344CB8AC3E}">
        <p14:creationId xmlns:p14="http://schemas.microsoft.com/office/powerpoint/2010/main" xmlns="" val="1856521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9885" y="335845"/>
            <a:ext cx="8511033" cy="3970318"/>
          </a:xfrm>
          <a:prstGeom prst="rect">
            <a:avLst/>
          </a:prstGeom>
        </p:spPr>
        <p:txBody>
          <a:bodyPr wrap="square">
            <a:spAutoFit/>
          </a:bodyPr>
          <a:lstStyle/>
          <a:p>
            <a:r>
              <a:rPr lang="en-US" sz="2000" dirty="0" smtClean="0">
                <a:solidFill>
                  <a:srgbClr val="FFFF00"/>
                </a:solidFill>
              </a:rPr>
              <a:t>Sharing Information</a:t>
            </a:r>
            <a:endParaRPr lang="en-US" sz="2000" dirty="0">
              <a:solidFill>
                <a:srgbClr val="FFFF00"/>
              </a:solidFill>
            </a:endParaRPr>
          </a:p>
          <a:p>
            <a:endParaRPr lang="en-US" dirty="0" smtClean="0">
              <a:solidFill>
                <a:srgbClr val="FFFF00"/>
              </a:solidFill>
            </a:endParaRPr>
          </a:p>
          <a:p>
            <a:r>
              <a:rPr lang="en-US" dirty="0" smtClean="0">
                <a:solidFill>
                  <a:srgbClr val="FFFF00"/>
                </a:solidFill>
              </a:rPr>
              <a:t>Effective </a:t>
            </a:r>
            <a:r>
              <a:rPr lang="en-US" dirty="0">
                <a:solidFill>
                  <a:srgbClr val="FFFF00"/>
                </a:solidFill>
              </a:rPr>
              <a:t>information sharing between agencies is more likely to lead to informed decision making, and ensuring actions are taken or services are provided to meet the needs of vulnerable children and their families.</a:t>
            </a:r>
          </a:p>
          <a:p>
            <a:r>
              <a:rPr lang="en-US" dirty="0">
                <a:solidFill>
                  <a:srgbClr val="FFFF00"/>
                </a:solidFill>
              </a:rPr>
              <a:t>If you are worried about a child or young person’s situation, discussing your concerns with your line manager, other staff within your agency or with staff from another agency can help with clarifying your concerns</a:t>
            </a:r>
            <a:r>
              <a:rPr lang="en-US" dirty="0" smtClean="0">
                <a:solidFill>
                  <a:srgbClr val="FFFF00"/>
                </a:solidFill>
              </a:rPr>
              <a:t>.</a:t>
            </a:r>
          </a:p>
          <a:p>
            <a:endParaRPr lang="en-US" dirty="0">
              <a:solidFill>
                <a:srgbClr val="FFFF00"/>
              </a:solidFill>
            </a:endParaRPr>
          </a:p>
          <a:p>
            <a:r>
              <a:rPr lang="en-US" dirty="0">
                <a:solidFill>
                  <a:srgbClr val="FFFF00"/>
                </a:solidFill>
              </a:rPr>
              <a:t>Sharing relevant information with another agency who may also be working with the child or family can build a more complete picture of what is happening for the child and family, which may help with deciding whether further consultation with or referral to the Department for Community Development or the Western Australia Police is appropriate</a:t>
            </a:r>
          </a:p>
        </p:txBody>
      </p:sp>
      <p:pic>
        <p:nvPicPr>
          <p:cNvPr id="6" name="Picture 5" descr="Top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737290" y="4407418"/>
            <a:ext cx="3700700" cy="1110210"/>
          </a:xfrm>
          <a:prstGeom prst="rect">
            <a:avLst/>
          </a:prstGeom>
        </p:spPr>
      </p:pic>
      <p:pic>
        <p:nvPicPr>
          <p:cNvPr id="7" name="Picture 6" descr="Title_banner.gif"/>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22270" y="5596402"/>
            <a:ext cx="8318648" cy="890490"/>
          </a:xfrm>
          <a:prstGeom prst="rect">
            <a:avLst/>
          </a:prstGeom>
        </p:spPr>
      </p:pic>
    </p:spTree>
    <p:extLst>
      <p:ext uri="{BB962C8B-B14F-4D97-AF65-F5344CB8AC3E}">
        <p14:creationId xmlns:p14="http://schemas.microsoft.com/office/powerpoint/2010/main" xmlns="" val="3250389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0401" y="386902"/>
            <a:ext cx="8593505" cy="5909311"/>
          </a:xfrm>
          <a:prstGeom prst="rect">
            <a:avLst/>
          </a:prstGeom>
        </p:spPr>
        <p:txBody>
          <a:bodyPr wrap="square">
            <a:spAutoFit/>
          </a:bodyPr>
          <a:lstStyle/>
          <a:p>
            <a:r>
              <a:rPr lang="en-US" dirty="0">
                <a:solidFill>
                  <a:srgbClr val="FFFF00"/>
                </a:solidFill>
              </a:rPr>
              <a:t>If you are concerned for the care and safety of a child or young person (under the age of 18 years), you can contact either the Department for Community Development or the Western Australia Police to discuss your concerns. If your concern relates to extra-familial abuse, a young person over the age of 18 years, or if you believe a child or young person is in imminent danger, the matter should be referred directly to the police</a:t>
            </a:r>
            <a:r>
              <a:rPr lang="en-US" dirty="0" smtClean="0">
                <a:solidFill>
                  <a:srgbClr val="FFFF00"/>
                </a:solidFill>
              </a:rPr>
              <a:t>.</a:t>
            </a:r>
          </a:p>
          <a:p>
            <a:endParaRPr lang="en-US" dirty="0">
              <a:solidFill>
                <a:srgbClr val="FFFF00"/>
              </a:solidFill>
            </a:endParaRPr>
          </a:p>
          <a:p>
            <a:r>
              <a:rPr lang="en-US" dirty="0">
                <a:solidFill>
                  <a:srgbClr val="FFFF00"/>
                </a:solidFill>
              </a:rPr>
              <a:t>Your first point of contact with the Department for Community Development will be with the Duty Officer of the office closest to the home of the child. The Duty Officer will discuss your concerns with you and ask you some specific questions including</a:t>
            </a:r>
            <a:r>
              <a:rPr lang="en-US" dirty="0" smtClean="0">
                <a:solidFill>
                  <a:srgbClr val="FFFF00"/>
                </a:solidFill>
              </a:rPr>
              <a:t>:</a:t>
            </a:r>
          </a:p>
          <a:p>
            <a:endParaRPr lang="en-US" dirty="0">
              <a:solidFill>
                <a:srgbClr val="FFFF00"/>
              </a:solidFill>
            </a:endParaRPr>
          </a:p>
          <a:p>
            <a:r>
              <a:rPr lang="en-US" dirty="0">
                <a:solidFill>
                  <a:srgbClr val="FFFF00"/>
                </a:solidFill>
              </a:rPr>
              <a:t>• the name, age, address and current location of the child or young person</a:t>
            </a:r>
          </a:p>
          <a:p>
            <a:r>
              <a:rPr lang="en-US" dirty="0">
                <a:solidFill>
                  <a:srgbClr val="FFFF00"/>
                </a:solidFill>
              </a:rPr>
              <a:t>• the reason for believing that a child or young person has been harmed or at risk of harm from abuse or neglect</a:t>
            </a:r>
          </a:p>
          <a:p>
            <a:r>
              <a:rPr lang="en-US" dirty="0">
                <a:solidFill>
                  <a:srgbClr val="FFFF00"/>
                </a:solidFill>
              </a:rPr>
              <a:t>• your opinion about the immediate risk</a:t>
            </a:r>
          </a:p>
          <a:p>
            <a:r>
              <a:rPr lang="en-US" dirty="0">
                <a:solidFill>
                  <a:srgbClr val="FFFF00"/>
                </a:solidFill>
              </a:rPr>
              <a:t>• the name of the person suspected of causing the harming and their relationship to the child</a:t>
            </a:r>
          </a:p>
          <a:p>
            <a:r>
              <a:rPr lang="en-US" dirty="0">
                <a:solidFill>
                  <a:srgbClr val="FFFF00"/>
                </a:solidFill>
              </a:rPr>
              <a:t>or young person (if known)</a:t>
            </a:r>
          </a:p>
          <a:p>
            <a:r>
              <a:rPr lang="en-US" dirty="0">
                <a:solidFill>
                  <a:srgbClr val="FFFF00"/>
                </a:solidFill>
              </a:rPr>
              <a:t>• a description of what you have seen or heard</a:t>
            </a:r>
          </a:p>
          <a:p>
            <a:r>
              <a:rPr lang="en-US" dirty="0">
                <a:solidFill>
                  <a:srgbClr val="FFFF00"/>
                </a:solidFill>
              </a:rPr>
              <a:t>regarding the abuse or </a:t>
            </a:r>
            <a:r>
              <a:rPr lang="en-US" dirty="0" smtClean="0">
                <a:solidFill>
                  <a:srgbClr val="FFFF00"/>
                </a:solidFill>
              </a:rPr>
              <a:t>neglect</a:t>
            </a:r>
            <a:endParaRPr lang="en-US" dirty="0">
              <a:solidFill>
                <a:srgbClr val="FFFF00"/>
              </a:solidFill>
            </a:endParaRPr>
          </a:p>
        </p:txBody>
      </p:sp>
    </p:spTree>
    <p:extLst>
      <p:ext uri="{BB962C8B-B14F-4D97-AF65-F5344CB8AC3E}">
        <p14:creationId xmlns:p14="http://schemas.microsoft.com/office/powerpoint/2010/main" xmlns="" val="74906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897" y="325572"/>
            <a:ext cx="8577010" cy="3139321"/>
          </a:xfrm>
          <a:prstGeom prst="rect">
            <a:avLst/>
          </a:prstGeom>
        </p:spPr>
        <p:txBody>
          <a:bodyPr wrap="square">
            <a:spAutoFit/>
          </a:bodyPr>
          <a:lstStyle/>
          <a:p>
            <a:r>
              <a:rPr lang="en-US" dirty="0">
                <a:solidFill>
                  <a:srgbClr val="FFFF00"/>
                </a:solidFill>
              </a:rPr>
              <a:t>• the names of any other people having</a:t>
            </a:r>
          </a:p>
          <a:p>
            <a:r>
              <a:rPr lang="en-US" dirty="0">
                <a:solidFill>
                  <a:srgbClr val="FFFF00"/>
                </a:solidFill>
              </a:rPr>
              <a:t>knowledge of the abuse</a:t>
            </a:r>
          </a:p>
          <a:p>
            <a:r>
              <a:rPr lang="en-US" dirty="0">
                <a:solidFill>
                  <a:srgbClr val="FFFF00"/>
                </a:solidFill>
              </a:rPr>
              <a:t>• your name, role and phone number</a:t>
            </a:r>
            <a:r>
              <a:rPr lang="en-US" dirty="0" smtClean="0">
                <a:solidFill>
                  <a:srgbClr val="FFFF00"/>
                </a:solidFill>
              </a:rPr>
              <a:t>.</a:t>
            </a:r>
          </a:p>
          <a:p>
            <a:endParaRPr lang="en-US" dirty="0">
              <a:solidFill>
                <a:srgbClr val="FFFF00"/>
              </a:solidFill>
            </a:endParaRPr>
          </a:p>
          <a:p>
            <a:r>
              <a:rPr lang="en-US" dirty="0">
                <a:solidFill>
                  <a:srgbClr val="FFFF00"/>
                </a:solidFill>
              </a:rPr>
              <a:t>On receiving information about a concern, staff of the Department will assess the likelihood of abuse or neglect having occurred by considering the indicators you have observed, in the context of other possible signs and the circumstances and risk factors present in the child or young person’s life</a:t>
            </a:r>
            <a:r>
              <a:rPr lang="en-US" dirty="0" smtClean="0">
                <a:solidFill>
                  <a:srgbClr val="FFFF00"/>
                </a:solidFill>
              </a:rPr>
              <a:t>.</a:t>
            </a:r>
          </a:p>
          <a:p>
            <a:endParaRPr lang="en-US" dirty="0">
              <a:solidFill>
                <a:srgbClr val="FFFF00"/>
              </a:solidFill>
            </a:endParaRPr>
          </a:p>
          <a:p>
            <a:r>
              <a:rPr lang="en-US" dirty="0">
                <a:solidFill>
                  <a:srgbClr val="FFFF00"/>
                </a:solidFill>
              </a:rPr>
              <a:t>You are not required to prove that a child or young person has been harmed. This is the responsibility of specialist child protection workers and possibly the police</a:t>
            </a:r>
            <a:r>
              <a:rPr lang="en-US" dirty="0" smtClean="0">
                <a:solidFill>
                  <a:srgbClr val="FFFF00"/>
                </a:solidFill>
              </a:rPr>
              <a:t>.</a:t>
            </a:r>
          </a:p>
        </p:txBody>
      </p:sp>
      <p:sp>
        <p:nvSpPr>
          <p:cNvPr id="5" name="TextBox 4"/>
          <p:cNvSpPr txBox="1"/>
          <p:nvPr/>
        </p:nvSpPr>
        <p:spPr>
          <a:xfrm>
            <a:off x="3722631" y="3727979"/>
            <a:ext cx="4700880" cy="2646879"/>
          </a:xfrm>
          <a:prstGeom prst="rect">
            <a:avLst/>
          </a:prstGeom>
          <a:noFill/>
        </p:spPr>
        <p:txBody>
          <a:bodyPr wrap="square" rtlCol="0">
            <a:spAutoFit/>
          </a:bodyPr>
          <a:lstStyle/>
          <a:p>
            <a:pPr algn="ctr"/>
            <a:r>
              <a:rPr lang="en-US" dirty="0">
                <a:solidFill>
                  <a:srgbClr val="FFFF00"/>
                </a:solidFill>
              </a:rPr>
              <a:t>By reporting your concerns, </a:t>
            </a:r>
            <a:r>
              <a:rPr lang="en-US" sz="2000" u="sng" dirty="0">
                <a:solidFill>
                  <a:srgbClr val="FFFF00"/>
                </a:solidFill>
              </a:rPr>
              <a:t>you cannot be held liable</a:t>
            </a:r>
            <a:r>
              <a:rPr lang="en-US" dirty="0">
                <a:solidFill>
                  <a:srgbClr val="FFFF00"/>
                </a:solidFill>
              </a:rPr>
              <a:t> for damages or other legal proceedings so long as you make the report ‘in </a:t>
            </a:r>
            <a:r>
              <a:rPr lang="en-US" b="1" dirty="0">
                <a:solidFill>
                  <a:srgbClr val="FFFF00"/>
                </a:solidFill>
              </a:rPr>
              <a:t>good faith</a:t>
            </a:r>
            <a:r>
              <a:rPr lang="en-US" dirty="0">
                <a:solidFill>
                  <a:srgbClr val="FFFF00"/>
                </a:solidFill>
              </a:rPr>
              <a:t>’. This protection has been safeguarded in the </a:t>
            </a:r>
            <a:r>
              <a:rPr lang="en-US" i="1" dirty="0">
                <a:solidFill>
                  <a:srgbClr val="FFFF00"/>
                </a:solidFill>
              </a:rPr>
              <a:t>Children and Community Services Act 2004 </a:t>
            </a:r>
            <a:r>
              <a:rPr lang="en-US" dirty="0">
                <a:solidFill>
                  <a:srgbClr val="FFFF00"/>
                </a:solidFill>
              </a:rPr>
              <a:t>Section 129 (1) and (2). Hearsay evidence is accepted in the Children’s Court. </a:t>
            </a:r>
          </a:p>
          <a:p>
            <a:endParaRPr lang="en-US" dirty="0"/>
          </a:p>
        </p:txBody>
      </p:sp>
      <p:sp>
        <p:nvSpPr>
          <p:cNvPr id="7" name="Left Brace 6"/>
          <p:cNvSpPr/>
          <p:nvPr/>
        </p:nvSpPr>
        <p:spPr>
          <a:xfrm>
            <a:off x="3396353" y="3727979"/>
            <a:ext cx="326278" cy="2261241"/>
          </a:xfrm>
          <a:prstGeom prst="leftBrace">
            <a:avLst/>
          </a:prstGeom>
          <a:noFill/>
          <a:ln>
            <a:solidFill>
              <a:srgbClr val="FFFF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rgbClr val="FFFF00"/>
              </a:solidFill>
            </a:endParaRPr>
          </a:p>
        </p:txBody>
      </p:sp>
      <p:sp>
        <p:nvSpPr>
          <p:cNvPr id="8" name="TextBox 7"/>
          <p:cNvSpPr txBox="1"/>
          <p:nvPr/>
        </p:nvSpPr>
        <p:spPr>
          <a:xfrm>
            <a:off x="735968" y="4564850"/>
            <a:ext cx="2660385" cy="369332"/>
          </a:xfrm>
          <a:prstGeom prst="rect">
            <a:avLst/>
          </a:prstGeom>
          <a:noFill/>
        </p:spPr>
        <p:txBody>
          <a:bodyPr wrap="square" rtlCol="0">
            <a:spAutoFit/>
          </a:bodyPr>
          <a:lstStyle/>
          <a:p>
            <a:pPr algn="ctr"/>
            <a:r>
              <a:rPr lang="en-US" dirty="0" smtClean="0">
                <a:solidFill>
                  <a:srgbClr val="FFFF00"/>
                </a:solidFill>
              </a:rPr>
              <a:t>Good Faith disclosure </a:t>
            </a:r>
            <a:endParaRPr lang="en-US" dirty="0">
              <a:solidFill>
                <a:srgbClr val="FFFF00"/>
              </a:solidFill>
            </a:endParaRPr>
          </a:p>
        </p:txBody>
      </p:sp>
    </p:spTree>
    <p:extLst>
      <p:ext uri="{BB962C8B-B14F-4D97-AF65-F5344CB8AC3E}">
        <p14:creationId xmlns:p14="http://schemas.microsoft.com/office/powerpoint/2010/main" xmlns="" val="905920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3391" y="428178"/>
            <a:ext cx="8577010" cy="6494087"/>
          </a:xfrm>
          <a:prstGeom prst="rect">
            <a:avLst/>
          </a:prstGeom>
        </p:spPr>
        <p:txBody>
          <a:bodyPr wrap="square">
            <a:spAutoFit/>
          </a:bodyPr>
          <a:lstStyle/>
          <a:p>
            <a:r>
              <a:rPr lang="en-US" sz="2000" b="1" dirty="0">
                <a:solidFill>
                  <a:srgbClr val="FFFF00"/>
                </a:solidFill>
              </a:rPr>
              <a:t>Department for Community </a:t>
            </a:r>
            <a:r>
              <a:rPr lang="en-US" sz="2000" b="1" dirty="0" smtClean="0">
                <a:solidFill>
                  <a:srgbClr val="FFFF00"/>
                </a:solidFill>
              </a:rPr>
              <a:t>Development (DCP)</a:t>
            </a:r>
            <a:endParaRPr lang="en-US" sz="2000" b="1" dirty="0">
              <a:solidFill>
                <a:srgbClr val="FFFF00"/>
              </a:solidFill>
            </a:endParaRPr>
          </a:p>
          <a:p>
            <a:endParaRPr lang="en-US" dirty="0" smtClean="0">
              <a:solidFill>
                <a:srgbClr val="FFFF00"/>
              </a:solidFill>
            </a:endParaRPr>
          </a:p>
          <a:p>
            <a:r>
              <a:rPr lang="en-US" dirty="0" smtClean="0">
                <a:solidFill>
                  <a:srgbClr val="FFFF00"/>
                </a:solidFill>
              </a:rPr>
              <a:t>The </a:t>
            </a:r>
            <a:r>
              <a:rPr lang="en-US" dirty="0">
                <a:solidFill>
                  <a:srgbClr val="FFFF00"/>
                </a:solidFill>
              </a:rPr>
              <a:t>Department for Community Development plays a key role in supporting and strengthening families. With a comprehensive range of early intervention and prevention programs, it aims to provide parents with the skills and support they need to care safely and appropriately for their children. </a:t>
            </a:r>
            <a:endParaRPr lang="en-US" dirty="0" smtClean="0">
              <a:solidFill>
                <a:srgbClr val="FFFF00"/>
              </a:solidFill>
            </a:endParaRPr>
          </a:p>
          <a:p>
            <a:endParaRPr lang="en-US" dirty="0">
              <a:solidFill>
                <a:srgbClr val="FFFF00"/>
              </a:solidFill>
            </a:endParaRPr>
          </a:p>
          <a:p>
            <a:r>
              <a:rPr lang="en-US" dirty="0" smtClean="0">
                <a:solidFill>
                  <a:srgbClr val="FFFF00"/>
                </a:solidFill>
              </a:rPr>
              <a:t>The </a:t>
            </a:r>
            <a:r>
              <a:rPr lang="en-US" dirty="0">
                <a:solidFill>
                  <a:srgbClr val="FFFF00"/>
                </a:solidFill>
              </a:rPr>
              <a:t>Department also has a strong presence in the community, working to build its capacity to support families, especially those with vulnerabilities to abuse and neglect</a:t>
            </a:r>
            <a:r>
              <a:rPr lang="en-US" dirty="0" smtClean="0">
                <a:solidFill>
                  <a:srgbClr val="FFFF00"/>
                </a:solidFill>
              </a:rPr>
              <a:t>.</a:t>
            </a:r>
          </a:p>
          <a:p>
            <a:endParaRPr lang="en-US" dirty="0">
              <a:solidFill>
                <a:srgbClr val="FFFF00"/>
              </a:solidFill>
            </a:endParaRPr>
          </a:p>
          <a:p>
            <a:r>
              <a:rPr lang="en-US" sz="2000" b="1" dirty="0">
                <a:solidFill>
                  <a:srgbClr val="FFFF00"/>
                </a:solidFill>
              </a:rPr>
              <a:t>Western Australia Police </a:t>
            </a:r>
            <a:endParaRPr lang="en-US" sz="2000" b="1" dirty="0" smtClean="0">
              <a:solidFill>
                <a:srgbClr val="FFFF00"/>
              </a:solidFill>
            </a:endParaRPr>
          </a:p>
          <a:p>
            <a:endParaRPr lang="en-US" dirty="0">
              <a:solidFill>
                <a:srgbClr val="FFFF00"/>
              </a:solidFill>
            </a:endParaRPr>
          </a:p>
          <a:p>
            <a:r>
              <a:rPr lang="en-US" dirty="0">
                <a:solidFill>
                  <a:srgbClr val="FFFF00"/>
                </a:solidFill>
              </a:rPr>
              <a:t>The Western Australia Police also has a role in responding to allegations of child abuse and neglect. The police will intervene in instances where it is believed that a criminal offence has occurred (intra-familial or extra familial) which may lead to criminal charges being laid</a:t>
            </a:r>
            <a:r>
              <a:rPr lang="en-US" dirty="0" smtClean="0">
                <a:solidFill>
                  <a:srgbClr val="FFFF00"/>
                </a:solidFill>
              </a:rPr>
              <a:t>.</a:t>
            </a:r>
          </a:p>
          <a:p>
            <a:r>
              <a:rPr lang="en-US" dirty="0" smtClean="0">
                <a:solidFill>
                  <a:srgbClr val="FFFF00"/>
                </a:solidFill>
              </a:rPr>
              <a:t> </a:t>
            </a:r>
            <a:endParaRPr lang="en-US" dirty="0">
              <a:solidFill>
                <a:srgbClr val="FFFF00"/>
              </a:solidFill>
            </a:endParaRPr>
          </a:p>
          <a:p>
            <a:r>
              <a:rPr lang="en-US" dirty="0">
                <a:solidFill>
                  <a:srgbClr val="FFFF00"/>
                </a:solidFill>
              </a:rPr>
              <a:t>Where abuse or neglect has occurred within a family and there is the possibility of criminal charges being laid, the police and the Department may undertake a joint investigation to reduce the trauma of the interviewing process on the child or young person. </a:t>
            </a:r>
          </a:p>
          <a:p>
            <a:endParaRPr lang="en-US" dirty="0"/>
          </a:p>
        </p:txBody>
      </p:sp>
    </p:spTree>
    <p:extLst>
      <p:ext uri="{BB962C8B-B14F-4D97-AF65-F5344CB8AC3E}">
        <p14:creationId xmlns:p14="http://schemas.microsoft.com/office/powerpoint/2010/main" xmlns="" val="2336945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3391" y="382015"/>
            <a:ext cx="8577010" cy="6217088"/>
          </a:xfrm>
          <a:prstGeom prst="rect">
            <a:avLst/>
          </a:prstGeom>
        </p:spPr>
        <p:txBody>
          <a:bodyPr wrap="square">
            <a:spAutoFit/>
          </a:bodyPr>
          <a:lstStyle/>
          <a:p>
            <a:r>
              <a:rPr lang="en-US" sz="2000" b="1" dirty="0">
                <a:solidFill>
                  <a:srgbClr val="FFFF00"/>
                </a:solidFill>
              </a:rPr>
              <a:t>Tips on dealing with </a:t>
            </a:r>
            <a:r>
              <a:rPr lang="en-US" sz="2000" b="1" dirty="0" smtClean="0">
                <a:solidFill>
                  <a:srgbClr val="FFFF00"/>
                </a:solidFill>
              </a:rPr>
              <a:t>disclosures</a:t>
            </a:r>
          </a:p>
          <a:p>
            <a:endParaRPr lang="en-US" dirty="0">
              <a:solidFill>
                <a:srgbClr val="FFFF00"/>
              </a:solidFill>
            </a:endParaRPr>
          </a:p>
          <a:p>
            <a:r>
              <a:rPr lang="en-US" dirty="0">
                <a:solidFill>
                  <a:srgbClr val="FFFF00"/>
                </a:solidFill>
              </a:rPr>
              <a:t>Children and young people are most likely to disclose abuse to adults they trust, so professionals working with them have a special responsibility.</a:t>
            </a:r>
          </a:p>
          <a:p>
            <a:r>
              <a:rPr lang="en-US" dirty="0">
                <a:solidFill>
                  <a:srgbClr val="FFFF00"/>
                </a:solidFill>
              </a:rPr>
              <a:t>How you respond to a disclosure from a child or young person is crucial. In this instance it is important to</a:t>
            </a:r>
            <a:r>
              <a:rPr lang="en-US" dirty="0" smtClean="0">
                <a:solidFill>
                  <a:srgbClr val="FFFF00"/>
                </a:solidFill>
              </a:rPr>
              <a:t>:</a:t>
            </a:r>
          </a:p>
          <a:p>
            <a:endParaRPr lang="en-US" dirty="0">
              <a:solidFill>
                <a:srgbClr val="FFFF00"/>
              </a:solidFill>
            </a:endParaRPr>
          </a:p>
          <a:p>
            <a:r>
              <a:rPr lang="en-US" dirty="0">
                <a:solidFill>
                  <a:srgbClr val="FFFF00"/>
                </a:solidFill>
              </a:rPr>
              <a:t>• Put your own feelings aside and listen as if the information is not sensational</a:t>
            </a:r>
            <a:r>
              <a:rPr lang="en-US" dirty="0" smtClean="0">
                <a:solidFill>
                  <a:srgbClr val="FFFF00"/>
                </a:solidFill>
              </a:rPr>
              <a:t>.</a:t>
            </a:r>
          </a:p>
          <a:p>
            <a:endParaRPr lang="en-US" dirty="0">
              <a:solidFill>
                <a:srgbClr val="FFFF00"/>
              </a:solidFill>
            </a:endParaRPr>
          </a:p>
          <a:p>
            <a:r>
              <a:rPr lang="en-US" dirty="0">
                <a:solidFill>
                  <a:srgbClr val="FFFF00"/>
                </a:solidFill>
              </a:rPr>
              <a:t>• Provide reassurance that you believe them and do not think that they are to blame or make </a:t>
            </a:r>
            <a:r>
              <a:rPr lang="en-US" dirty="0" err="1">
                <a:solidFill>
                  <a:srgbClr val="FFFF00"/>
                </a:solidFill>
              </a:rPr>
              <a:t>judgements</a:t>
            </a:r>
            <a:r>
              <a:rPr lang="en-US" dirty="0">
                <a:solidFill>
                  <a:srgbClr val="FFFF00"/>
                </a:solidFill>
              </a:rPr>
              <a:t> about what has happened</a:t>
            </a:r>
            <a:r>
              <a:rPr lang="en-US" dirty="0" smtClean="0">
                <a:solidFill>
                  <a:srgbClr val="FFFF00"/>
                </a:solidFill>
              </a:rPr>
              <a:t>.</a:t>
            </a:r>
          </a:p>
          <a:p>
            <a:endParaRPr lang="en-US" dirty="0">
              <a:solidFill>
                <a:srgbClr val="FFFF00"/>
              </a:solidFill>
            </a:endParaRPr>
          </a:p>
          <a:p>
            <a:r>
              <a:rPr lang="en-US" dirty="0">
                <a:solidFill>
                  <a:srgbClr val="FFFF00"/>
                </a:solidFill>
              </a:rPr>
              <a:t>• Allow them to talk but protect them from sharing the information with too many other people</a:t>
            </a:r>
            <a:r>
              <a:rPr lang="en-US" dirty="0" smtClean="0">
                <a:solidFill>
                  <a:srgbClr val="FFFF00"/>
                </a:solidFill>
              </a:rPr>
              <a:t>.</a:t>
            </a:r>
          </a:p>
          <a:p>
            <a:endParaRPr lang="en-US" dirty="0">
              <a:solidFill>
                <a:srgbClr val="FFFF00"/>
              </a:solidFill>
            </a:endParaRPr>
          </a:p>
          <a:p>
            <a:r>
              <a:rPr lang="en-US" dirty="0">
                <a:solidFill>
                  <a:srgbClr val="FFFF00"/>
                </a:solidFill>
              </a:rPr>
              <a:t>• Once you have established that they have been harmed or are at risk of being harmed, do not pursue the conversation any further. This is important to ensure that questions cannot be raised later about possible manipulation of the disclosure</a:t>
            </a:r>
            <a:r>
              <a:rPr lang="en-US" dirty="0" smtClean="0">
                <a:solidFill>
                  <a:srgbClr val="FFFF00"/>
                </a:solidFill>
              </a:rPr>
              <a:t>.</a:t>
            </a:r>
          </a:p>
          <a:p>
            <a:endParaRPr lang="en-US" dirty="0">
              <a:solidFill>
                <a:srgbClr val="FFFF00"/>
              </a:solidFill>
            </a:endParaRPr>
          </a:p>
          <a:p>
            <a:r>
              <a:rPr lang="en-US" dirty="0">
                <a:solidFill>
                  <a:srgbClr val="FFFF00"/>
                </a:solidFill>
              </a:rPr>
              <a:t>• Do not ask leading questions, for instance “Did Daddy hit you</a:t>
            </a:r>
            <a:r>
              <a:rPr lang="en-US" dirty="0" smtClean="0">
                <a:solidFill>
                  <a:srgbClr val="FFFF00"/>
                </a:solidFill>
              </a:rPr>
              <a:t>?</a:t>
            </a:r>
          </a:p>
          <a:p>
            <a:endParaRPr lang="en-US" dirty="0"/>
          </a:p>
        </p:txBody>
      </p:sp>
    </p:spTree>
    <p:extLst>
      <p:ext uri="{BB962C8B-B14F-4D97-AF65-F5344CB8AC3E}">
        <p14:creationId xmlns:p14="http://schemas.microsoft.com/office/powerpoint/2010/main" xmlns="" val="3156104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0402" y="312501"/>
            <a:ext cx="8544022" cy="5909311"/>
          </a:xfrm>
          <a:prstGeom prst="rect">
            <a:avLst/>
          </a:prstGeom>
        </p:spPr>
        <p:txBody>
          <a:bodyPr wrap="square">
            <a:spAutoFit/>
          </a:bodyPr>
          <a:lstStyle/>
          <a:p>
            <a:r>
              <a:rPr lang="en-US" dirty="0">
                <a:solidFill>
                  <a:srgbClr val="FFFF00"/>
                </a:solidFill>
              </a:rPr>
              <a:t>• Never promise to keep the information secret</a:t>
            </a:r>
            <a:r>
              <a:rPr lang="en-US" dirty="0" smtClean="0">
                <a:solidFill>
                  <a:srgbClr val="FFFF00"/>
                </a:solidFill>
              </a:rPr>
              <a:t>.</a:t>
            </a:r>
          </a:p>
          <a:p>
            <a:endParaRPr lang="en-US" dirty="0">
              <a:solidFill>
                <a:srgbClr val="FFFF00"/>
              </a:solidFill>
            </a:endParaRPr>
          </a:p>
          <a:p>
            <a:r>
              <a:rPr lang="en-US" dirty="0">
                <a:solidFill>
                  <a:srgbClr val="FFFF00"/>
                </a:solidFill>
              </a:rPr>
              <a:t>• Never make false promises</a:t>
            </a:r>
            <a:r>
              <a:rPr lang="en-US" dirty="0" smtClean="0">
                <a:solidFill>
                  <a:srgbClr val="FFFF00"/>
                </a:solidFill>
              </a:rPr>
              <a:t>.</a:t>
            </a:r>
          </a:p>
          <a:p>
            <a:endParaRPr lang="en-US" dirty="0">
              <a:solidFill>
                <a:srgbClr val="FFFF00"/>
              </a:solidFill>
            </a:endParaRPr>
          </a:p>
          <a:p>
            <a:r>
              <a:rPr lang="en-US" dirty="0">
                <a:solidFill>
                  <a:srgbClr val="FFFF00"/>
                </a:solidFill>
              </a:rPr>
              <a:t>• Never ask questions that may make the child feel guilty or inadequate</a:t>
            </a:r>
            <a:r>
              <a:rPr lang="en-US" dirty="0" smtClean="0">
                <a:solidFill>
                  <a:srgbClr val="FFFF00"/>
                </a:solidFill>
              </a:rPr>
              <a:t>.</a:t>
            </a:r>
          </a:p>
          <a:p>
            <a:endParaRPr lang="en-US" dirty="0">
              <a:solidFill>
                <a:srgbClr val="FFFF00"/>
              </a:solidFill>
            </a:endParaRPr>
          </a:p>
          <a:p>
            <a:r>
              <a:rPr lang="en-US" dirty="0">
                <a:solidFill>
                  <a:srgbClr val="FFFF00"/>
                </a:solidFill>
              </a:rPr>
              <a:t>• Stay close to them after the disclosure to provide a sense of security</a:t>
            </a:r>
            <a:r>
              <a:rPr lang="en-US" dirty="0" smtClean="0">
                <a:solidFill>
                  <a:srgbClr val="FFFF00"/>
                </a:solidFill>
              </a:rPr>
              <a:t>.</a:t>
            </a:r>
          </a:p>
          <a:p>
            <a:endParaRPr lang="en-US" dirty="0">
              <a:solidFill>
                <a:srgbClr val="FFFF00"/>
              </a:solidFill>
            </a:endParaRPr>
          </a:p>
          <a:p>
            <a:r>
              <a:rPr lang="en-US" dirty="0" smtClean="0">
                <a:solidFill>
                  <a:srgbClr val="FFFF00"/>
                </a:solidFill>
              </a:rPr>
              <a:t>•Tell </a:t>
            </a:r>
            <a:r>
              <a:rPr lang="en-US" dirty="0">
                <a:solidFill>
                  <a:srgbClr val="FFFF00"/>
                </a:solidFill>
              </a:rPr>
              <a:t>them that it will be necessary to contact child protection authorities and that you will support them through that process</a:t>
            </a:r>
            <a:r>
              <a:rPr lang="en-US" dirty="0" smtClean="0">
                <a:solidFill>
                  <a:srgbClr val="FFFF00"/>
                </a:solidFill>
              </a:rPr>
              <a:t>.</a:t>
            </a:r>
          </a:p>
          <a:p>
            <a:endParaRPr lang="en-US" dirty="0">
              <a:solidFill>
                <a:srgbClr val="FFFF00"/>
              </a:solidFill>
            </a:endParaRPr>
          </a:p>
          <a:p>
            <a:r>
              <a:rPr lang="en-US" dirty="0">
                <a:solidFill>
                  <a:srgbClr val="FFFF00"/>
                </a:solidFill>
              </a:rPr>
              <a:t>• Respect the confidentiality of the disclosure and do not share the information with anyone other than the appropriate authorities within your </a:t>
            </a:r>
            <a:r>
              <a:rPr lang="en-US" dirty="0" err="1">
                <a:solidFill>
                  <a:srgbClr val="FFFF00"/>
                </a:solidFill>
              </a:rPr>
              <a:t>organisation</a:t>
            </a:r>
            <a:r>
              <a:rPr lang="en-US" dirty="0">
                <a:solidFill>
                  <a:srgbClr val="FFFF00"/>
                </a:solidFill>
              </a:rPr>
              <a:t> and either the Department for Community Development or the Police</a:t>
            </a:r>
            <a:r>
              <a:rPr lang="en-US" dirty="0" smtClean="0">
                <a:solidFill>
                  <a:srgbClr val="FFFF00"/>
                </a:solidFill>
              </a:rPr>
              <a:t>.</a:t>
            </a:r>
          </a:p>
          <a:p>
            <a:endParaRPr lang="en-US" dirty="0">
              <a:solidFill>
                <a:srgbClr val="FFFF00"/>
              </a:solidFill>
            </a:endParaRPr>
          </a:p>
          <a:p>
            <a:r>
              <a:rPr lang="en-US" dirty="0">
                <a:solidFill>
                  <a:srgbClr val="FFFF00"/>
                </a:solidFill>
              </a:rPr>
              <a:t>• Document the conversation that you have had remembering as accurately as you can, the words and phrases used by the child young person to describe what has happened to them</a:t>
            </a:r>
            <a:r>
              <a:rPr lang="en-US" dirty="0" smtClean="0">
                <a:solidFill>
                  <a:srgbClr val="FFFF00"/>
                </a:solidFill>
              </a:rPr>
              <a:t>.</a:t>
            </a:r>
          </a:p>
          <a:p>
            <a:endParaRPr lang="en-US" dirty="0">
              <a:solidFill>
                <a:srgbClr val="FFFF00"/>
              </a:solidFill>
            </a:endParaRPr>
          </a:p>
          <a:p>
            <a:r>
              <a:rPr lang="en-US" dirty="0">
                <a:solidFill>
                  <a:srgbClr val="FFFF00"/>
                </a:solidFill>
              </a:rPr>
              <a:t>• If you are unable to answer all the questions of the child or young person, it is ok to let them know.</a:t>
            </a:r>
          </a:p>
        </p:txBody>
      </p:sp>
    </p:spTree>
    <p:extLst>
      <p:ext uri="{BB962C8B-B14F-4D97-AF65-F5344CB8AC3E}">
        <p14:creationId xmlns:p14="http://schemas.microsoft.com/office/powerpoint/2010/main" xmlns="" val="1471764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862" y="432022"/>
            <a:ext cx="8445056" cy="5909311"/>
          </a:xfrm>
          <a:prstGeom prst="rect">
            <a:avLst/>
          </a:prstGeom>
        </p:spPr>
        <p:txBody>
          <a:bodyPr wrap="square">
            <a:spAutoFit/>
          </a:bodyPr>
          <a:lstStyle/>
          <a:p>
            <a:r>
              <a:rPr lang="en-US" b="1" dirty="0" smtClean="0">
                <a:solidFill>
                  <a:srgbClr val="FFFF00"/>
                </a:solidFill>
              </a:rPr>
              <a:t>Safety Checklist </a:t>
            </a:r>
            <a:endParaRPr lang="en-US" b="1" dirty="0">
              <a:solidFill>
                <a:srgbClr val="FFFF00"/>
              </a:solidFill>
            </a:endParaRPr>
          </a:p>
          <a:p>
            <a:endParaRPr lang="en-US" dirty="0" smtClean="0">
              <a:solidFill>
                <a:srgbClr val="FFFF00"/>
              </a:solidFill>
            </a:endParaRPr>
          </a:p>
          <a:p>
            <a:r>
              <a:rPr lang="en-US" dirty="0" smtClean="0">
                <a:solidFill>
                  <a:srgbClr val="FFFF00"/>
                </a:solidFill>
              </a:rPr>
              <a:t>If </a:t>
            </a:r>
            <a:r>
              <a:rPr lang="en-US" dirty="0">
                <a:solidFill>
                  <a:srgbClr val="FFFF00"/>
                </a:solidFill>
              </a:rPr>
              <a:t>you can answer ‘yes’, to more than one of the following questions the child or young person at the </a:t>
            </a:r>
            <a:r>
              <a:rPr lang="en-US" dirty="0" err="1">
                <a:solidFill>
                  <a:srgbClr val="FFFF00"/>
                </a:solidFill>
              </a:rPr>
              <a:t>centre</a:t>
            </a:r>
            <a:r>
              <a:rPr lang="en-US" dirty="0">
                <a:solidFill>
                  <a:srgbClr val="FFFF00"/>
                </a:solidFill>
              </a:rPr>
              <a:t> of your concerns may be at significant risk. Under these circumstances, seek advice from the Department for Community Development</a:t>
            </a:r>
            <a:r>
              <a:rPr lang="en-US" dirty="0" smtClean="0">
                <a:solidFill>
                  <a:srgbClr val="FFFF00"/>
                </a:solidFill>
              </a:rPr>
              <a:t>.</a:t>
            </a:r>
          </a:p>
          <a:p>
            <a:endParaRPr lang="en-US" dirty="0">
              <a:solidFill>
                <a:srgbClr val="FFFF00"/>
              </a:solidFill>
            </a:endParaRPr>
          </a:p>
          <a:p>
            <a:r>
              <a:rPr lang="en-US" dirty="0">
                <a:solidFill>
                  <a:srgbClr val="FFFF00"/>
                </a:solidFill>
              </a:rPr>
              <a:t>• if the child/young person has been injured, is the nature of the injury severe?</a:t>
            </a:r>
          </a:p>
          <a:p>
            <a:r>
              <a:rPr lang="en-US" dirty="0">
                <a:solidFill>
                  <a:srgbClr val="FFFF00"/>
                </a:solidFill>
              </a:rPr>
              <a:t>• is the child very young?</a:t>
            </a:r>
          </a:p>
          <a:p>
            <a:r>
              <a:rPr lang="en-US" dirty="0">
                <a:solidFill>
                  <a:srgbClr val="FFFF00"/>
                </a:solidFill>
              </a:rPr>
              <a:t>• does the child have special needs that may increase his/her vulnerability (e.g. disability)</a:t>
            </a:r>
          </a:p>
          <a:p>
            <a:r>
              <a:rPr lang="en-US" dirty="0">
                <a:solidFill>
                  <a:srgbClr val="FFFF00"/>
                </a:solidFill>
              </a:rPr>
              <a:t>• has there been any disclosure from the child/young person?</a:t>
            </a:r>
          </a:p>
          <a:p>
            <a:r>
              <a:rPr lang="en-US" dirty="0">
                <a:solidFill>
                  <a:srgbClr val="FFFF00"/>
                </a:solidFill>
              </a:rPr>
              <a:t>• is the current injury located on the head or genital region?</a:t>
            </a:r>
          </a:p>
          <a:p>
            <a:r>
              <a:rPr lang="en-US" dirty="0">
                <a:solidFill>
                  <a:srgbClr val="FFFF00"/>
                </a:solidFill>
              </a:rPr>
              <a:t>• is the pattern of harm continuing?</a:t>
            </a:r>
          </a:p>
          <a:p>
            <a:r>
              <a:rPr lang="en-US" dirty="0">
                <a:solidFill>
                  <a:srgbClr val="FFFF00"/>
                </a:solidFill>
              </a:rPr>
              <a:t>• has the parent or caregiver threatened to harm the child/young person?</a:t>
            </a:r>
          </a:p>
          <a:p>
            <a:r>
              <a:rPr lang="en-US" dirty="0">
                <a:solidFill>
                  <a:srgbClr val="FFFF00"/>
                </a:solidFill>
              </a:rPr>
              <a:t>• does an alleged perpetrator of abuse have continued access to the child/young person?</a:t>
            </a:r>
          </a:p>
          <a:p>
            <a:r>
              <a:rPr lang="en-US" dirty="0">
                <a:solidFill>
                  <a:srgbClr val="FFFF00"/>
                </a:solidFill>
              </a:rPr>
              <a:t>• is there a history of previous harm to this child or a sibling?</a:t>
            </a:r>
          </a:p>
          <a:p>
            <a:r>
              <a:rPr lang="en-US" dirty="0">
                <a:solidFill>
                  <a:srgbClr val="FFFF00"/>
                </a:solidFill>
              </a:rPr>
              <a:t>• is there a history of family violence?</a:t>
            </a:r>
          </a:p>
          <a:p>
            <a:r>
              <a:rPr lang="en-US" dirty="0">
                <a:solidFill>
                  <a:srgbClr val="FFFF00"/>
                </a:solidFill>
              </a:rPr>
              <a:t>• is there a current or recent episode of violence?</a:t>
            </a:r>
          </a:p>
          <a:p>
            <a:r>
              <a:rPr lang="en-US" dirty="0">
                <a:solidFill>
                  <a:srgbClr val="FFFF00"/>
                </a:solidFill>
              </a:rPr>
              <a:t>• is there a history of the child or siblings running away?</a:t>
            </a:r>
          </a:p>
        </p:txBody>
      </p:sp>
    </p:spTree>
    <p:extLst>
      <p:ext uri="{BB962C8B-B14F-4D97-AF65-F5344CB8AC3E}">
        <p14:creationId xmlns:p14="http://schemas.microsoft.com/office/powerpoint/2010/main" xmlns="" val="1183880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3391" y="461874"/>
            <a:ext cx="8527527" cy="4801315"/>
          </a:xfrm>
          <a:prstGeom prst="rect">
            <a:avLst/>
          </a:prstGeom>
        </p:spPr>
        <p:txBody>
          <a:bodyPr wrap="square">
            <a:spAutoFit/>
          </a:bodyPr>
          <a:lstStyle/>
          <a:p>
            <a:r>
              <a:rPr lang="en-US" dirty="0">
                <a:solidFill>
                  <a:srgbClr val="FFFF00"/>
                </a:solidFill>
              </a:rPr>
              <a:t>The protection and care of </a:t>
            </a:r>
            <a:r>
              <a:rPr lang="en-US" dirty="0" smtClean="0">
                <a:solidFill>
                  <a:srgbClr val="FFFF00"/>
                </a:solidFill>
              </a:rPr>
              <a:t>children is </a:t>
            </a:r>
            <a:r>
              <a:rPr lang="en-US" dirty="0">
                <a:solidFill>
                  <a:srgbClr val="FFFF00"/>
                </a:solidFill>
              </a:rPr>
              <a:t>a whole of community and society responsibility. The Department for Child Protection (the Department) has a major responsibility for safeguarding and promoting the </a:t>
            </a:r>
            <a:r>
              <a:rPr lang="en-US" dirty="0" smtClean="0">
                <a:solidFill>
                  <a:srgbClr val="FFFF00"/>
                </a:solidFill>
              </a:rPr>
              <a:t>wellbeing </a:t>
            </a:r>
            <a:r>
              <a:rPr lang="en-US" dirty="0">
                <a:solidFill>
                  <a:srgbClr val="FFFF00"/>
                </a:solidFill>
              </a:rPr>
              <a:t>of children and to provide for their protection and care in circumstances where their parents have not given, or are unlikely or unable to give, that protection and care. </a:t>
            </a:r>
            <a:endParaRPr lang="en-US" dirty="0" smtClean="0">
              <a:solidFill>
                <a:srgbClr val="FFFF00"/>
              </a:solidFill>
            </a:endParaRPr>
          </a:p>
          <a:p>
            <a:endParaRPr lang="en-US" dirty="0">
              <a:solidFill>
                <a:srgbClr val="FFFF00"/>
              </a:solidFill>
            </a:endParaRPr>
          </a:p>
          <a:p>
            <a:r>
              <a:rPr lang="en-US" dirty="0">
                <a:solidFill>
                  <a:srgbClr val="FFFF00"/>
                </a:solidFill>
              </a:rPr>
              <a:t>Child abuse, and child sexual abuse, occurs in all sectors of society regardless of social, economic and cultural factors. Early </a:t>
            </a:r>
            <a:r>
              <a:rPr lang="en-US" dirty="0" smtClean="0">
                <a:solidFill>
                  <a:srgbClr val="FFFF00"/>
                </a:solidFill>
              </a:rPr>
              <a:t>identification and </a:t>
            </a:r>
            <a:r>
              <a:rPr lang="en-US" dirty="0">
                <a:solidFill>
                  <a:srgbClr val="FFFF00"/>
                </a:solidFill>
              </a:rPr>
              <a:t>reporting of child sexual abuse to authorities is critical to keeping children and young people safe. </a:t>
            </a:r>
          </a:p>
          <a:p>
            <a:endParaRPr lang="en-US" dirty="0" smtClean="0">
              <a:solidFill>
                <a:srgbClr val="FFFF00"/>
              </a:solidFill>
            </a:endParaRPr>
          </a:p>
          <a:p>
            <a:r>
              <a:rPr lang="en-US" dirty="0">
                <a:solidFill>
                  <a:srgbClr val="FFFF00"/>
                </a:solidFill>
              </a:rPr>
              <a:t>Mandatory reporting legislation varies across Australian jurisdictions around the types of abuse that must be reported and the range of people mandated to report. </a:t>
            </a:r>
          </a:p>
          <a:p>
            <a:endParaRPr lang="en-US" dirty="0" smtClean="0"/>
          </a:p>
          <a:p>
            <a:endParaRPr lang="en-US" dirty="0" smtClean="0"/>
          </a:p>
          <a:p>
            <a:endParaRPr lang="en-US" dirty="0"/>
          </a:p>
        </p:txBody>
      </p:sp>
    </p:spTree>
    <p:extLst>
      <p:ext uri="{BB962C8B-B14F-4D97-AF65-F5344CB8AC3E}">
        <p14:creationId xmlns:p14="http://schemas.microsoft.com/office/powerpoint/2010/main" xmlns="" val="259901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0402" y="428883"/>
            <a:ext cx="8577010" cy="6771083"/>
          </a:xfrm>
          <a:prstGeom prst="rect">
            <a:avLst/>
          </a:prstGeom>
        </p:spPr>
        <p:txBody>
          <a:bodyPr wrap="square">
            <a:spAutoFit/>
          </a:bodyPr>
          <a:lstStyle/>
          <a:p>
            <a:endParaRPr lang="en-US" dirty="0"/>
          </a:p>
          <a:p>
            <a:r>
              <a:rPr lang="en-US" sz="1900" dirty="0">
                <a:solidFill>
                  <a:srgbClr val="FFFF00"/>
                </a:solidFill>
              </a:rPr>
              <a:t>Professionals working in a variety of settings, play a vital role in supporting parents to care for their children. As trusted and respected members of the community they often have established relationships with families, giving them valuable insight into the challenges they face</a:t>
            </a:r>
            <a:r>
              <a:rPr lang="en-US" sz="1900" dirty="0" smtClean="0">
                <a:solidFill>
                  <a:srgbClr val="FFFF00"/>
                </a:solidFill>
              </a:rPr>
              <a:t>.</a:t>
            </a:r>
          </a:p>
          <a:p>
            <a:endParaRPr lang="en-US" sz="1900" dirty="0">
              <a:solidFill>
                <a:srgbClr val="FFFF00"/>
              </a:solidFill>
            </a:endParaRPr>
          </a:p>
          <a:p>
            <a:r>
              <a:rPr lang="en-US" sz="1900" dirty="0">
                <a:solidFill>
                  <a:srgbClr val="FFFF00"/>
                </a:solidFill>
              </a:rPr>
              <a:t>The early intervention role that professionals play is a crucial element of our child protection system and prevents the entry of many children and young people into care. It is a front line </a:t>
            </a:r>
            <a:r>
              <a:rPr lang="en-US" sz="1900" dirty="0" err="1">
                <a:solidFill>
                  <a:srgbClr val="FFFF00"/>
                </a:solidFill>
              </a:rPr>
              <a:t>defence</a:t>
            </a:r>
            <a:r>
              <a:rPr lang="en-US" sz="1900" dirty="0">
                <a:solidFill>
                  <a:srgbClr val="FFFF00"/>
                </a:solidFill>
              </a:rPr>
              <a:t> for vulnerable children and families. However, there are times when children and young people experience significant abuse and neglect such that their safety and well being is in jeopardy. When this occurs, protective action is necessary. Children cannot protect themselves. They rely on responsible adults to act on their behalf. </a:t>
            </a:r>
          </a:p>
          <a:p>
            <a:endParaRPr lang="en-US" sz="1900" dirty="0" smtClean="0">
              <a:solidFill>
                <a:srgbClr val="FFFF00"/>
              </a:solidFill>
            </a:endParaRPr>
          </a:p>
          <a:p>
            <a:r>
              <a:rPr lang="en-US" sz="1900" dirty="0">
                <a:solidFill>
                  <a:srgbClr val="FFFF00"/>
                </a:solidFill>
              </a:rPr>
              <a:t>The responsibility for the protection of children and young people from abuse and neglect belongs to everyone. Families, the general community, community agencies, police and government, all play a part. Roles may differ, but working in partnership, with a shared understanding of the rights of children, the need to support vulnerable families and take actions when necessary, can help build a safety net for children and young people. </a:t>
            </a:r>
          </a:p>
          <a:p>
            <a:endParaRPr lang="en-US" dirty="0" smtClean="0"/>
          </a:p>
          <a:p>
            <a:endParaRPr lang="en-US" dirty="0"/>
          </a:p>
        </p:txBody>
      </p:sp>
    </p:spTree>
    <p:extLst>
      <p:ext uri="{BB962C8B-B14F-4D97-AF65-F5344CB8AC3E}">
        <p14:creationId xmlns:p14="http://schemas.microsoft.com/office/powerpoint/2010/main" xmlns="" val="873839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6689" y="499861"/>
            <a:ext cx="8583711" cy="6186310"/>
          </a:xfrm>
          <a:prstGeom prst="rect">
            <a:avLst/>
          </a:prstGeom>
        </p:spPr>
        <p:txBody>
          <a:bodyPr wrap="square">
            <a:spAutoFit/>
          </a:bodyPr>
          <a:lstStyle/>
          <a:p>
            <a:r>
              <a:rPr lang="en-US" dirty="0" smtClean="0">
                <a:solidFill>
                  <a:srgbClr val="FFFF00"/>
                </a:solidFill>
              </a:rPr>
              <a:t>The </a:t>
            </a:r>
            <a:r>
              <a:rPr lang="en-US" dirty="0">
                <a:solidFill>
                  <a:srgbClr val="FFFF00"/>
                </a:solidFill>
              </a:rPr>
              <a:t>term ‘mandatory reporter’ is used throughout this document to mean ‘mandatory reporters of child sexual abuse’, in line with the Children and Community Services Amendment (Reporting Sexual Abuse of Children) Act 2008</a:t>
            </a:r>
            <a:r>
              <a:rPr lang="en-US" dirty="0" smtClean="0">
                <a:solidFill>
                  <a:srgbClr val="FFFF00"/>
                </a:solidFill>
              </a:rPr>
              <a:t>.</a:t>
            </a:r>
          </a:p>
          <a:p>
            <a:endParaRPr lang="en-US" dirty="0">
              <a:solidFill>
                <a:srgbClr val="FFFF00"/>
              </a:solidFill>
            </a:endParaRPr>
          </a:p>
          <a:p>
            <a:r>
              <a:rPr lang="en-US" dirty="0">
                <a:solidFill>
                  <a:srgbClr val="FFFF00"/>
                </a:solidFill>
              </a:rPr>
              <a:t>The legislation that governs the mandatory reporting of child sexual abuse in Western Australia is the </a:t>
            </a:r>
            <a:r>
              <a:rPr lang="en-US" i="1" dirty="0">
                <a:solidFill>
                  <a:srgbClr val="FFFF00"/>
                </a:solidFill>
              </a:rPr>
              <a:t>Children and Community Services Amendment (Reporting Sexual Abuse of Children) Act 2008</a:t>
            </a:r>
            <a:r>
              <a:rPr lang="en-US" dirty="0">
                <a:solidFill>
                  <a:srgbClr val="FFFF00"/>
                </a:solidFill>
              </a:rPr>
              <a:t>. From 1 January 2009, these mandatory reporting provisions will become part of the </a:t>
            </a:r>
            <a:r>
              <a:rPr lang="en-US" i="1" dirty="0">
                <a:solidFill>
                  <a:srgbClr val="FFFF00"/>
                </a:solidFill>
              </a:rPr>
              <a:t>Children and Community Services Act 2004. </a:t>
            </a:r>
            <a:endParaRPr lang="en-US" i="1" dirty="0" smtClean="0">
              <a:solidFill>
                <a:srgbClr val="FFFF00"/>
              </a:solidFill>
            </a:endParaRPr>
          </a:p>
          <a:p>
            <a:endParaRPr lang="en-US" dirty="0">
              <a:solidFill>
                <a:srgbClr val="FFFF00"/>
              </a:solidFill>
            </a:endParaRPr>
          </a:p>
          <a:p>
            <a:r>
              <a:rPr lang="en-US" dirty="0">
                <a:solidFill>
                  <a:srgbClr val="FFFF00"/>
                </a:solidFill>
              </a:rPr>
              <a:t>In Western Australia, mandatory reporters of child sexual abuse under the </a:t>
            </a:r>
            <a:r>
              <a:rPr lang="en-US" i="1" dirty="0">
                <a:solidFill>
                  <a:srgbClr val="FFFF00"/>
                </a:solidFill>
              </a:rPr>
              <a:t>Children and Community Services Amendment (Reporting Sexual Abuse of Children) Act 2008 </a:t>
            </a:r>
            <a:r>
              <a:rPr lang="en-US" dirty="0">
                <a:solidFill>
                  <a:srgbClr val="FFFF00"/>
                </a:solidFill>
              </a:rPr>
              <a:t>are:</a:t>
            </a:r>
            <a:br>
              <a:rPr lang="en-US" dirty="0">
                <a:solidFill>
                  <a:srgbClr val="FFFF00"/>
                </a:solidFill>
              </a:rPr>
            </a:br>
            <a:endParaRPr lang="en-US" dirty="0" smtClean="0">
              <a:solidFill>
                <a:srgbClr val="FFFF00"/>
              </a:solidFill>
            </a:endParaRPr>
          </a:p>
          <a:p>
            <a:r>
              <a:rPr lang="en-US" dirty="0" smtClean="0">
                <a:solidFill>
                  <a:srgbClr val="FFFF00"/>
                </a:solidFill>
              </a:rPr>
              <a:t>• </a:t>
            </a:r>
            <a:r>
              <a:rPr lang="en-US" dirty="0">
                <a:solidFill>
                  <a:srgbClr val="FFFF00"/>
                </a:solidFill>
              </a:rPr>
              <a:t>doctors</a:t>
            </a:r>
            <a:br>
              <a:rPr lang="en-US" dirty="0">
                <a:solidFill>
                  <a:srgbClr val="FFFF00"/>
                </a:solidFill>
              </a:rPr>
            </a:br>
            <a:r>
              <a:rPr lang="en-US" dirty="0">
                <a:solidFill>
                  <a:srgbClr val="FFFF00"/>
                </a:solidFill>
              </a:rPr>
              <a:t>• nurses and midwives</a:t>
            </a:r>
            <a:br>
              <a:rPr lang="en-US" dirty="0">
                <a:solidFill>
                  <a:srgbClr val="FFFF00"/>
                </a:solidFill>
              </a:rPr>
            </a:br>
            <a:r>
              <a:rPr lang="en-US" dirty="0">
                <a:solidFill>
                  <a:srgbClr val="FFFF00"/>
                </a:solidFill>
              </a:rPr>
              <a:t>• teachers</a:t>
            </a:r>
            <a:br>
              <a:rPr lang="en-US" dirty="0">
                <a:solidFill>
                  <a:srgbClr val="FFFF00"/>
                </a:solidFill>
              </a:rPr>
            </a:br>
            <a:r>
              <a:rPr lang="en-US" dirty="0">
                <a:solidFill>
                  <a:srgbClr val="FFFF00"/>
                </a:solidFill>
              </a:rPr>
              <a:t>• police officers. </a:t>
            </a:r>
            <a:endParaRPr lang="en-US" dirty="0" smtClean="0">
              <a:solidFill>
                <a:srgbClr val="FFFF00"/>
              </a:solidFill>
            </a:endParaRPr>
          </a:p>
          <a:p>
            <a:endParaRPr lang="en-US" dirty="0">
              <a:solidFill>
                <a:srgbClr val="FFFF00"/>
              </a:solidFill>
            </a:endParaRPr>
          </a:p>
          <a:p>
            <a:r>
              <a:rPr lang="en-US" dirty="0">
                <a:solidFill>
                  <a:srgbClr val="FFFF00"/>
                </a:solidFill>
              </a:rPr>
              <a:t>However, any person who has a belief that a child is being subjected to any form of abuse or neglect should report these concerns to the Department. </a:t>
            </a:r>
          </a:p>
          <a:p>
            <a:endParaRPr lang="en-US" dirty="0"/>
          </a:p>
        </p:txBody>
      </p:sp>
    </p:spTree>
    <p:extLst>
      <p:ext uri="{BB962C8B-B14F-4D97-AF65-F5344CB8AC3E}">
        <p14:creationId xmlns:p14="http://schemas.microsoft.com/office/powerpoint/2010/main" xmlns="" val="1133441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861" y="352655"/>
            <a:ext cx="8379079" cy="6109364"/>
          </a:xfrm>
          <a:prstGeom prst="rect">
            <a:avLst/>
          </a:prstGeom>
        </p:spPr>
        <p:txBody>
          <a:bodyPr wrap="square">
            <a:spAutoFit/>
          </a:bodyPr>
          <a:lstStyle/>
          <a:p>
            <a:r>
              <a:rPr lang="en-US" sz="1700" dirty="0" smtClean="0">
                <a:solidFill>
                  <a:srgbClr val="FFFF00"/>
                </a:solidFill>
              </a:rPr>
              <a:t>The </a:t>
            </a:r>
            <a:r>
              <a:rPr lang="en-US" sz="1700" dirty="0">
                <a:solidFill>
                  <a:srgbClr val="FFFF00"/>
                </a:solidFill>
              </a:rPr>
              <a:t>following principles underpin the mandatory reporting of child sexual abuse in Western Australia</a:t>
            </a:r>
            <a:r>
              <a:rPr lang="en-US" sz="1700" dirty="0" smtClean="0">
                <a:solidFill>
                  <a:srgbClr val="FFFF00"/>
                </a:solidFill>
              </a:rPr>
              <a:t>:</a:t>
            </a:r>
          </a:p>
          <a:p>
            <a:endParaRPr lang="en-US" sz="1700" dirty="0">
              <a:solidFill>
                <a:srgbClr val="FFFF00"/>
              </a:solidFill>
            </a:endParaRPr>
          </a:p>
          <a:p>
            <a:r>
              <a:rPr lang="en-US" sz="1700" dirty="0">
                <a:solidFill>
                  <a:srgbClr val="FFFF00"/>
                </a:solidFill>
              </a:rPr>
              <a:t>• The best interests of the child </a:t>
            </a:r>
            <a:r>
              <a:rPr lang="en-US" sz="1700" dirty="0" smtClean="0">
                <a:solidFill>
                  <a:srgbClr val="FFFF00"/>
                </a:solidFill>
              </a:rPr>
              <a:t>or young </a:t>
            </a:r>
            <a:r>
              <a:rPr lang="en-US" sz="1700" dirty="0">
                <a:solidFill>
                  <a:srgbClr val="FFFF00"/>
                </a:solidFill>
              </a:rPr>
              <a:t>person must be </a:t>
            </a:r>
            <a:r>
              <a:rPr lang="en-US" sz="1700" dirty="0" smtClean="0">
                <a:solidFill>
                  <a:srgbClr val="FFFF00"/>
                </a:solidFill>
              </a:rPr>
              <a:t>the paramount </a:t>
            </a:r>
            <a:r>
              <a:rPr lang="en-US" sz="1700" dirty="0">
                <a:solidFill>
                  <a:srgbClr val="FFFF00"/>
                </a:solidFill>
              </a:rPr>
              <a:t>consideration</a:t>
            </a:r>
            <a:r>
              <a:rPr lang="en-US" sz="1700" dirty="0" smtClean="0">
                <a:solidFill>
                  <a:srgbClr val="FFFF00"/>
                </a:solidFill>
              </a:rPr>
              <a:t>.</a:t>
            </a:r>
          </a:p>
          <a:p>
            <a:endParaRPr lang="en-US" sz="1700" dirty="0">
              <a:solidFill>
                <a:srgbClr val="FFFF00"/>
              </a:solidFill>
            </a:endParaRPr>
          </a:p>
          <a:p>
            <a:r>
              <a:rPr lang="en-US" sz="1700" dirty="0">
                <a:solidFill>
                  <a:srgbClr val="FFFF00"/>
                </a:solidFill>
              </a:rPr>
              <a:t>• Every child and young person has a right to be protected from sexual</a:t>
            </a:r>
          </a:p>
          <a:p>
            <a:r>
              <a:rPr lang="en-US" sz="1700" dirty="0">
                <a:solidFill>
                  <a:srgbClr val="FFFF00"/>
                </a:solidFill>
              </a:rPr>
              <a:t>abuse</a:t>
            </a:r>
            <a:r>
              <a:rPr lang="en-US" sz="1700" dirty="0" smtClean="0">
                <a:solidFill>
                  <a:srgbClr val="FFFF00"/>
                </a:solidFill>
              </a:rPr>
              <a:t>.</a:t>
            </a:r>
          </a:p>
          <a:p>
            <a:endParaRPr lang="en-US" sz="1700" dirty="0">
              <a:solidFill>
                <a:srgbClr val="FFFF00"/>
              </a:solidFill>
            </a:endParaRPr>
          </a:p>
          <a:p>
            <a:r>
              <a:rPr lang="en-US" sz="1700" dirty="0">
                <a:solidFill>
                  <a:srgbClr val="FFFF00"/>
                </a:solidFill>
              </a:rPr>
              <a:t>• Keeping children safe from </a:t>
            </a:r>
            <a:r>
              <a:rPr lang="en-US" sz="1700" dirty="0" smtClean="0">
                <a:solidFill>
                  <a:srgbClr val="FFFF00"/>
                </a:solidFill>
              </a:rPr>
              <a:t>abuse is </a:t>
            </a:r>
            <a:r>
              <a:rPr lang="en-US" sz="1700" dirty="0">
                <a:solidFill>
                  <a:srgbClr val="FFFF00"/>
                </a:solidFill>
              </a:rPr>
              <a:t>the responsibility of individuals, families, communities and the society as a whole. This is best achieved through </a:t>
            </a:r>
            <a:r>
              <a:rPr lang="en-US" sz="1700" dirty="0" smtClean="0">
                <a:solidFill>
                  <a:srgbClr val="FFFF00"/>
                </a:solidFill>
              </a:rPr>
              <a:t>a collaborative </a:t>
            </a:r>
            <a:r>
              <a:rPr lang="en-US" sz="1700" dirty="0">
                <a:solidFill>
                  <a:srgbClr val="FFFF00"/>
                </a:solidFill>
              </a:rPr>
              <a:t>approach</a:t>
            </a:r>
            <a:r>
              <a:rPr lang="en-US" sz="1700" dirty="0" smtClean="0">
                <a:solidFill>
                  <a:srgbClr val="FFFF00"/>
                </a:solidFill>
              </a:rPr>
              <a:t>.</a:t>
            </a:r>
          </a:p>
          <a:p>
            <a:endParaRPr lang="en-US" sz="1700" dirty="0">
              <a:solidFill>
                <a:srgbClr val="FFFF00"/>
              </a:solidFill>
            </a:endParaRPr>
          </a:p>
          <a:p>
            <a:r>
              <a:rPr lang="en-US" sz="1700" dirty="0">
                <a:solidFill>
                  <a:srgbClr val="FFFF00"/>
                </a:solidFill>
              </a:rPr>
              <a:t>• Children have the right to be heard and to be believed</a:t>
            </a:r>
            <a:r>
              <a:rPr lang="en-US" sz="1700" dirty="0" smtClean="0">
                <a:solidFill>
                  <a:srgbClr val="FFFF00"/>
                </a:solidFill>
              </a:rPr>
              <a:t>.</a:t>
            </a:r>
          </a:p>
          <a:p>
            <a:endParaRPr lang="en-US" sz="1700" dirty="0">
              <a:solidFill>
                <a:srgbClr val="FFFF00"/>
              </a:solidFill>
            </a:endParaRPr>
          </a:p>
          <a:p>
            <a:r>
              <a:rPr lang="en-US" sz="1700" dirty="0">
                <a:solidFill>
                  <a:srgbClr val="FFFF00"/>
                </a:solidFill>
              </a:rPr>
              <a:t>• If anyone has a concern regarding the safety of a child, it is their responsibility to make a report</a:t>
            </a:r>
            <a:r>
              <a:rPr lang="en-US" sz="1700" dirty="0" smtClean="0">
                <a:solidFill>
                  <a:srgbClr val="FFFF00"/>
                </a:solidFill>
              </a:rPr>
              <a:t>.</a:t>
            </a:r>
          </a:p>
          <a:p>
            <a:endParaRPr lang="en-US" sz="1700" dirty="0">
              <a:solidFill>
                <a:srgbClr val="FFFF00"/>
              </a:solidFill>
            </a:endParaRPr>
          </a:p>
          <a:p>
            <a:r>
              <a:rPr lang="en-US" sz="1700" dirty="0">
                <a:solidFill>
                  <a:srgbClr val="FFFF00"/>
                </a:solidFill>
              </a:rPr>
              <a:t>• Child sexual abuse affects everyone. Early detection is critical to reducing child sexual abuse in our community</a:t>
            </a:r>
            <a:r>
              <a:rPr lang="en-US" sz="1700" dirty="0" smtClean="0">
                <a:solidFill>
                  <a:srgbClr val="FFFF00"/>
                </a:solidFill>
              </a:rPr>
              <a:t>.</a:t>
            </a:r>
          </a:p>
          <a:p>
            <a:endParaRPr lang="en-US" sz="1700" dirty="0">
              <a:solidFill>
                <a:srgbClr val="FFFF00"/>
              </a:solidFill>
            </a:endParaRPr>
          </a:p>
          <a:p>
            <a:r>
              <a:rPr lang="en-US" sz="1700" dirty="0">
                <a:solidFill>
                  <a:srgbClr val="FFFF00"/>
                </a:solidFill>
              </a:rPr>
              <a:t>• Child sexual abuse is not condoned by any culture or religion. Cultural practices or traditions cannot be used as an excuse for sexual abuse or sexual exploitation.</a:t>
            </a:r>
          </a:p>
        </p:txBody>
      </p:sp>
    </p:spTree>
    <p:extLst>
      <p:ext uri="{BB962C8B-B14F-4D97-AF65-F5344CB8AC3E}">
        <p14:creationId xmlns:p14="http://schemas.microsoft.com/office/powerpoint/2010/main" xmlns="" val="663662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897" y="395892"/>
            <a:ext cx="8511033" cy="7478970"/>
          </a:xfrm>
          <a:prstGeom prst="rect">
            <a:avLst/>
          </a:prstGeom>
        </p:spPr>
        <p:txBody>
          <a:bodyPr wrap="square">
            <a:spAutoFit/>
          </a:bodyPr>
          <a:lstStyle/>
          <a:p>
            <a:r>
              <a:rPr lang="en-US" b="1" dirty="0" smtClean="0">
                <a:solidFill>
                  <a:srgbClr val="FFFF00"/>
                </a:solidFill>
              </a:rPr>
              <a:t>LEGISLATIVE </a:t>
            </a:r>
            <a:r>
              <a:rPr lang="en-US" b="1" dirty="0">
                <a:solidFill>
                  <a:srgbClr val="FFFF00"/>
                </a:solidFill>
              </a:rPr>
              <a:t>DEFINITION OF </a:t>
            </a:r>
            <a:r>
              <a:rPr lang="en-US" b="1" dirty="0" smtClean="0">
                <a:solidFill>
                  <a:srgbClr val="FFFF00"/>
                </a:solidFill>
              </a:rPr>
              <a:t>SEXUAL </a:t>
            </a:r>
            <a:r>
              <a:rPr lang="en-US" b="1" dirty="0">
                <a:solidFill>
                  <a:srgbClr val="FFFF00"/>
                </a:solidFill>
              </a:rPr>
              <a:t>ABUSE </a:t>
            </a:r>
          </a:p>
          <a:p>
            <a:endParaRPr lang="en-US" sz="800" dirty="0">
              <a:solidFill>
                <a:srgbClr val="FFFF00"/>
              </a:solidFill>
            </a:endParaRPr>
          </a:p>
          <a:p>
            <a:r>
              <a:rPr lang="en-US" dirty="0">
                <a:solidFill>
                  <a:srgbClr val="FFFF00"/>
                </a:solidFill>
              </a:rPr>
              <a:t>‘Sexual abuse’, in relation to a child, includes sexual </a:t>
            </a:r>
            <a:r>
              <a:rPr lang="en-US" dirty="0" err="1">
                <a:solidFill>
                  <a:srgbClr val="FFFF00"/>
                </a:solidFill>
              </a:rPr>
              <a:t>behaviour</a:t>
            </a:r>
            <a:r>
              <a:rPr lang="en-US" dirty="0">
                <a:solidFill>
                  <a:srgbClr val="FFFF00"/>
                </a:solidFill>
              </a:rPr>
              <a:t> in circumstances where:</a:t>
            </a:r>
          </a:p>
          <a:p>
            <a:r>
              <a:rPr lang="en-US" dirty="0">
                <a:solidFill>
                  <a:srgbClr val="FFFF00"/>
                </a:solidFill>
              </a:rPr>
              <a:t>(a) the child is the subject of bribery, coercion, a threat, exploitation </a:t>
            </a:r>
            <a:r>
              <a:rPr lang="en-US" dirty="0" smtClean="0">
                <a:solidFill>
                  <a:srgbClr val="FFFF00"/>
                </a:solidFill>
              </a:rPr>
              <a:t>or violence</a:t>
            </a:r>
            <a:r>
              <a:rPr lang="en-US" dirty="0">
                <a:solidFill>
                  <a:srgbClr val="FFFF00"/>
                </a:solidFill>
              </a:rPr>
              <a:t>; or</a:t>
            </a:r>
          </a:p>
          <a:p>
            <a:r>
              <a:rPr lang="en-US" dirty="0">
                <a:solidFill>
                  <a:srgbClr val="FFFF00"/>
                </a:solidFill>
              </a:rPr>
              <a:t>(b) the child has less power than another person involved in the </a:t>
            </a:r>
            <a:r>
              <a:rPr lang="en-US" dirty="0" err="1">
                <a:solidFill>
                  <a:srgbClr val="FFFF00"/>
                </a:solidFill>
              </a:rPr>
              <a:t>behaviour</a:t>
            </a:r>
            <a:r>
              <a:rPr lang="en-US" dirty="0">
                <a:solidFill>
                  <a:srgbClr val="FFFF00"/>
                </a:solidFill>
              </a:rPr>
              <a:t>; or</a:t>
            </a:r>
          </a:p>
          <a:p>
            <a:r>
              <a:rPr lang="en-US" dirty="0">
                <a:solidFill>
                  <a:srgbClr val="FFFF00"/>
                </a:solidFill>
              </a:rPr>
              <a:t>(c) there is a significant disparity in the developmental function or maturity of the child and another person involved in the </a:t>
            </a:r>
            <a:r>
              <a:rPr lang="en-US" dirty="0" err="1">
                <a:solidFill>
                  <a:srgbClr val="FFFF00"/>
                </a:solidFill>
              </a:rPr>
              <a:t>behaviour</a:t>
            </a:r>
            <a:r>
              <a:rPr lang="en-US" dirty="0" smtClean="0">
                <a:solidFill>
                  <a:srgbClr val="FFFF00"/>
                </a:solidFill>
              </a:rPr>
              <a:t>.</a:t>
            </a:r>
          </a:p>
          <a:p>
            <a:endParaRPr lang="en-US" dirty="0">
              <a:solidFill>
                <a:srgbClr val="FFFF00"/>
              </a:solidFill>
            </a:endParaRPr>
          </a:p>
          <a:p>
            <a:r>
              <a:rPr lang="en-US" b="1" dirty="0">
                <a:solidFill>
                  <a:srgbClr val="FFFF00"/>
                </a:solidFill>
              </a:rPr>
              <a:t>WHAT MUST BE REPORTED? </a:t>
            </a:r>
          </a:p>
          <a:p>
            <a:r>
              <a:rPr lang="en-US" dirty="0" smtClean="0">
                <a:solidFill>
                  <a:srgbClr val="FFFF00"/>
                </a:solidFill>
              </a:rPr>
              <a:t>Mandatory </a:t>
            </a:r>
            <a:r>
              <a:rPr lang="en-US" dirty="0">
                <a:solidFill>
                  <a:srgbClr val="FFFF00"/>
                </a:solidFill>
              </a:rPr>
              <a:t>reporters must report a belief, formed on reasonable grounds in the course of their work, paid or unpaid, that a child or young person has been the subject of sexual abuse or is the subject of ongoing sexual abuse, to the Department. </a:t>
            </a:r>
            <a:endParaRPr lang="en-US" dirty="0" smtClean="0">
              <a:solidFill>
                <a:srgbClr val="FFFF00"/>
              </a:solidFill>
            </a:endParaRPr>
          </a:p>
          <a:p>
            <a:endParaRPr lang="en-US" dirty="0">
              <a:solidFill>
                <a:srgbClr val="FFFF00"/>
              </a:solidFill>
            </a:endParaRPr>
          </a:p>
          <a:p>
            <a:r>
              <a:rPr lang="en-US" dirty="0">
                <a:solidFill>
                  <a:srgbClr val="FFFF00"/>
                </a:solidFill>
              </a:rPr>
              <a:t>When making a report, in </a:t>
            </a:r>
            <a:r>
              <a:rPr lang="en-US" u="sng" dirty="0">
                <a:solidFill>
                  <a:srgbClr val="FFFF00"/>
                </a:solidFill>
              </a:rPr>
              <a:t>good faith</a:t>
            </a:r>
            <a:r>
              <a:rPr lang="en-US" dirty="0">
                <a:solidFill>
                  <a:srgbClr val="FFFF00"/>
                </a:solidFill>
              </a:rPr>
              <a:t>, about possible child sexual abuse, a mandatory reporter does not breach any employment related duty of confidentiality, professional ethics or standards and will not have engaged in unprofessional conduct </a:t>
            </a:r>
            <a:endParaRPr lang="en-US" dirty="0" smtClean="0">
              <a:solidFill>
                <a:srgbClr val="FFFF00"/>
              </a:solidFill>
            </a:endParaRPr>
          </a:p>
          <a:p>
            <a:endParaRPr lang="en-US" dirty="0">
              <a:solidFill>
                <a:srgbClr val="FFFF00"/>
              </a:solidFill>
            </a:endParaRPr>
          </a:p>
          <a:p>
            <a:pPr algn="ctr"/>
            <a:r>
              <a:rPr lang="en-US" sz="2000" b="1" dirty="0">
                <a:solidFill>
                  <a:srgbClr val="FFFF00"/>
                </a:solidFill>
              </a:rPr>
              <a:t>Mandatory reporters, making a report in good faith, do not incur civil or criminal liability. </a:t>
            </a:r>
          </a:p>
          <a:p>
            <a:endParaRPr lang="en-US" dirty="0">
              <a:solidFill>
                <a:srgbClr val="FFFF00"/>
              </a:solidFill>
            </a:endParaRPr>
          </a:p>
          <a:p>
            <a:endParaRPr lang="en-US" dirty="0" smtClean="0"/>
          </a:p>
          <a:p>
            <a:endParaRPr lang="en-US" dirty="0"/>
          </a:p>
          <a:p>
            <a:endParaRPr lang="en-US" dirty="0"/>
          </a:p>
        </p:txBody>
      </p:sp>
    </p:spTree>
    <p:extLst>
      <p:ext uri="{BB962C8B-B14F-4D97-AF65-F5344CB8AC3E}">
        <p14:creationId xmlns:p14="http://schemas.microsoft.com/office/powerpoint/2010/main" xmlns="" val="3499307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9678" y="351088"/>
            <a:ext cx="8501239" cy="6740308"/>
          </a:xfrm>
          <a:prstGeom prst="rect">
            <a:avLst/>
          </a:prstGeom>
        </p:spPr>
        <p:txBody>
          <a:bodyPr wrap="square">
            <a:spAutoFit/>
          </a:bodyPr>
          <a:lstStyle/>
          <a:p>
            <a:r>
              <a:rPr lang="en-US" b="1" dirty="0" smtClean="0">
                <a:solidFill>
                  <a:srgbClr val="FFFF00"/>
                </a:solidFill>
              </a:rPr>
              <a:t>HOW DO </a:t>
            </a:r>
            <a:r>
              <a:rPr lang="en-US" b="1" dirty="0">
                <a:solidFill>
                  <a:srgbClr val="FFFF00"/>
                </a:solidFill>
              </a:rPr>
              <a:t>I </a:t>
            </a:r>
            <a:r>
              <a:rPr lang="en-US" b="1" dirty="0" smtClean="0">
                <a:solidFill>
                  <a:srgbClr val="FFFF00"/>
                </a:solidFill>
              </a:rPr>
              <a:t>RESPOND TO </a:t>
            </a:r>
            <a:r>
              <a:rPr lang="en-US" b="1" dirty="0">
                <a:solidFill>
                  <a:srgbClr val="FFFF00"/>
                </a:solidFill>
              </a:rPr>
              <a:t>A </a:t>
            </a:r>
            <a:r>
              <a:rPr lang="en-US" b="1" dirty="0" smtClean="0">
                <a:solidFill>
                  <a:srgbClr val="FFFF00"/>
                </a:solidFill>
              </a:rPr>
              <a:t>CHILD WHO </a:t>
            </a:r>
            <a:r>
              <a:rPr lang="en-US" b="1" dirty="0" err="1" smtClean="0">
                <a:solidFill>
                  <a:srgbClr val="FFFF00"/>
                </a:solidFill>
              </a:rPr>
              <a:t>DISClOSES</a:t>
            </a:r>
            <a:r>
              <a:rPr lang="en-US" b="1" dirty="0" smtClean="0">
                <a:solidFill>
                  <a:srgbClr val="FFFF00"/>
                </a:solidFill>
              </a:rPr>
              <a:t> SEXUAL ABUSE?</a:t>
            </a:r>
          </a:p>
          <a:p>
            <a:endParaRPr lang="en-US" dirty="0">
              <a:solidFill>
                <a:srgbClr val="FFFF00"/>
              </a:solidFill>
            </a:endParaRPr>
          </a:p>
          <a:p>
            <a:r>
              <a:rPr lang="en-US" b="1" dirty="0">
                <a:solidFill>
                  <a:srgbClr val="FFFF00"/>
                </a:solidFill>
              </a:rPr>
              <a:t>The most important and immediate things you can do are: </a:t>
            </a:r>
            <a:endParaRPr lang="en-US" dirty="0">
              <a:solidFill>
                <a:srgbClr val="FFFF00"/>
              </a:solidFill>
            </a:endParaRPr>
          </a:p>
          <a:p>
            <a:r>
              <a:rPr lang="en-US" dirty="0">
                <a:solidFill>
                  <a:srgbClr val="FFFF00"/>
                </a:solidFill>
              </a:rPr>
              <a:t>Always believe the child. </a:t>
            </a:r>
          </a:p>
          <a:p>
            <a:r>
              <a:rPr lang="en-US" dirty="0">
                <a:solidFill>
                  <a:srgbClr val="FFFF00"/>
                </a:solidFill>
              </a:rPr>
              <a:t>Reassure the child that telling you was the right thing to do. </a:t>
            </a:r>
          </a:p>
          <a:p>
            <a:r>
              <a:rPr lang="en-US" dirty="0">
                <a:solidFill>
                  <a:srgbClr val="FFFF00"/>
                </a:solidFill>
              </a:rPr>
              <a:t>Maintain a calm appearance. </a:t>
            </a:r>
          </a:p>
          <a:p>
            <a:r>
              <a:rPr lang="en-US" dirty="0">
                <a:solidFill>
                  <a:srgbClr val="FFFF00"/>
                </a:solidFill>
              </a:rPr>
              <a:t>Find a quiet place to talk. </a:t>
            </a:r>
          </a:p>
          <a:p>
            <a:endParaRPr lang="en-US" dirty="0" smtClean="0">
              <a:solidFill>
                <a:srgbClr val="FFFF00"/>
              </a:solidFill>
            </a:endParaRPr>
          </a:p>
          <a:p>
            <a:r>
              <a:rPr lang="en-US" b="1" u="sng" dirty="0">
                <a:solidFill>
                  <a:srgbClr val="FFFF00"/>
                </a:solidFill>
              </a:rPr>
              <a:t>Be truthful </a:t>
            </a:r>
          </a:p>
          <a:p>
            <a:r>
              <a:rPr lang="en-US" dirty="0">
                <a:solidFill>
                  <a:srgbClr val="FFFF00"/>
                </a:solidFill>
              </a:rPr>
              <a:t>Children and young people sometimes fear repercussions for themselves or siblings, or consequences for parents or other family members. Because of this, a child might ask an adult to promise secrecy before disclosing. Such a promise should not be made. The mandatory reporter can reassure the child and encourage them to speak out about the abuse. </a:t>
            </a:r>
            <a:endParaRPr lang="en-US" dirty="0" smtClean="0">
              <a:solidFill>
                <a:srgbClr val="FFFF00"/>
              </a:solidFill>
            </a:endParaRPr>
          </a:p>
          <a:p>
            <a:endParaRPr lang="en-US" dirty="0">
              <a:solidFill>
                <a:srgbClr val="FFFF00"/>
              </a:solidFill>
            </a:endParaRPr>
          </a:p>
          <a:p>
            <a:r>
              <a:rPr lang="en-US" b="1" dirty="0">
                <a:solidFill>
                  <a:srgbClr val="FFFF00"/>
                </a:solidFill>
              </a:rPr>
              <a:t>Let the child or young person take their time </a:t>
            </a:r>
          </a:p>
          <a:p>
            <a:r>
              <a:rPr lang="en-US" dirty="0">
                <a:solidFill>
                  <a:srgbClr val="FFFF00"/>
                </a:solidFill>
              </a:rPr>
              <a:t>It is important the child or young person does not feel rushed or panicked and that you have plenty of time to calm and reassure them. Be a supportive listener, however, remember, it is not a </a:t>
            </a:r>
            <a:r>
              <a:rPr lang="en-US" dirty="0" err="1">
                <a:solidFill>
                  <a:srgbClr val="FFFF00"/>
                </a:solidFill>
              </a:rPr>
              <a:t>counselling</a:t>
            </a:r>
            <a:r>
              <a:rPr lang="en-US" dirty="0">
                <a:solidFill>
                  <a:srgbClr val="FFFF00"/>
                </a:solidFill>
              </a:rPr>
              <a:t> session. </a:t>
            </a:r>
          </a:p>
          <a:p>
            <a:endParaRPr lang="en-US" dirty="0" smtClean="0"/>
          </a:p>
          <a:p>
            <a:endParaRPr lang="en-US" b="1" u="sng" dirty="0"/>
          </a:p>
          <a:p>
            <a:r>
              <a:rPr lang="en-US" dirty="0" smtClean="0"/>
              <a:t>. </a:t>
            </a:r>
            <a:endParaRPr lang="en-US" dirty="0"/>
          </a:p>
          <a:p>
            <a:endParaRPr lang="en-US" dirty="0" smtClean="0"/>
          </a:p>
          <a:p>
            <a:endParaRPr lang="en-US" dirty="0"/>
          </a:p>
        </p:txBody>
      </p:sp>
    </p:spTree>
    <p:extLst>
      <p:ext uri="{BB962C8B-B14F-4D97-AF65-F5344CB8AC3E}">
        <p14:creationId xmlns:p14="http://schemas.microsoft.com/office/powerpoint/2010/main" xmlns="" val="3053982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2874" y="388158"/>
            <a:ext cx="8478045" cy="7017307"/>
          </a:xfrm>
          <a:prstGeom prst="rect">
            <a:avLst/>
          </a:prstGeom>
        </p:spPr>
        <p:txBody>
          <a:bodyPr wrap="square">
            <a:spAutoFit/>
          </a:bodyPr>
          <a:lstStyle/>
          <a:p>
            <a:r>
              <a:rPr lang="en-US" b="1" dirty="0" smtClean="0">
                <a:solidFill>
                  <a:srgbClr val="FFFF00"/>
                </a:solidFill>
              </a:rPr>
              <a:t>Let </a:t>
            </a:r>
            <a:r>
              <a:rPr lang="en-US" b="1" dirty="0">
                <a:solidFill>
                  <a:srgbClr val="FFFF00"/>
                </a:solidFill>
              </a:rPr>
              <a:t>the child or young person use their own words </a:t>
            </a:r>
            <a:endParaRPr lang="en-US" b="1" dirty="0" smtClean="0">
              <a:solidFill>
                <a:srgbClr val="FFFF00"/>
              </a:solidFill>
            </a:endParaRPr>
          </a:p>
          <a:p>
            <a:endParaRPr lang="en-US" b="1" dirty="0">
              <a:solidFill>
                <a:srgbClr val="FFFF00"/>
              </a:solidFill>
            </a:endParaRPr>
          </a:p>
          <a:p>
            <a:r>
              <a:rPr lang="en-US" dirty="0">
                <a:solidFill>
                  <a:srgbClr val="FFFF00"/>
                </a:solidFill>
              </a:rPr>
              <a:t>Children and young people have their own way of describing their experiences. It is important not to ask questions that suggest the ‘right’ words to a child or young person, or in a way that can be seen as putting words in the child’s mouth. The investigation of the disclosure should only be done by professional child protection workers or the Western Australia Police. </a:t>
            </a:r>
          </a:p>
          <a:p>
            <a:endParaRPr lang="en-US" dirty="0">
              <a:solidFill>
                <a:srgbClr val="FFFF00"/>
              </a:solidFill>
            </a:endParaRPr>
          </a:p>
          <a:p>
            <a:r>
              <a:rPr lang="en-US" b="1" dirty="0">
                <a:solidFill>
                  <a:srgbClr val="FFFF00"/>
                </a:solidFill>
              </a:rPr>
              <a:t>Let the child or young person know what you will do </a:t>
            </a:r>
            <a:r>
              <a:rPr lang="en-US" b="1" dirty="0" smtClean="0">
                <a:solidFill>
                  <a:srgbClr val="FFFF00"/>
                </a:solidFill>
              </a:rPr>
              <a:t>next</a:t>
            </a:r>
          </a:p>
          <a:p>
            <a:r>
              <a:rPr lang="en-US" b="1" dirty="0" smtClean="0">
                <a:solidFill>
                  <a:srgbClr val="FFFF00"/>
                </a:solidFill>
              </a:rPr>
              <a:t> </a:t>
            </a:r>
            <a:endParaRPr lang="en-US" b="1" dirty="0">
              <a:solidFill>
                <a:srgbClr val="FFFF00"/>
              </a:solidFill>
            </a:endParaRPr>
          </a:p>
          <a:p>
            <a:r>
              <a:rPr lang="en-US" dirty="0">
                <a:solidFill>
                  <a:srgbClr val="FFFF00"/>
                </a:solidFill>
              </a:rPr>
              <a:t>Child abuse often leaves children feeling disempowered and lacking control in their own life. Making sure the child or young person is fully aware of each step can make the process less intimidating and can help return a sense of power and </a:t>
            </a:r>
            <a:r>
              <a:rPr lang="en-US" dirty="0" smtClean="0">
                <a:solidFill>
                  <a:srgbClr val="FFFF00"/>
                </a:solidFill>
              </a:rPr>
              <a:t>safety</a:t>
            </a:r>
          </a:p>
          <a:p>
            <a:endParaRPr lang="en-US" dirty="0">
              <a:solidFill>
                <a:srgbClr val="FFFF00"/>
              </a:solidFill>
            </a:endParaRPr>
          </a:p>
          <a:p>
            <a:r>
              <a:rPr lang="en-US" b="1" u="sng" dirty="0">
                <a:solidFill>
                  <a:srgbClr val="FFFF00"/>
                </a:solidFill>
              </a:rPr>
              <a:t>Do not confront the person believed to be an abuser </a:t>
            </a:r>
            <a:endParaRPr lang="en-US" b="1" u="sng" dirty="0" smtClean="0">
              <a:solidFill>
                <a:srgbClr val="FFFF00"/>
              </a:solidFill>
            </a:endParaRPr>
          </a:p>
          <a:p>
            <a:endParaRPr lang="en-US" b="1" u="sng" dirty="0">
              <a:solidFill>
                <a:srgbClr val="FFFF00"/>
              </a:solidFill>
            </a:endParaRPr>
          </a:p>
          <a:p>
            <a:r>
              <a:rPr lang="en-US" dirty="0">
                <a:solidFill>
                  <a:srgbClr val="FFFF00"/>
                </a:solidFill>
              </a:rPr>
              <a:t>Do not confront the person believed to be abusing the child or young person. Confrontation has the potential to place the child, the mandatory reporter or others at risk. Professional child protection workers or the Western Australia Police will take any necessary action</a:t>
            </a:r>
            <a:endParaRPr lang="en-US" dirty="0" smtClean="0">
              <a:solidFill>
                <a:srgbClr val="FFFF00"/>
              </a:solidFill>
            </a:endParaRPr>
          </a:p>
          <a:p>
            <a:endParaRPr lang="en-US" dirty="0"/>
          </a:p>
          <a:p>
            <a:r>
              <a:rPr lang="en-US" i="1" dirty="0" smtClean="0"/>
              <a:t>. </a:t>
            </a:r>
            <a:endParaRPr lang="en-US" i="1" dirty="0"/>
          </a:p>
          <a:p>
            <a:endParaRPr lang="en-US" dirty="0" smtClean="0"/>
          </a:p>
          <a:p>
            <a:r>
              <a:rPr lang="en-US" dirty="0" smtClean="0"/>
              <a:t>. </a:t>
            </a:r>
            <a:endParaRPr lang="en-US" dirty="0"/>
          </a:p>
        </p:txBody>
      </p:sp>
    </p:spTree>
    <p:extLst>
      <p:ext uri="{BB962C8B-B14F-4D97-AF65-F5344CB8AC3E}">
        <p14:creationId xmlns:p14="http://schemas.microsoft.com/office/powerpoint/2010/main" xmlns="" val="621412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897" y="319037"/>
            <a:ext cx="8527527" cy="4247317"/>
          </a:xfrm>
          <a:prstGeom prst="rect">
            <a:avLst/>
          </a:prstGeom>
        </p:spPr>
        <p:txBody>
          <a:bodyPr wrap="square">
            <a:spAutoFit/>
          </a:bodyPr>
          <a:lstStyle/>
          <a:p>
            <a:r>
              <a:rPr lang="en-US" dirty="0">
                <a:solidFill>
                  <a:srgbClr val="FFFF00"/>
                </a:solidFill>
              </a:rPr>
              <a:t>Make the </a:t>
            </a:r>
            <a:r>
              <a:rPr lang="en-US" dirty="0" smtClean="0">
                <a:solidFill>
                  <a:srgbClr val="FFFF00"/>
                </a:solidFill>
              </a:rPr>
              <a:t>call</a:t>
            </a:r>
          </a:p>
          <a:p>
            <a:r>
              <a:rPr lang="en-US" dirty="0" smtClean="0">
                <a:solidFill>
                  <a:srgbClr val="FFFF00"/>
                </a:solidFill>
              </a:rPr>
              <a:t> </a:t>
            </a:r>
            <a:endParaRPr lang="en-US" dirty="0">
              <a:solidFill>
                <a:srgbClr val="FFFF00"/>
              </a:solidFill>
            </a:endParaRPr>
          </a:p>
          <a:p>
            <a:r>
              <a:rPr lang="en-US" dirty="0">
                <a:solidFill>
                  <a:srgbClr val="FFFF00"/>
                </a:solidFill>
              </a:rPr>
              <a:t>Due to the seriousness of child sexual abuse, a verbal report is the preferred method of reporting in the first instance. </a:t>
            </a:r>
          </a:p>
          <a:p>
            <a:endParaRPr lang="en-US" dirty="0" smtClean="0">
              <a:solidFill>
                <a:srgbClr val="FFFF00"/>
              </a:solidFill>
            </a:endParaRPr>
          </a:p>
          <a:p>
            <a:r>
              <a:rPr lang="en-US" dirty="0" smtClean="0">
                <a:solidFill>
                  <a:srgbClr val="FFFF00"/>
                </a:solidFill>
              </a:rPr>
              <a:t>A </a:t>
            </a:r>
            <a:r>
              <a:rPr lang="en-US" dirty="0">
                <a:solidFill>
                  <a:srgbClr val="FFFF00"/>
                </a:solidFill>
              </a:rPr>
              <a:t>written report must follow a verbal report as soon as practicable, preferably within 24 hours. </a:t>
            </a:r>
          </a:p>
          <a:p>
            <a:endParaRPr lang="en-US" b="1" i="1" dirty="0">
              <a:solidFill>
                <a:srgbClr val="FFFF00"/>
              </a:solidFill>
            </a:endParaRPr>
          </a:p>
          <a:p>
            <a:pPr algn="ctr"/>
            <a:r>
              <a:rPr lang="en-US" b="1" i="1" dirty="0">
                <a:solidFill>
                  <a:srgbClr val="FFFF00"/>
                </a:solidFill>
              </a:rPr>
              <a:t>Remember, any person who has a belief that a child is being subjected to any form of abuse or neglect should report these concerns to the Department for Child Protection. </a:t>
            </a:r>
            <a:endParaRPr lang="en-US" i="1" dirty="0">
              <a:solidFill>
                <a:srgbClr val="FFFF00"/>
              </a:solidFill>
            </a:endParaRPr>
          </a:p>
          <a:p>
            <a:endParaRPr lang="en-US" i="1" dirty="0">
              <a:solidFill>
                <a:srgbClr val="FFFF00"/>
              </a:solidFill>
            </a:endParaRPr>
          </a:p>
          <a:p>
            <a:r>
              <a:rPr lang="en-US" i="1" dirty="0">
                <a:solidFill>
                  <a:srgbClr val="FFFF00"/>
                </a:solidFill>
              </a:rPr>
              <a:t>The Mandatory Reporting Service operates 24 hours a day, seven days a </a:t>
            </a:r>
            <a:r>
              <a:rPr lang="en-US" i="1" dirty="0" smtClean="0">
                <a:solidFill>
                  <a:srgbClr val="FFFF00"/>
                </a:solidFill>
              </a:rPr>
              <a:t>week</a:t>
            </a:r>
          </a:p>
          <a:p>
            <a:endParaRPr lang="en-US" i="1" dirty="0">
              <a:solidFill>
                <a:srgbClr val="FFFF00"/>
              </a:solidFill>
            </a:endParaRPr>
          </a:p>
          <a:p>
            <a:endParaRPr lang="en-US" dirty="0">
              <a:solidFill>
                <a:srgbClr val="FFFF00"/>
              </a:solidFill>
            </a:endParaRPr>
          </a:p>
        </p:txBody>
      </p:sp>
    </p:spTree>
    <p:extLst>
      <p:ext uri="{BB962C8B-B14F-4D97-AF65-F5344CB8AC3E}">
        <p14:creationId xmlns:p14="http://schemas.microsoft.com/office/powerpoint/2010/main" xmlns="" val="2169292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0196" y="444152"/>
            <a:ext cx="8550722" cy="6771086"/>
          </a:xfrm>
          <a:prstGeom prst="rect">
            <a:avLst/>
          </a:prstGeom>
        </p:spPr>
        <p:txBody>
          <a:bodyPr wrap="square">
            <a:spAutoFit/>
          </a:bodyPr>
          <a:lstStyle/>
          <a:p>
            <a:r>
              <a:rPr lang="en-US" sz="2000" b="1" dirty="0" smtClean="0">
                <a:solidFill>
                  <a:srgbClr val="FFFF00"/>
                </a:solidFill>
              </a:rPr>
              <a:t>Caring for children who have suffered a Trauma </a:t>
            </a:r>
          </a:p>
          <a:p>
            <a:endParaRPr lang="en-US" dirty="0" smtClean="0">
              <a:solidFill>
                <a:srgbClr val="FFFF00"/>
              </a:solidFill>
            </a:endParaRPr>
          </a:p>
          <a:p>
            <a:r>
              <a:rPr lang="en-US" dirty="0" smtClean="0">
                <a:solidFill>
                  <a:srgbClr val="FFFF00"/>
                </a:solidFill>
              </a:rPr>
              <a:t>The </a:t>
            </a:r>
            <a:r>
              <a:rPr lang="en-US" dirty="0">
                <a:solidFill>
                  <a:srgbClr val="FFFF00"/>
                </a:solidFill>
              </a:rPr>
              <a:t>more you learn about how traumatic events affect children, the more you will understand the reasons for </a:t>
            </a:r>
            <a:r>
              <a:rPr lang="en-US" dirty="0" smtClean="0">
                <a:solidFill>
                  <a:srgbClr val="FFFF00"/>
                </a:solidFill>
              </a:rPr>
              <a:t>a child/</a:t>
            </a:r>
            <a:r>
              <a:rPr lang="en-US" dirty="0" err="1" smtClean="0">
                <a:solidFill>
                  <a:srgbClr val="FFFF00"/>
                </a:solidFill>
              </a:rPr>
              <a:t>rens</a:t>
            </a:r>
            <a:r>
              <a:rPr lang="en-US" dirty="0" smtClean="0">
                <a:solidFill>
                  <a:srgbClr val="FFFF00"/>
                </a:solidFill>
              </a:rPr>
              <a:t> </a:t>
            </a:r>
            <a:r>
              <a:rPr lang="en-US" dirty="0">
                <a:solidFill>
                  <a:srgbClr val="FFFF00"/>
                </a:solidFill>
              </a:rPr>
              <a:t>behaviors, and emotions, and the better prepared you will be to help them cope. When you </a:t>
            </a:r>
            <a:r>
              <a:rPr lang="en-US" dirty="0" smtClean="0">
                <a:solidFill>
                  <a:srgbClr val="FFFF00"/>
                </a:solidFill>
              </a:rPr>
              <a:t>children </a:t>
            </a:r>
            <a:r>
              <a:rPr lang="en-US" dirty="0">
                <a:solidFill>
                  <a:srgbClr val="FFFF00"/>
                </a:solidFill>
              </a:rPr>
              <a:t>know that you and other caring adults are working to keep them safe, that you are there to support them, and that there are people who can help them with what they are feeling, most children who have traumatic stress can recover and go on to live healthy and productive lives</a:t>
            </a:r>
            <a:r>
              <a:rPr lang="en-US" dirty="0" smtClean="0">
                <a:solidFill>
                  <a:srgbClr val="FFFF00"/>
                </a:solidFill>
              </a:rPr>
              <a:t>.</a:t>
            </a:r>
          </a:p>
          <a:p>
            <a:endParaRPr lang="en-US" dirty="0">
              <a:solidFill>
                <a:srgbClr val="FFFF00"/>
              </a:solidFill>
            </a:endParaRPr>
          </a:p>
          <a:p>
            <a:r>
              <a:rPr lang="en-US" b="1" dirty="0">
                <a:solidFill>
                  <a:srgbClr val="FFFF00"/>
                </a:solidFill>
              </a:rPr>
              <a:t>What Is Trauma? </a:t>
            </a:r>
            <a:endParaRPr lang="en-US" dirty="0">
              <a:solidFill>
                <a:srgbClr val="FFFF00"/>
              </a:solidFill>
            </a:endParaRPr>
          </a:p>
          <a:p>
            <a:endParaRPr lang="en-US" dirty="0">
              <a:solidFill>
                <a:srgbClr val="FFFF00"/>
              </a:solidFill>
            </a:endParaRPr>
          </a:p>
          <a:p>
            <a:r>
              <a:rPr lang="en-US" dirty="0">
                <a:solidFill>
                  <a:srgbClr val="FFFF00"/>
                </a:solidFill>
              </a:rPr>
              <a:t>People often use the word “trauma” to refer to a traumatic event. A trauma is a scary, dangerous, or violent event that can happen to anyone. Not all dangerous or scary events are traumatic events, however.</a:t>
            </a:r>
          </a:p>
          <a:p>
            <a:endParaRPr lang="en-US" b="1" dirty="0" smtClean="0">
              <a:solidFill>
                <a:srgbClr val="FFFF00"/>
              </a:solidFill>
            </a:endParaRPr>
          </a:p>
          <a:p>
            <a:r>
              <a:rPr lang="en-US" b="1" dirty="0" smtClean="0">
                <a:solidFill>
                  <a:srgbClr val="FFFF00"/>
                </a:solidFill>
              </a:rPr>
              <a:t>What </a:t>
            </a:r>
            <a:r>
              <a:rPr lang="en-US" b="1" dirty="0">
                <a:solidFill>
                  <a:srgbClr val="FFFF00"/>
                </a:solidFill>
              </a:rPr>
              <a:t>Is a Traumatic Event?</a:t>
            </a:r>
            <a:endParaRPr lang="en-US" dirty="0">
              <a:solidFill>
                <a:srgbClr val="FFFF00"/>
              </a:solidFill>
            </a:endParaRPr>
          </a:p>
          <a:p>
            <a:r>
              <a:rPr lang="en-US" dirty="0">
                <a:solidFill>
                  <a:srgbClr val="FFFF00"/>
                </a:solidFill>
              </a:rPr>
              <a:t>A </a:t>
            </a:r>
            <a:r>
              <a:rPr lang="en-US" i="1" dirty="0">
                <a:solidFill>
                  <a:srgbClr val="FFFF00"/>
                </a:solidFill>
              </a:rPr>
              <a:t>traumatic event</a:t>
            </a:r>
            <a:r>
              <a:rPr lang="en-US" dirty="0">
                <a:solidFill>
                  <a:srgbClr val="FFFF00"/>
                </a:solidFill>
              </a:rPr>
              <a:t> is a scary, dangerous, or violent event. An event can be traumatic when we face or witness an immediate threat to ourselves or to a loved one, often followed by serious injury or harm. We feel terror, helplessness, or horror at what we are experiencing and at our inability to stop it or protect ourselves or others from it.</a:t>
            </a:r>
          </a:p>
          <a:p>
            <a:endParaRPr lang="en-US" dirty="0"/>
          </a:p>
          <a:p>
            <a:endParaRPr lang="en-US" dirty="0"/>
          </a:p>
        </p:txBody>
      </p:sp>
    </p:spTree>
    <p:extLst>
      <p:ext uri="{BB962C8B-B14F-4D97-AF65-F5344CB8AC3E}">
        <p14:creationId xmlns:p14="http://schemas.microsoft.com/office/powerpoint/2010/main" xmlns="" val="3757192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908" y="382015"/>
            <a:ext cx="8527527" cy="6663362"/>
          </a:xfrm>
          <a:prstGeom prst="rect">
            <a:avLst/>
          </a:prstGeom>
        </p:spPr>
        <p:txBody>
          <a:bodyPr wrap="square">
            <a:spAutoFit/>
          </a:bodyPr>
          <a:lstStyle/>
          <a:p>
            <a:r>
              <a:rPr lang="en-US" sz="1700" dirty="0">
                <a:solidFill>
                  <a:srgbClr val="FFFF00"/>
                </a:solidFill>
              </a:rPr>
              <a:t>Often people feel bad after a trauma. Even though we try hard to keep children safe, dangerous events still happen. This danger can come from outside of the family (such as a natural disaster, car accident, school shooting, or community violence) or from within the family, such as a serious injury, domestic violence, physical or sexual abuse, or the unexpected death of a loved one.     </a:t>
            </a:r>
          </a:p>
          <a:p>
            <a:endParaRPr lang="en-US" sz="1700" b="1" dirty="0" smtClean="0">
              <a:solidFill>
                <a:srgbClr val="FFFF00"/>
              </a:solidFill>
            </a:endParaRPr>
          </a:p>
          <a:p>
            <a:r>
              <a:rPr lang="en-US" sz="1700" b="1" dirty="0" smtClean="0">
                <a:solidFill>
                  <a:srgbClr val="FFFF00"/>
                </a:solidFill>
              </a:rPr>
              <a:t>What </a:t>
            </a:r>
            <a:r>
              <a:rPr lang="en-US" sz="1700" b="1" dirty="0">
                <a:solidFill>
                  <a:srgbClr val="FFFF00"/>
                </a:solidFill>
              </a:rPr>
              <a:t>Is Child Traumatic Stress</a:t>
            </a:r>
            <a:r>
              <a:rPr lang="en-US" sz="1700" b="1" dirty="0" smtClean="0">
                <a:solidFill>
                  <a:srgbClr val="FFFF00"/>
                </a:solidFill>
              </a:rPr>
              <a:t>?</a:t>
            </a:r>
          </a:p>
          <a:p>
            <a:endParaRPr lang="en-US" sz="1700" dirty="0">
              <a:solidFill>
                <a:srgbClr val="FFFF00"/>
              </a:solidFill>
            </a:endParaRPr>
          </a:p>
          <a:p>
            <a:r>
              <a:rPr lang="en-US" sz="1700" dirty="0">
                <a:solidFill>
                  <a:srgbClr val="FFFF00"/>
                </a:solidFill>
              </a:rPr>
              <a:t>When a child has had one or more traumatic events, and has reactions that continue and affect his or her daily life long after the events have ended, we call it Child Traumatic Stress. Children may react by becoming very upset for long periods, depressed, or anxious. They may show changes in the way they behave, or in their eating and sleeping habits; have aches and pains; have difficulties at school, problems relating to others, or not want to be with others or take part in activities. Older children may use drugs or alcohol, behave in risky ways, or engage in unhealthy sexual activity</a:t>
            </a:r>
            <a:r>
              <a:rPr lang="en-US" sz="1700" dirty="0" smtClean="0">
                <a:solidFill>
                  <a:srgbClr val="FFFF00"/>
                </a:solidFill>
              </a:rPr>
              <a:t>.</a:t>
            </a:r>
          </a:p>
          <a:p>
            <a:endParaRPr lang="en-US" sz="1700" dirty="0">
              <a:solidFill>
                <a:srgbClr val="FFFF00"/>
              </a:solidFill>
            </a:endParaRPr>
          </a:p>
          <a:p>
            <a:r>
              <a:rPr lang="en-US" sz="1700" b="1" dirty="0">
                <a:solidFill>
                  <a:srgbClr val="FFFF00"/>
                </a:solidFill>
              </a:rPr>
              <a:t>Do Traumatic Events Happen Often</a:t>
            </a:r>
            <a:r>
              <a:rPr lang="en-US" sz="1700" b="1" dirty="0" smtClean="0">
                <a:solidFill>
                  <a:srgbClr val="FFFF00"/>
                </a:solidFill>
              </a:rPr>
              <a:t>?</a:t>
            </a:r>
          </a:p>
          <a:p>
            <a:endParaRPr lang="en-US" sz="1700" dirty="0">
              <a:solidFill>
                <a:srgbClr val="FFFF00"/>
              </a:solidFill>
            </a:endParaRPr>
          </a:p>
          <a:p>
            <a:r>
              <a:rPr lang="en-US" sz="1700" dirty="0">
                <a:solidFill>
                  <a:srgbClr val="FFFF00"/>
                </a:solidFill>
              </a:rPr>
              <a:t>The number of traumatic events varies. For example, between 25% and 43% of children are exposed to sexual abuse; between 39% and 85% of children witness community violence. And more than half of children report experiencing a traumatic event by age </a:t>
            </a:r>
            <a:r>
              <a:rPr lang="en-US" sz="1700" dirty="0" smtClean="0">
                <a:solidFill>
                  <a:srgbClr val="FFFF00"/>
                </a:solidFill>
              </a:rPr>
              <a:t>16</a:t>
            </a:r>
          </a:p>
          <a:p>
            <a:endParaRPr lang="en-US" dirty="0"/>
          </a:p>
          <a:p>
            <a:r>
              <a:rPr lang="en-US" dirty="0" smtClean="0"/>
              <a:t>.</a:t>
            </a:r>
            <a:endParaRPr lang="en-US" dirty="0"/>
          </a:p>
        </p:txBody>
      </p:sp>
    </p:spTree>
    <p:extLst>
      <p:ext uri="{BB962C8B-B14F-4D97-AF65-F5344CB8AC3E}">
        <p14:creationId xmlns:p14="http://schemas.microsoft.com/office/powerpoint/2010/main" xmlns="" val="219978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9367" y="412388"/>
            <a:ext cx="8395573" cy="5909311"/>
          </a:xfrm>
          <a:prstGeom prst="rect">
            <a:avLst/>
          </a:prstGeom>
        </p:spPr>
        <p:txBody>
          <a:bodyPr wrap="square">
            <a:spAutoFit/>
          </a:bodyPr>
          <a:lstStyle/>
          <a:p>
            <a:r>
              <a:rPr lang="en-US" dirty="0">
                <a:solidFill>
                  <a:srgbClr val="FFFF00"/>
                </a:solidFill>
              </a:rPr>
              <a:t>Fortunately, even when children experience a traumatic event, they don’t always develop traumatic stress. Many factors contribute to symptoms including whether they have experienced trauma in the past (see section on Understanding Trauma for more information).</a:t>
            </a:r>
          </a:p>
          <a:p>
            <a:endParaRPr lang="en-US" b="1" dirty="0" smtClean="0">
              <a:solidFill>
                <a:srgbClr val="FFFF00"/>
              </a:solidFill>
            </a:endParaRPr>
          </a:p>
          <a:p>
            <a:r>
              <a:rPr lang="en-US" b="1" dirty="0" smtClean="0">
                <a:solidFill>
                  <a:srgbClr val="FFFF00"/>
                </a:solidFill>
              </a:rPr>
              <a:t>What </a:t>
            </a:r>
            <a:r>
              <a:rPr lang="en-US" b="1" dirty="0">
                <a:solidFill>
                  <a:srgbClr val="FFFF00"/>
                </a:solidFill>
              </a:rPr>
              <a:t>Experiences Might Be Traumatic? </a:t>
            </a:r>
            <a:r>
              <a:rPr lang="en-US" dirty="0">
                <a:solidFill>
                  <a:srgbClr val="FFFF00"/>
                </a:solidFill>
              </a:rPr>
              <a:t> </a:t>
            </a:r>
            <a:endParaRPr lang="en-US" dirty="0" smtClean="0">
              <a:solidFill>
                <a:srgbClr val="FFFF00"/>
              </a:solidFill>
            </a:endParaRPr>
          </a:p>
          <a:p>
            <a:endParaRPr lang="en-US" dirty="0">
              <a:solidFill>
                <a:srgbClr val="FFFF00"/>
              </a:solidFill>
            </a:endParaRPr>
          </a:p>
          <a:p>
            <a:endParaRPr lang="en-US" dirty="0" smtClean="0">
              <a:solidFill>
                <a:srgbClr val="FFFF00"/>
              </a:solidFill>
            </a:endParaRPr>
          </a:p>
          <a:p>
            <a:endParaRPr lang="en-US" dirty="0">
              <a:solidFill>
                <a:srgbClr val="FFFF00"/>
              </a:solidFill>
            </a:endParaRPr>
          </a:p>
          <a:p>
            <a:endParaRPr lang="en-US" dirty="0">
              <a:solidFill>
                <a:srgbClr val="FFFF00"/>
              </a:solidFill>
            </a:endParaRPr>
          </a:p>
          <a:p>
            <a:r>
              <a:rPr lang="en-US" dirty="0">
                <a:solidFill>
                  <a:srgbClr val="FFFF00"/>
                </a:solidFill>
              </a:rPr>
              <a:t> </a:t>
            </a:r>
          </a:p>
          <a:p>
            <a:endParaRPr lang="en-US" dirty="0" smtClean="0">
              <a:solidFill>
                <a:srgbClr val="FFFF00"/>
              </a:solidFill>
            </a:endParaRPr>
          </a:p>
          <a:p>
            <a:endParaRPr lang="en-US" dirty="0">
              <a:solidFill>
                <a:srgbClr val="FFFF00"/>
              </a:solidFill>
            </a:endParaRPr>
          </a:p>
          <a:p>
            <a:endParaRPr lang="en-US" dirty="0" smtClean="0">
              <a:solidFill>
                <a:srgbClr val="FFFF00"/>
              </a:solidFill>
            </a:endParaRPr>
          </a:p>
          <a:p>
            <a:endParaRPr lang="en-US" dirty="0" smtClean="0">
              <a:solidFill>
                <a:srgbClr val="FFFF00"/>
              </a:solidFill>
            </a:endParaRPr>
          </a:p>
          <a:p>
            <a:endParaRPr lang="en-US" dirty="0">
              <a:solidFill>
                <a:srgbClr val="FFFF00"/>
              </a:solidFill>
            </a:endParaRPr>
          </a:p>
          <a:p>
            <a:endParaRPr lang="en-US" dirty="0" smtClean="0">
              <a:solidFill>
                <a:srgbClr val="FFFF00"/>
              </a:solidFill>
            </a:endParaRPr>
          </a:p>
          <a:p>
            <a:endParaRPr lang="en-US" dirty="0">
              <a:solidFill>
                <a:srgbClr val="FFFF00"/>
              </a:solidFill>
            </a:endParaRPr>
          </a:p>
          <a:p>
            <a:r>
              <a:rPr lang="en-US" dirty="0" smtClean="0">
                <a:solidFill>
                  <a:srgbClr val="FFFF00"/>
                </a:solidFill>
              </a:rPr>
              <a:t>When </a:t>
            </a:r>
            <a:r>
              <a:rPr lang="en-US" dirty="0">
                <a:solidFill>
                  <a:srgbClr val="FFFF00"/>
                </a:solidFill>
              </a:rPr>
              <a:t>children have been in situations where they feared for their lives, believed that they would be injured, witnessed violence, or tragically lost a loved one, they may show signs of child traumatic stress</a:t>
            </a:r>
          </a:p>
        </p:txBody>
      </p:sp>
      <p:pic>
        <p:nvPicPr>
          <p:cNvPr id="5" name="Picture 4" descr="events_chart.jpg"/>
          <p:cNvPicPr>
            <a:picLocks noChangeAspect="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xmlns="" val="0"/>
              </a:ext>
            </a:extLst>
          </a:blip>
          <a:stretch>
            <a:fillRect/>
          </a:stretch>
        </p:blipFill>
        <p:spPr>
          <a:xfrm>
            <a:off x="362872" y="2399734"/>
            <a:ext cx="8412068" cy="2800075"/>
          </a:xfrm>
          <a:prstGeom prst="rect">
            <a:avLst/>
          </a:prstGeom>
        </p:spPr>
      </p:pic>
    </p:spTree>
    <p:extLst>
      <p:ext uri="{BB962C8B-B14F-4D97-AF65-F5344CB8AC3E}">
        <p14:creationId xmlns:p14="http://schemas.microsoft.com/office/powerpoint/2010/main" xmlns="" val="33137534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0919" y="329909"/>
            <a:ext cx="8659481" cy="6663362"/>
          </a:xfrm>
          <a:prstGeom prst="rect">
            <a:avLst/>
          </a:prstGeom>
        </p:spPr>
        <p:txBody>
          <a:bodyPr wrap="square">
            <a:spAutoFit/>
          </a:bodyPr>
          <a:lstStyle/>
          <a:p>
            <a:r>
              <a:rPr lang="en-US" sz="1700" b="1" dirty="0">
                <a:solidFill>
                  <a:srgbClr val="FFFF00"/>
                </a:solidFill>
              </a:rPr>
              <a:t>WHAT </a:t>
            </a:r>
            <a:r>
              <a:rPr lang="en-US" sz="1700" b="1" dirty="0" smtClean="0">
                <a:solidFill>
                  <a:srgbClr val="FFFF00"/>
                </a:solidFill>
              </a:rPr>
              <a:t>IS Trauma Informed Care?</a:t>
            </a:r>
          </a:p>
          <a:p>
            <a:endParaRPr lang="en-US" sz="1700" b="1" dirty="0">
              <a:solidFill>
                <a:srgbClr val="FFFF00"/>
              </a:solidFill>
            </a:endParaRPr>
          </a:p>
          <a:p>
            <a:r>
              <a:rPr lang="en-US" sz="1700" dirty="0" smtClean="0">
                <a:solidFill>
                  <a:srgbClr val="FFFF00"/>
                </a:solidFill>
              </a:rPr>
              <a:t>Trauma </a:t>
            </a:r>
            <a:r>
              <a:rPr lang="en-US" sz="1700" dirty="0">
                <a:solidFill>
                  <a:srgbClr val="FFFF00"/>
                </a:solidFill>
              </a:rPr>
              <a:t>Informed Care is an organizational structure and treatment framework that involves understanding, recognizing, and responding to the effects of all types of trauma. Trauma Informed Care also emphasizes physical, psychological and emotional safety for both consumers and providers, and helps survivors rebuild a sense of control and empowerment</a:t>
            </a:r>
            <a:r>
              <a:rPr lang="en-US" sz="1700" dirty="0" smtClean="0">
                <a:solidFill>
                  <a:srgbClr val="FFFF00"/>
                </a:solidFill>
              </a:rPr>
              <a:t>.</a:t>
            </a:r>
          </a:p>
          <a:p>
            <a:endParaRPr lang="en-US" sz="1700" dirty="0" smtClean="0">
              <a:solidFill>
                <a:srgbClr val="FFFF00"/>
              </a:solidFill>
            </a:endParaRPr>
          </a:p>
          <a:p>
            <a:r>
              <a:rPr lang="en-US" sz="1700" dirty="0">
                <a:solidFill>
                  <a:srgbClr val="FFFF00"/>
                </a:solidFill>
              </a:rPr>
              <a:t>No one is immune to the impact of trauma. Trauma affects the individual, families, and communities by disrupting healthy development, adversely affecting relationships, and contributing to mental health issues including substance abuse, domestic violence, and child abuse. Everyone pays the price when a community produces multi-generations of people with untreated trauma by an increase in crime, loss of wages, and threat to the stability of the family</a:t>
            </a:r>
            <a:r>
              <a:rPr lang="en-US" sz="1700" dirty="0" smtClean="0">
                <a:solidFill>
                  <a:srgbClr val="FFFF00"/>
                </a:solidFill>
              </a:rPr>
              <a:t>.</a:t>
            </a:r>
          </a:p>
          <a:p>
            <a:endParaRPr lang="en-US" sz="1700" dirty="0">
              <a:solidFill>
                <a:srgbClr val="FFFF00"/>
              </a:solidFill>
            </a:endParaRPr>
          </a:p>
          <a:p>
            <a:r>
              <a:rPr lang="en-US" sz="1700" b="1" dirty="0" smtClean="0">
                <a:solidFill>
                  <a:srgbClr val="FFFF00"/>
                </a:solidFill>
              </a:rPr>
              <a:t>BECOME TRAUMA INFORMED</a:t>
            </a:r>
          </a:p>
          <a:p>
            <a:endParaRPr lang="en-US" sz="1700" b="1" dirty="0">
              <a:solidFill>
                <a:srgbClr val="FFFF00"/>
              </a:solidFill>
            </a:endParaRPr>
          </a:p>
          <a:p>
            <a:r>
              <a:rPr lang="en-US" sz="1700" dirty="0">
                <a:solidFill>
                  <a:srgbClr val="FFFF00"/>
                </a:solidFill>
              </a:rPr>
              <a:t>Becoming “trauma-informed” means recognizing that people often have many different types of trauma in their lives. People who have been traumatized need support and understanding from those around them. Often, trauma survivors can be re-traumatized by well-meaning caregivers and community service providers. </a:t>
            </a:r>
            <a:r>
              <a:rPr lang="en-US" sz="1700" dirty="0" smtClean="0">
                <a:solidFill>
                  <a:srgbClr val="FFFF00"/>
                </a:solidFill>
              </a:rPr>
              <a:t>The </a:t>
            </a:r>
            <a:r>
              <a:rPr lang="en-US" sz="1700" dirty="0">
                <a:solidFill>
                  <a:srgbClr val="FFFF00"/>
                </a:solidFill>
              </a:rPr>
              <a:t>TIC project seeks to educate our communities about the impact of trauma on clients, co-workers, friends, family, and even ourselves. Understanding the impact of trauma is an important first step in becoming a compassionate and supportive community</a:t>
            </a:r>
            <a:r>
              <a:rPr lang="en-US" dirty="0">
                <a:solidFill>
                  <a:srgbClr val="FFFF00"/>
                </a:solidFill>
              </a:rPr>
              <a:t>.</a:t>
            </a:r>
          </a:p>
          <a:p>
            <a:endParaRPr lang="en-US" dirty="0"/>
          </a:p>
        </p:txBody>
      </p:sp>
    </p:spTree>
    <p:extLst>
      <p:ext uri="{BB962C8B-B14F-4D97-AF65-F5344CB8AC3E}">
        <p14:creationId xmlns:p14="http://schemas.microsoft.com/office/powerpoint/2010/main" xmlns="" val="185369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3391" y="317110"/>
            <a:ext cx="8494539" cy="6463309"/>
          </a:xfrm>
          <a:prstGeom prst="rect">
            <a:avLst/>
          </a:prstGeom>
        </p:spPr>
        <p:txBody>
          <a:bodyPr wrap="square">
            <a:spAutoFit/>
          </a:bodyPr>
          <a:lstStyle/>
          <a:p>
            <a:r>
              <a:rPr lang="en-US" sz="2000" b="1" dirty="0" smtClean="0">
                <a:solidFill>
                  <a:srgbClr val="FFFF00"/>
                </a:solidFill>
              </a:rPr>
              <a:t>The </a:t>
            </a:r>
            <a:r>
              <a:rPr lang="en-US" sz="2000" b="1" dirty="0">
                <a:solidFill>
                  <a:srgbClr val="FFFF00"/>
                </a:solidFill>
              </a:rPr>
              <a:t>facts about child abuse </a:t>
            </a:r>
          </a:p>
          <a:p>
            <a:endParaRPr lang="en-US" dirty="0">
              <a:solidFill>
                <a:srgbClr val="FFFF00"/>
              </a:solidFill>
            </a:endParaRPr>
          </a:p>
          <a:p>
            <a:r>
              <a:rPr lang="en-US" dirty="0" smtClean="0">
                <a:solidFill>
                  <a:srgbClr val="FFFF00"/>
                </a:solidFill>
              </a:rPr>
              <a:t>Children </a:t>
            </a:r>
            <a:r>
              <a:rPr lang="en-US" dirty="0">
                <a:solidFill>
                  <a:srgbClr val="FFFF00"/>
                </a:solidFill>
              </a:rPr>
              <a:t>and young people are most often abused by a parent or </a:t>
            </a:r>
            <a:r>
              <a:rPr lang="en-US" dirty="0" err="1">
                <a:solidFill>
                  <a:srgbClr val="FFFF00"/>
                </a:solidFill>
              </a:rPr>
              <a:t>carer</a:t>
            </a:r>
            <a:r>
              <a:rPr lang="en-US" dirty="0" smtClean="0">
                <a:solidFill>
                  <a:srgbClr val="FFFF00"/>
                </a:solidFill>
              </a:rPr>
              <a:t>.</a:t>
            </a:r>
          </a:p>
          <a:p>
            <a:endParaRPr lang="en-US" sz="800" dirty="0">
              <a:solidFill>
                <a:srgbClr val="FFFF00"/>
              </a:solidFill>
            </a:endParaRPr>
          </a:p>
          <a:p>
            <a:r>
              <a:rPr lang="en-US" dirty="0">
                <a:solidFill>
                  <a:srgbClr val="FFFF00"/>
                </a:solidFill>
              </a:rPr>
              <a:t>• Very young children are particularly vulnerable to the effects of abuse and are over-represented in child protection statistics and related deaths</a:t>
            </a:r>
            <a:r>
              <a:rPr lang="en-US" dirty="0" smtClean="0">
                <a:solidFill>
                  <a:srgbClr val="FFFF00"/>
                </a:solidFill>
              </a:rPr>
              <a:t>.</a:t>
            </a:r>
          </a:p>
          <a:p>
            <a:endParaRPr lang="en-US" dirty="0">
              <a:solidFill>
                <a:srgbClr val="FFFF00"/>
              </a:solidFill>
            </a:endParaRPr>
          </a:p>
          <a:p>
            <a:r>
              <a:rPr lang="en-US" dirty="0">
                <a:solidFill>
                  <a:srgbClr val="FFFF00"/>
                </a:solidFill>
              </a:rPr>
              <a:t>• In Western Australia, for a range of complex historical, social, cultural and economic reasons, Aboriginal and Torres Strait Islander children and young people are eight times more likely to be recorded in child protection statistics than non Aboriginal and Torres Strait Islander children and young people</a:t>
            </a:r>
            <a:r>
              <a:rPr lang="en-US" dirty="0" smtClean="0">
                <a:solidFill>
                  <a:srgbClr val="FFFF00"/>
                </a:solidFill>
              </a:rPr>
              <a:t>.</a:t>
            </a:r>
          </a:p>
          <a:p>
            <a:endParaRPr lang="en-US" dirty="0">
              <a:solidFill>
                <a:srgbClr val="FFFF00"/>
              </a:solidFill>
            </a:endParaRPr>
          </a:p>
          <a:p>
            <a:r>
              <a:rPr lang="en-US" dirty="0">
                <a:solidFill>
                  <a:srgbClr val="FFFF00"/>
                </a:solidFill>
              </a:rPr>
              <a:t>• Children with disabilities, especially those with chronic health problems or serious disabilities are more vulnerable to abuse or neglect as a result of the stress that ‘around the clock’ care can create for their </a:t>
            </a:r>
            <a:r>
              <a:rPr lang="en-US" dirty="0" err="1">
                <a:solidFill>
                  <a:srgbClr val="FFFF00"/>
                </a:solidFill>
              </a:rPr>
              <a:t>carers</a:t>
            </a:r>
            <a:r>
              <a:rPr lang="en-US" dirty="0">
                <a:solidFill>
                  <a:srgbClr val="FFFF00"/>
                </a:solidFill>
              </a:rPr>
              <a:t> and because of the numbers of </a:t>
            </a:r>
            <a:r>
              <a:rPr lang="en-US" dirty="0" err="1">
                <a:solidFill>
                  <a:srgbClr val="FFFF00"/>
                </a:solidFill>
              </a:rPr>
              <a:t>carers</a:t>
            </a:r>
            <a:r>
              <a:rPr lang="en-US" dirty="0">
                <a:solidFill>
                  <a:srgbClr val="FFFF00"/>
                </a:solidFill>
              </a:rPr>
              <a:t> who have contact with them</a:t>
            </a:r>
            <a:r>
              <a:rPr lang="en-US" dirty="0" smtClean="0">
                <a:solidFill>
                  <a:srgbClr val="FFFF00"/>
                </a:solidFill>
              </a:rPr>
              <a:t>.</a:t>
            </a:r>
          </a:p>
          <a:p>
            <a:endParaRPr lang="en-US" dirty="0">
              <a:solidFill>
                <a:srgbClr val="FFFF00"/>
              </a:solidFill>
            </a:endParaRPr>
          </a:p>
          <a:p>
            <a:r>
              <a:rPr lang="en-US" dirty="0">
                <a:solidFill>
                  <a:srgbClr val="FFFF00"/>
                </a:solidFill>
              </a:rPr>
              <a:t>• While the numbers vary year by year, on average the Department for Community Development investigates approximately 2,500 reports of child abuse and neglect a year. Slightly less than half are substantiated</a:t>
            </a:r>
            <a:r>
              <a:rPr lang="en-US" dirty="0" smtClean="0">
                <a:solidFill>
                  <a:srgbClr val="FFFF00"/>
                </a:solidFill>
              </a:rPr>
              <a:t>.</a:t>
            </a:r>
          </a:p>
          <a:p>
            <a:endParaRPr lang="en-US" dirty="0">
              <a:solidFill>
                <a:srgbClr val="FFFF00"/>
              </a:solidFill>
            </a:endParaRPr>
          </a:p>
          <a:p>
            <a:r>
              <a:rPr lang="en-US" dirty="0">
                <a:solidFill>
                  <a:srgbClr val="FFFF00"/>
                </a:solidFill>
              </a:rPr>
              <a:t>• Of all investigated reports of child abuse and neglect in WA, approximately 10% require an application to the Children’s Court for a protection order</a:t>
            </a:r>
            <a:r>
              <a:rPr lang="en-US" dirty="0" smtClean="0">
                <a:solidFill>
                  <a:srgbClr val="FFFF00"/>
                </a:solidFill>
              </a:rPr>
              <a:t>.</a:t>
            </a:r>
            <a:endParaRPr lang="en-US" dirty="0">
              <a:solidFill>
                <a:srgbClr val="FFFF00"/>
              </a:solidFill>
            </a:endParaRPr>
          </a:p>
        </p:txBody>
      </p:sp>
    </p:spTree>
    <p:extLst>
      <p:ext uri="{BB962C8B-B14F-4D97-AF65-F5344CB8AC3E}">
        <p14:creationId xmlns:p14="http://schemas.microsoft.com/office/powerpoint/2010/main" xmlns="" val="1838472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782" y="388751"/>
            <a:ext cx="8564723" cy="6186310"/>
          </a:xfrm>
          <a:prstGeom prst="rect">
            <a:avLst/>
          </a:prstGeom>
        </p:spPr>
        <p:txBody>
          <a:bodyPr wrap="square">
            <a:spAutoFit/>
          </a:bodyPr>
          <a:lstStyle/>
          <a:p>
            <a:r>
              <a:rPr lang="en-US" dirty="0">
                <a:solidFill>
                  <a:srgbClr val="FFFF00"/>
                </a:solidFill>
              </a:rPr>
              <a:t>Common signs that children under five years of age are having difficulty coping with what they have seen or heard include</a:t>
            </a:r>
            <a:r>
              <a:rPr lang="en-US" dirty="0" smtClean="0">
                <a:solidFill>
                  <a:srgbClr val="FFFF00"/>
                </a:solidFill>
              </a:rPr>
              <a:t>:</a:t>
            </a:r>
          </a:p>
          <a:p>
            <a:endParaRPr lang="en-US" dirty="0">
              <a:solidFill>
                <a:srgbClr val="FFFF00"/>
              </a:solidFill>
            </a:endParaRPr>
          </a:p>
          <a:p>
            <a:r>
              <a:rPr lang="en-US" dirty="0">
                <a:solidFill>
                  <a:srgbClr val="FFFF00"/>
                </a:solidFill>
              </a:rPr>
              <a:t>• Sleep problems</a:t>
            </a:r>
          </a:p>
          <a:p>
            <a:r>
              <a:rPr lang="en-US" dirty="0">
                <a:solidFill>
                  <a:srgbClr val="FFFF00"/>
                </a:solidFill>
              </a:rPr>
              <a:t>• Separation anxiety</a:t>
            </a:r>
          </a:p>
          <a:p>
            <a:r>
              <a:rPr lang="en-US" dirty="0">
                <a:solidFill>
                  <a:srgbClr val="FFFF00"/>
                </a:solidFill>
              </a:rPr>
              <a:t>• Difficulty concentrating</a:t>
            </a:r>
          </a:p>
          <a:p>
            <a:r>
              <a:rPr lang="en-US" dirty="0">
                <a:solidFill>
                  <a:srgbClr val="FFFF00"/>
                </a:solidFill>
              </a:rPr>
              <a:t>• Challenging </a:t>
            </a:r>
            <a:r>
              <a:rPr lang="en-US" dirty="0" err="1">
                <a:solidFill>
                  <a:srgbClr val="FFFF00"/>
                </a:solidFill>
              </a:rPr>
              <a:t>behaviour</a:t>
            </a:r>
            <a:endParaRPr lang="en-US" dirty="0">
              <a:solidFill>
                <a:srgbClr val="FFFF00"/>
              </a:solidFill>
            </a:endParaRPr>
          </a:p>
          <a:p>
            <a:r>
              <a:rPr lang="en-US" dirty="0">
                <a:solidFill>
                  <a:srgbClr val="FFFF00"/>
                </a:solidFill>
              </a:rPr>
              <a:t>• Stomach aches and/or headaches • Regression to previous </a:t>
            </a:r>
            <a:r>
              <a:rPr lang="en-US" dirty="0" err="1">
                <a:solidFill>
                  <a:srgbClr val="FFFF00"/>
                </a:solidFill>
              </a:rPr>
              <a:t>behaviours</a:t>
            </a:r>
            <a:r>
              <a:rPr lang="en-US" dirty="0">
                <a:solidFill>
                  <a:srgbClr val="FFFF00"/>
                </a:solidFill>
              </a:rPr>
              <a:t> • Thumb sucking</a:t>
            </a:r>
          </a:p>
          <a:p>
            <a:r>
              <a:rPr lang="en-US" dirty="0">
                <a:solidFill>
                  <a:srgbClr val="FFFF00"/>
                </a:solidFill>
              </a:rPr>
              <a:t>• Becoming withdrawn</a:t>
            </a:r>
          </a:p>
          <a:p>
            <a:r>
              <a:rPr lang="en-US" dirty="0">
                <a:solidFill>
                  <a:srgbClr val="FFFF00"/>
                </a:solidFill>
              </a:rPr>
              <a:t>• General fearfulness</a:t>
            </a:r>
          </a:p>
          <a:p>
            <a:r>
              <a:rPr lang="en-US" dirty="0">
                <a:solidFill>
                  <a:srgbClr val="FFFF00"/>
                </a:solidFill>
              </a:rPr>
              <a:t>• Bedwetting.</a:t>
            </a:r>
          </a:p>
          <a:p>
            <a:endParaRPr lang="en-US" dirty="0" smtClean="0">
              <a:solidFill>
                <a:srgbClr val="FFFF00"/>
              </a:solidFill>
            </a:endParaRPr>
          </a:p>
          <a:p>
            <a:r>
              <a:rPr lang="en-US" dirty="0" smtClean="0">
                <a:solidFill>
                  <a:srgbClr val="FFFF00"/>
                </a:solidFill>
              </a:rPr>
              <a:t>Children </a:t>
            </a:r>
            <a:r>
              <a:rPr lang="en-US" dirty="0">
                <a:solidFill>
                  <a:srgbClr val="FFFF00"/>
                </a:solidFill>
              </a:rPr>
              <a:t>aged five and over often understand the reality of what has happened and might worry that it could happen to them. Common signs that children in this age group are having difficulty coping with what they have seen or heard include</a:t>
            </a:r>
            <a:r>
              <a:rPr lang="en-US" dirty="0" smtClean="0">
                <a:solidFill>
                  <a:srgbClr val="FFFF00"/>
                </a:solidFill>
              </a:rPr>
              <a:t>:</a:t>
            </a:r>
          </a:p>
          <a:p>
            <a:endParaRPr lang="en-US" dirty="0">
              <a:solidFill>
                <a:srgbClr val="FFFF00"/>
              </a:solidFill>
            </a:endParaRPr>
          </a:p>
          <a:p>
            <a:r>
              <a:rPr lang="en-US" dirty="0">
                <a:solidFill>
                  <a:srgbClr val="FFFF00"/>
                </a:solidFill>
              </a:rPr>
              <a:t>• Worrying about the safety of family and friends</a:t>
            </a:r>
          </a:p>
          <a:p>
            <a:r>
              <a:rPr lang="en-US" dirty="0">
                <a:solidFill>
                  <a:srgbClr val="FFFF00"/>
                </a:solidFill>
              </a:rPr>
              <a:t>• Sleep disturbances and nightmares</a:t>
            </a:r>
          </a:p>
          <a:p>
            <a:r>
              <a:rPr lang="en-US" dirty="0">
                <a:solidFill>
                  <a:srgbClr val="FFFF00"/>
                </a:solidFill>
              </a:rPr>
              <a:t>• Decreased concentration levels and poor school performance</a:t>
            </a:r>
          </a:p>
          <a:p>
            <a:r>
              <a:rPr lang="en-US" dirty="0">
                <a:solidFill>
                  <a:srgbClr val="FFFF00"/>
                </a:solidFill>
              </a:rPr>
              <a:t>• Not wanting to go to </a:t>
            </a:r>
            <a:r>
              <a:rPr lang="en-US" dirty="0" smtClean="0">
                <a:solidFill>
                  <a:srgbClr val="FFFF00"/>
                </a:solidFill>
              </a:rPr>
              <a:t>school</a:t>
            </a:r>
            <a:endParaRPr lang="en-US" dirty="0">
              <a:solidFill>
                <a:srgbClr val="FFFF00"/>
              </a:solidFill>
            </a:endParaRPr>
          </a:p>
        </p:txBody>
      </p:sp>
    </p:spTree>
    <p:extLst>
      <p:ext uri="{BB962C8B-B14F-4D97-AF65-F5344CB8AC3E}">
        <p14:creationId xmlns:p14="http://schemas.microsoft.com/office/powerpoint/2010/main" xmlns="" val="840775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457" y="335635"/>
            <a:ext cx="8599050" cy="6524864"/>
          </a:xfrm>
          <a:prstGeom prst="rect">
            <a:avLst/>
          </a:prstGeom>
        </p:spPr>
        <p:txBody>
          <a:bodyPr wrap="square">
            <a:spAutoFit/>
          </a:bodyPr>
          <a:lstStyle/>
          <a:p>
            <a:r>
              <a:rPr lang="en-US" dirty="0">
                <a:solidFill>
                  <a:srgbClr val="FFFF00"/>
                </a:solidFill>
              </a:rPr>
              <a:t>• Changes in eating habits</a:t>
            </a:r>
          </a:p>
          <a:p>
            <a:r>
              <a:rPr lang="en-US" dirty="0">
                <a:solidFill>
                  <a:srgbClr val="FFFF00"/>
                </a:solidFill>
              </a:rPr>
              <a:t>• Stomach aches and/or headaches • Withdrawal or hyperactivity</a:t>
            </a:r>
          </a:p>
          <a:p>
            <a:r>
              <a:rPr lang="en-US" dirty="0">
                <a:solidFill>
                  <a:srgbClr val="FFFF00"/>
                </a:solidFill>
              </a:rPr>
              <a:t>• Depression</a:t>
            </a:r>
          </a:p>
          <a:p>
            <a:r>
              <a:rPr lang="en-US" dirty="0">
                <a:solidFill>
                  <a:srgbClr val="FFFF00"/>
                </a:solidFill>
              </a:rPr>
              <a:t>• Aggression</a:t>
            </a:r>
            <a:r>
              <a:rPr lang="en-US" dirty="0" smtClean="0">
                <a:solidFill>
                  <a:srgbClr val="FFFF00"/>
                </a:solidFill>
              </a:rPr>
              <a:t>.</a:t>
            </a:r>
          </a:p>
          <a:p>
            <a:endParaRPr lang="en-US" dirty="0">
              <a:solidFill>
                <a:srgbClr val="FFFF00"/>
              </a:solidFill>
            </a:endParaRPr>
          </a:p>
          <a:p>
            <a:r>
              <a:rPr lang="en-US" dirty="0">
                <a:solidFill>
                  <a:srgbClr val="FFFF00"/>
                </a:solidFill>
              </a:rPr>
              <a:t>Not all children will exhibit all of these signs, and some children may react more strongly </a:t>
            </a:r>
            <a:r>
              <a:rPr lang="en-US" dirty="0" smtClean="0">
                <a:solidFill>
                  <a:srgbClr val="FFFF00"/>
                </a:solidFill>
              </a:rPr>
              <a:t>than others</a:t>
            </a:r>
            <a:r>
              <a:rPr lang="en-US" dirty="0">
                <a:solidFill>
                  <a:srgbClr val="FFFF00"/>
                </a:solidFill>
              </a:rPr>
              <a:t>, depending on their age, personality, level of resilience and the extent to which they have been exposed to the trauma. </a:t>
            </a:r>
            <a:endParaRPr lang="en-US" dirty="0" smtClean="0">
              <a:solidFill>
                <a:srgbClr val="FFFF00"/>
              </a:solidFill>
            </a:endParaRPr>
          </a:p>
          <a:p>
            <a:endParaRPr lang="en-US" dirty="0">
              <a:solidFill>
                <a:srgbClr val="FFFF00"/>
              </a:solidFill>
            </a:endParaRPr>
          </a:p>
          <a:p>
            <a:r>
              <a:rPr lang="en-US" dirty="0" smtClean="0">
                <a:solidFill>
                  <a:srgbClr val="FFFF00"/>
                </a:solidFill>
              </a:rPr>
              <a:t>Where </a:t>
            </a:r>
            <a:r>
              <a:rPr lang="en-US" dirty="0">
                <a:solidFill>
                  <a:srgbClr val="FFFF00"/>
                </a:solidFill>
              </a:rPr>
              <a:t>educators are concerned that a child is suffering from an extreme reaction, or the reaction is prolonged, it is important that they speak with the child’s family and support them to access specialist assistance from a mental health professional if they wish to do so. </a:t>
            </a:r>
          </a:p>
          <a:p>
            <a:endParaRPr lang="en-US" sz="2000" b="1" dirty="0" smtClean="0">
              <a:solidFill>
                <a:srgbClr val="FFFF00"/>
              </a:solidFill>
            </a:endParaRPr>
          </a:p>
          <a:p>
            <a:r>
              <a:rPr lang="en-US" sz="2000" b="1" dirty="0">
                <a:solidFill>
                  <a:srgbClr val="FFFF00"/>
                </a:solidFill>
              </a:rPr>
              <a:t>What can educators do to help children to recover? </a:t>
            </a:r>
          </a:p>
          <a:p>
            <a:r>
              <a:rPr lang="en-US" dirty="0">
                <a:solidFill>
                  <a:srgbClr val="FFFF00"/>
                </a:solidFill>
              </a:rPr>
              <a:t>Children who are experiencing a negative reaction to what they have seen or heard about a critical event will be feeling some level of fear and insecurity. Educators play an important role in helping children to feel safe and secure, and in ensuring that the child care environment offers them stability and consistency. </a:t>
            </a:r>
          </a:p>
          <a:p>
            <a:endParaRPr lang="en-US" dirty="0" smtClean="0">
              <a:solidFill>
                <a:srgbClr val="FFFF00"/>
              </a:solidFill>
            </a:endParaRPr>
          </a:p>
          <a:p>
            <a:endParaRPr lang="en-US" dirty="0" smtClean="0">
              <a:solidFill>
                <a:srgbClr val="FFFF00"/>
              </a:solidFill>
            </a:endParaRPr>
          </a:p>
          <a:p>
            <a:endParaRPr lang="en-US" dirty="0">
              <a:solidFill>
                <a:srgbClr val="FFFF00"/>
              </a:solidFill>
            </a:endParaRPr>
          </a:p>
          <a:p>
            <a:endParaRPr lang="en-US" dirty="0">
              <a:solidFill>
                <a:srgbClr val="FFFF00"/>
              </a:solidFill>
            </a:endParaRPr>
          </a:p>
        </p:txBody>
      </p:sp>
    </p:spTree>
    <p:extLst>
      <p:ext uri="{BB962C8B-B14F-4D97-AF65-F5344CB8AC3E}">
        <p14:creationId xmlns:p14="http://schemas.microsoft.com/office/powerpoint/2010/main" xmlns="" val="34916539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619" y="396015"/>
            <a:ext cx="8547559" cy="6463309"/>
          </a:xfrm>
          <a:prstGeom prst="rect">
            <a:avLst/>
          </a:prstGeom>
        </p:spPr>
        <p:txBody>
          <a:bodyPr wrap="square">
            <a:spAutoFit/>
          </a:bodyPr>
          <a:lstStyle/>
          <a:p>
            <a:r>
              <a:rPr lang="en-US" dirty="0">
                <a:solidFill>
                  <a:srgbClr val="FFFF00"/>
                </a:solidFill>
              </a:rPr>
              <a:t>Younger children will benefit from having many opportunities for one to one and small group times with educators, where interactions can be warm, friendly and </a:t>
            </a:r>
            <a:r>
              <a:rPr lang="en-US" dirty="0" err="1">
                <a:solidFill>
                  <a:srgbClr val="FFFF00"/>
                </a:solidFill>
              </a:rPr>
              <a:t>individualised</a:t>
            </a:r>
            <a:endParaRPr lang="en-US" dirty="0" smtClean="0">
              <a:solidFill>
                <a:srgbClr val="FFFF00"/>
              </a:solidFill>
            </a:endParaRPr>
          </a:p>
          <a:p>
            <a:endParaRPr lang="en-US" dirty="0" smtClean="0">
              <a:solidFill>
                <a:srgbClr val="FFFF00"/>
              </a:solidFill>
            </a:endParaRPr>
          </a:p>
          <a:p>
            <a:r>
              <a:rPr lang="en-US" dirty="0" smtClean="0">
                <a:solidFill>
                  <a:srgbClr val="FFFF00"/>
                </a:solidFill>
              </a:rPr>
              <a:t>Having a </a:t>
            </a:r>
            <a:r>
              <a:rPr lang="en-US" dirty="0">
                <a:solidFill>
                  <a:srgbClr val="FFFF00"/>
                </a:solidFill>
              </a:rPr>
              <a:t>consistent, predictable routine, as well as opportunities to participate in positive play experiences of their choosing will also assist younger children regain their sense of security and to move on from the trauma. </a:t>
            </a:r>
          </a:p>
          <a:p>
            <a:endParaRPr lang="en-US" dirty="0" smtClean="0">
              <a:solidFill>
                <a:srgbClr val="FFFF00"/>
              </a:solidFill>
            </a:endParaRPr>
          </a:p>
          <a:p>
            <a:r>
              <a:rPr lang="en-US" dirty="0" smtClean="0">
                <a:solidFill>
                  <a:srgbClr val="FFFF00"/>
                </a:solidFill>
              </a:rPr>
              <a:t>Older </a:t>
            </a:r>
            <a:r>
              <a:rPr lang="en-US" dirty="0">
                <a:solidFill>
                  <a:srgbClr val="FFFF00"/>
                </a:solidFill>
              </a:rPr>
              <a:t>children also need to feel a sense of stability and consistency in the child care setting when they are coping with seeing or hearing about traumatic events. However, older children also need to be given respectful and sensitive opportunities to talk about what they </a:t>
            </a:r>
            <a:r>
              <a:rPr lang="en-US" dirty="0" smtClean="0">
                <a:solidFill>
                  <a:srgbClr val="FFFF00"/>
                </a:solidFill>
              </a:rPr>
              <a:t>have seen </a:t>
            </a:r>
            <a:r>
              <a:rPr lang="en-US" dirty="0">
                <a:solidFill>
                  <a:srgbClr val="FFFF00"/>
                </a:solidFill>
              </a:rPr>
              <a:t>or heard and their feelings about this. </a:t>
            </a:r>
            <a:endParaRPr lang="en-US" dirty="0" smtClean="0">
              <a:solidFill>
                <a:srgbClr val="FFFF00"/>
              </a:solidFill>
            </a:endParaRPr>
          </a:p>
          <a:p>
            <a:endParaRPr lang="en-US" dirty="0">
              <a:solidFill>
                <a:srgbClr val="FFFF00"/>
              </a:solidFill>
            </a:endParaRPr>
          </a:p>
          <a:p>
            <a:r>
              <a:rPr lang="en-US" dirty="0" smtClean="0">
                <a:solidFill>
                  <a:srgbClr val="FFFF00"/>
                </a:solidFill>
              </a:rPr>
              <a:t>Conversations </a:t>
            </a:r>
            <a:r>
              <a:rPr lang="en-US" dirty="0">
                <a:solidFill>
                  <a:srgbClr val="FFFF00"/>
                </a:solidFill>
              </a:rPr>
              <a:t>with children should be </a:t>
            </a:r>
            <a:r>
              <a:rPr lang="en-US" dirty="0" smtClean="0">
                <a:solidFill>
                  <a:srgbClr val="FFFF00"/>
                </a:solidFill>
              </a:rPr>
              <a:t>tailored to </a:t>
            </a:r>
            <a:r>
              <a:rPr lang="en-US" dirty="0">
                <a:solidFill>
                  <a:srgbClr val="FFFF00"/>
                </a:solidFill>
              </a:rPr>
              <a:t>meet </a:t>
            </a:r>
            <a:r>
              <a:rPr lang="en-US" dirty="0" smtClean="0">
                <a:solidFill>
                  <a:srgbClr val="FFFF00"/>
                </a:solidFill>
              </a:rPr>
              <a:t>their individual </a:t>
            </a:r>
            <a:r>
              <a:rPr lang="en-US" dirty="0">
                <a:solidFill>
                  <a:srgbClr val="FFFF00"/>
                </a:solidFill>
              </a:rPr>
              <a:t>level of understanding, and it is important for educators to talk with children’s families to gauge how the events have affected their child outside of care. </a:t>
            </a:r>
            <a:endParaRPr lang="en-US" dirty="0" smtClean="0">
              <a:solidFill>
                <a:srgbClr val="FFFF00"/>
              </a:solidFill>
            </a:endParaRPr>
          </a:p>
          <a:p>
            <a:endParaRPr lang="en-US" dirty="0">
              <a:solidFill>
                <a:srgbClr val="FFFF00"/>
              </a:solidFill>
            </a:endParaRPr>
          </a:p>
          <a:p>
            <a:r>
              <a:rPr lang="en-US" dirty="0" smtClean="0">
                <a:solidFill>
                  <a:srgbClr val="FFFF00"/>
                </a:solidFill>
              </a:rPr>
              <a:t>Enabling </a:t>
            </a:r>
            <a:r>
              <a:rPr lang="en-US" dirty="0">
                <a:solidFill>
                  <a:srgbClr val="FFFF00"/>
                </a:solidFill>
              </a:rPr>
              <a:t>children to participate in expressive or creative activities such as art/craft, drawing, music and drama can support children to discuss their fears and anxieties. Reading relevant story books can also help educators to begin conversations with children about the event/s that have occurred. </a:t>
            </a:r>
          </a:p>
          <a:p>
            <a:endParaRPr lang="en-US" dirty="0" smtClean="0">
              <a:solidFill>
                <a:srgbClr val="FFFF00"/>
              </a:solidFill>
            </a:endParaRPr>
          </a:p>
        </p:txBody>
      </p:sp>
    </p:spTree>
    <p:extLst>
      <p:ext uri="{BB962C8B-B14F-4D97-AF65-F5344CB8AC3E}">
        <p14:creationId xmlns:p14="http://schemas.microsoft.com/office/powerpoint/2010/main" xmlns="" val="5460474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8947" y="290417"/>
            <a:ext cx="8513231" cy="4801315"/>
          </a:xfrm>
          <a:prstGeom prst="rect">
            <a:avLst/>
          </a:prstGeom>
        </p:spPr>
        <p:txBody>
          <a:bodyPr wrap="square">
            <a:spAutoFit/>
          </a:bodyPr>
          <a:lstStyle/>
          <a:p>
            <a:endParaRPr lang="en-US" dirty="0" smtClean="0">
              <a:solidFill>
                <a:srgbClr val="FFFF00"/>
              </a:solidFill>
            </a:endParaRPr>
          </a:p>
          <a:p>
            <a:r>
              <a:rPr lang="en-US" dirty="0">
                <a:solidFill>
                  <a:srgbClr val="FFFF00"/>
                </a:solidFill>
              </a:rPr>
              <a:t>When discussing traumatic events with children it is essential that educators take children’s fears seriously and that they acknowledge that these are genuine and significant to the child, even if the fear seems to be trivial or unwarranted. </a:t>
            </a:r>
          </a:p>
          <a:p>
            <a:endParaRPr lang="en-US" dirty="0">
              <a:solidFill>
                <a:srgbClr val="FFFF00"/>
              </a:solidFill>
            </a:endParaRPr>
          </a:p>
          <a:p>
            <a:r>
              <a:rPr lang="en-US" dirty="0" smtClean="0">
                <a:solidFill>
                  <a:srgbClr val="FFFF00"/>
                </a:solidFill>
              </a:rPr>
              <a:t>Using </a:t>
            </a:r>
            <a:r>
              <a:rPr lang="en-US" dirty="0">
                <a:solidFill>
                  <a:srgbClr val="FFFF00"/>
                </a:solidFill>
              </a:rPr>
              <a:t>active listening skills and displaying empathy will help to alleviate children’s anxiety, which will assist educators to talk with children to allay their fears about things that are unlikely to occur in reality. </a:t>
            </a:r>
          </a:p>
          <a:p>
            <a:endParaRPr lang="en-US" dirty="0">
              <a:solidFill>
                <a:srgbClr val="FFFF00"/>
              </a:solidFill>
            </a:endParaRPr>
          </a:p>
          <a:p>
            <a:r>
              <a:rPr lang="en-US" dirty="0">
                <a:solidFill>
                  <a:srgbClr val="FFFF00"/>
                </a:solidFill>
              </a:rPr>
              <a:t>Educators need to be conscious of their own reactions to traumatic events in front of children – being overly dramatic, crying or discussing their own fears or concerns in front of children will exacerbate any trauma that children may already be experiencing. </a:t>
            </a:r>
            <a:endParaRPr lang="en-US" dirty="0" smtClean="0">
              <a:solidFill>
                <a:srgbClr val="FFFF00"/>
              </a:solidFill>
            </a:endParaRPr>
          </a:p>
          <a:p>
            <a:endParaRPr lang="en-US" dirty="0">
              <a:solidFill>
                <a:srgbClr val="FFFF00"/>
              </a:solidFill>
            </a:endParaRPr>
          </a:p>
          <a:p>
            <a:r>
              <a:rPr lang="en-US" dirty="0" smtClean="0">
                <a:solidFill>
                  <a:srgbClr val="FFFF00"/>
                </a:solidFill>
              </a:rPr>
              <a:t>Children </a:t>
            </a:r>
            <a:r>
              <a:rPr lang="en-US" dirty="0">
                <a:solidFill>
                  <a:srgbClr val="FFFF00"/>
                </a:solidFill>
              </a:rPr>
              <a:t>will look to adults for guidance and cues, so it is essential that educators adopt a calm and reassuring approach to talking about disastrous events. </a:t>
            </a:r>
          </a:p>
        </p:txBody>
      </p:sp>
    </p:spTree>
    <p:extLst>
      <p:ext uri="{BB962C8B-B14F-4D97-AF65-F5344CB8AC3E}">
        <p14:creationId xmlns:p14="http://schemas.microsoft.com/office/powerpoint/2010/main" xmlns="" val="4015888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9885" y="319037"/>
            <a:ext cx="8461550" cy="6463309"/>
          </a:xfrm>
          <a:prstGeom prst="rect">
            <a:avLst/>
          </a:prstGeom>
        </p:spPr>
        <p:txBody>
          <a:bodyPr wrap="square">
            <a:spAutoFit/>
          </a:bodyPr>
          <a:lstStyle/>
          <a:p>
            <a:r>
              <a:rPr lang="en-US" sz="2000" b="1" dirty="0" smtClean="0">
                <a:solidFill>
                  <a:srgbClr val="FFFF00"/>
                </a:solidFill>
              </a:rPr>
              <a:t>Confidentiality</a:t>
            </a:r>
          </a:p>
          <a:p>
            <a:endParaRPr lang="en-US" dirty="0" smtClean="0"/>
          </a:p>
          <a:p>
            <a:r>
              <a:rPr lang="en-US" dirty="0" smtClean="0">
                <a:solidFill>
                  <a:srgbClr val="FFFF00"/>
                </a:solidFill>
              </a:rPr>
              <a:t>When </a:t>
            </a:r>
            <a:r>
              <a:rPr lang="en-US" dirty="0">
                <a:solidFill>
                  <a:srgbClr val="FFFF00"/>
                </a:solidFill>
              </a:rPr>
              <a:t>you work </a:t>
            </a:r>
            <a:r>
              <a:rPr lang="en-US" dirty="0" smtClean="0">
                <a:solidFill>
                  <a:srgbClr val="FFFF00"/>
                </a:solidFill>
              </a:rPr>
              <a:t>within children services, </a:t>
            </a:r>
            <a:r>
              <a:rPr lang="en-US" dirty="0">
                <a:solidFill>
                  <a:srgbClr val="FFFF00"/>
                </a:solidFill>
              </a:rPr>
              <a:t>you find out a lot of information about the children and their families. You may hear about divorces, affairs, illnesses, money problems, drug addictions, abuse, as well as other pieces of personal and sensitive information.  All of this information needs to be handled very carefully.</a:t>
            </a:r>
          </a:p>
          <a:p>
            <a:endParaRPr lang="en-US" dirty="0">
              <a:solidFill>
                <a:srgbClr val="FFFF00"/>
              </a:solidFill>
            </a:endParaRPr>
          </a:p>
          <a:p>
            <a:r>
              <a:rPr lang="en-US" dirty="0" smtClean="0">
                <a:solidFill>
                  <a:srgbClr val="FFFF00"/>
                </a:solidFill>
              </a:rPr>
              <a:t>Educators must </a:t>
            </a:r>
            <a:r>
              <a:rPr lang="en-US" dirty="0">
                <a:solidFill>
                  <a:srgbClr val="FFFF00"/>
                </a:solidFill>
              </a:rPr>
              <a:t>respect confidentiality when dealing with a case of suspected child abuse and neglect, and may discuss case details and the identity of the child or the young person and their family only with those involved in managing the situation.</a:t>
            </a:r>
          </a:p>
          <a:p>
            <a:endParaRPr lang="en-US" dirty="0" smtClean="0">
              <a:solidFill>
                <a:srgbClr val="FFFF00"/>
              </a:solidFill>
            </a:endParaRPr>
          </a:p>
          <a:p>
            <a:endParaRPr lang="en-US" dirty="0" smtClean="0"/>
          </a:p>
          <a:p>
            <a:r>
              <a:rPr lang="en-US" b="1" dirty="0" smtClean="0">
                <a:solidFill>
                  <a:srgbClr val="FFFF00"/>
                </a:solidFill>
              </a:rPr>
              <a:t>1</a:t>
            </a:r>
            <a:r>
              <a:rPr lang="en-US" b="1" dirty="0">
                <a:solidFill>
                  <a:srgbClr val="FFFF00"/>
                </a:solidFill>
              </a:rPr>
              <a:t>.     Keep yourself informed of all laws and regulations regarding the handling of personal information. </a:t>
            </a:r>
            <a:endParaRPr lang="en-US" dirty="0">
              <a:solidFill>
                <a:srgbClr val="FFFF00"/>
              </a:solidFill>
            </a:endParaRPr>
          </a:p>
          <a:p>
            <a:endParaRPr lang="en-US" dirty="0">
              <a:solidFill>
                <a:srgbClr val="FFFF00"/>
              </a:solidFill>
            </a:endParaRPr>
          </a:p>
          <a:p>
            <a:r>
              <a:rPr lang="en-US" dirty="0">
                <a:solidFill>
                  <a:srgbClr val="FFFF00"/>
                </a:solidFill>
              </a:rPr>
              <a:t>Make sure you follow the guidelines set-up by the federal government, state government, the authority that licenses your program, and your employer.  These regulations cover what information must be shared (such as certain medical conditions or allergies) and what should be kept confidential.</a:t>
            </a:r>
          </a:p>
          <a:p>
            <a:endParaRPr lang="en-US" dirty="0"/>
          </a:p>
          <a:p>
            <a:r>
              <a:rPr lang="en-US" dirty="0"/>
              <a:t> </a:t>
            </a:r>
          </a:p>
        </p:txBody>
      </p:sp>
    </p:spTree>
    <p:extLst>
      <p:ext uri="{BB962C8B-B14F-4D97-AF65-F5344CB8AC3E}">
        <p14:creationId xmlns:p14="http://schemas.microsoft.com/office/powerpoint/2010/main" xmlns="" val="28433596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8947" y="192716"/>
            <a:ext cx="8496067" cy="5909311"/>
          </a:xfrm>
          <a:prstGeom prst="rect">
            <a:avLst/>
          </a:prstGeom>
        </p:spPr>
        <p:txBody>
          <a:bodyPr wrap="square">
            <a:spAutoFit/>
          </a:bodyPr>
          <a:lstStyle/>
          <a:p>
            <a:endParaRPr lang="en-US" dirty="0"/>
          </a:p>
          <a:p>
            <a:r>
              <a:rPr lang="en-US" b="1" dirty="0">
                <a:solidFill>
                  <a:srgbClr val="FFFF00"/>
                </a:solidFill>
              </a:rPr>
              <a:t>2.     Don’t share information with people who don’t need it. </a:t>
            </a:r>
            <a:endParaRPr lang="en-US" dirty="0">
              <a:solidFill>
                <a:srgbClr val="FFFF00"/>
              </a:solidFill>
            </a:endParaRPr>
          </a:p>
          <a:p>
            <a:r>
              <a:rPr lang="en-US" dirty="0">
                <a:solidFill>
                  <a:srgbClr val="FFFF00"/>
                </a:solidFill>
              </a:rPr>
              <a:t>Information should only be given to authorized people who need it to make decisions regarding the care of a specific child.  Some information should be shared with all caregivers who work at the facility the child attends, but most of it should only be shared with the people directly working with the child on a day-to-day basis.</a:t>
            </a:r>
          </a:p>
          <a:p>
            <a:endParaRPr lang="en-US" b="1" dirty="0">
              <a:solidFill>
                <a:srgbClr val="FFFF00"/>
              </a:solidFill>
            </a:endParaRPr>
          </a:p>
          <a:p>
            <a:r>
              <a:rPr lang="en-US" b="1" dirty="0">
                <a:solidFill>
                  <a:srgbClr val="FFFF00"/>
                </a:solidFill>
              </a:rPr>
              <a:t>3.     Keep written information in a safe place. </a:t>
            </a:r>
            <a:endParaRPr lang="en-US" dirty="0">
              <a:solidFill>
                <a:srgbClr val="FFFF00"/>
              </a:solidFill>
            </a:endParaRPr>
          </a:p>
          <a:p>
            <a:r>
              <a:rPr lang="en-US" dirty="0" smtClean="0">
                <a:solidFill>
                  <a:srgbClr val="FFFF00"/>
                </a:solidFill>
              </a:rPr>
              <a:t>Personal </a:t>
            </a:r>
            <a:r>
              <a:rPr lang="en-US" dirty="0">
                <a:solidFill>
                  <a:srgbClr val="FFFF00"/>
                </a:solidFill>
              </a:rPr>
              <a:t>information should not be left laying around for other parents or staff members to see.  Keep information about the children in a safe place out of the way of prying eyes.  Some information (such as social security numbers) should be in a locked file cabinet or office.</a:t>
            </a:r>
          </a:p>
          <a:p>
            <a:endParaRPr lang="en-US" dirty="0">
              <a:solidFill>
                <a:srgbClr val="FFFF00"/>
              </a:solidFill>
            </a:endParaRPr>
          </a:p>
          <a:p>
            <a:r>
              <a:rPr lang="tr-TR" b="1" dirty="0">
                <a:solidFill>
                  <a:srgbClr val="FFFF00"/>
                </a:solidFill>
              </a:rPr>
              <a:t>4.     </a:t>
            </a:r>
            <a:r>
              <a:rPr lang="tr-TR" b="1" dirty="0" err="1">
                <a:solidFill>
                  <a:srgbClr val="FFFF00"/>
                </a:solidFill>
              </a:rPr>
              <a:t>Don’t</a:t>
            </a:r>
            <a:r>
              <a:rPr lang="tr-TR" b="1" dirty="0">
                <a:solidFill>
                  <a:srgbClr val="FFFF00"/>
                </a:solidFill>
              </a:rPr>
              <a:t> </a:t>
            </a:r>
            <a:r>
              <a:rPr lang="tr-TR" b="1" dirty="0" err="1">
                <a:solidFill>
                  <a:srgbClr val="FFFF00"/>
                </a:solidFill>
              </a:rPr>
              <a:t>Gossip</a:t>
            </a:r>
            <a:r>
              <a:rPr lang="tr-TR" b="1" dirty="0">
                <a:solidFill>
                  <a:srgbClr val="FFFF00"/>
                </a:solidFill>
              </a:rPr>
              <a:t>.</a:t>
            </a:r>
            <a:endParaRPr lang="tr-TR" dirty="0">
              <a:solidFill>
                <a:srgbClr val="FFFF00"/>
              </a:solidFill>
            </a:endParaRPr>
          </a:p>
          <a:p>
            <a:r>
              <a:rPr lang="tr-TR" dirty="0" err="1" smtClean="0">
                <a:solidFill>
                  <a:srgbClr val="FFFF00"/>
                </a:solidFill>
              </a:rPr>
              <a:t>Share</a:t>
            </a:r>
            <a:r>
              <a:rPr lang="tr-TR" dirty="0" smtClean="0">
                <a:solidFill>
                  <a:srgbClr val="FFFF00"/>
                </a:solidFill>
              </a:rPr>
              <a:t> </a:t>
            </a:r>
            <a:r>
              <a:rPr lang="tr-TR" dirty="0" err="1">
                <a:solidFill>
                  <a:srgbClr val="FFFF00"/>
                </a:solidFill>
              </a:rPr>
              <a:t>the</a:t>
            </a:r>
            <a:r>
              <a:rPr lang="tr-TR" dirty="0">
                <a:solidFill>
                  <a:srgbClr val="FFFF00"/>
                </a:solidFill>
              </a:rPr>
              <a:t> </a:t>
            </a:r>
            <a:r>
              <a:rPr lang="tr-TR" dirty="0" err="1">
                <a:solidFill>
                  <a:srgbClr val="FFFF00"/>
                </a:solidFill>
              </a:rPr>
              <a:t>information</a:t>
            </a:r>
            <a:r>
              <a:rPr lang="tr-TR" dirty="0">
                <a:solidFill>
                  <a:srgbClr val="FFFF00"/>
                </a:solidFill>
              </a:rPr>
              <a:t> in a </a:t>
            </a:r>
            <a:r>
              <a:rPr lang="tr-TR" dirty="0" err="1">
                <a:solidFill>
                  <a:srgbClr val="FFFF00"/>
                </a:solidFill>
              </a:rPr>
              <a:t>concise</a:t>
            </a:r>
            <a:r>
              <a:rPr lang="tr-TR" dirty="0">
                <a:solidFill>
                  <a:srgbClr val="FFFF00"/>
                </a:solidFill>
              </a:rPr>
              <a:t> </a:t>
            </a:r>
            <a:r>
              <a:rPr lang="tr-TR" dirty="0" err="1">
                <a:solidFill>
                  <a:srgbClr val="FFFF00"/>
                </a:solidFill>
              </a:rPr>
              <a:t>and</a:t>
            </a:r>
            <a:r>
              <a:rPr lang="tr-TR" dirty="0">
                <a:solidFill>
                  <a:srgbClr val="FFFF00"/>
                </a:solidFill>
              </a:rPr>
              <a:t> </a:t>
            </a:r>
            <a:r>
              <a:rPr lang="tr-TR" dirty="0" err="1">
                <a:solidFill>
                  <a:srgbClr val="FFFF00"/>
                </a:solidFill>
              </a:rPr>
              <a:t>informative</a:t>
            </a:r>
            <a:r>
              <a:rPr lang="tr-TR" dirty="0">
                <a:solidFill>
                  <a:srgbClr val="FFFF00"/>
                </a:solidFill>
              </a:rPr>
              <a:t> </a:t>
            </a:r>
            <a:r>
              <a:rPr lang="tr-TR" dirty="0" err="1">
                <a:solidFill>
                  <a:srgbClr val="FFFF00"/>
                </a:solidFill>
              </a:rPr>
              <a:t>manner</a:t>
            </a:r>
            <a:r>
              <a:rPr lang="tr-TR" dirty="0">
                <a:solidFill>
                  <a:srgbClr val="FFFF00"/>
                </a:solidFill>
              </a:rPr>
              <a:t> </a:t>
            </a:r>
            <a:r>
              <a:rPr lang="tr-TR" dirty="0" err="1">
                <a:solidFill>
                  <a:srgbClr val="FFFF00"/>
                </a:solidFill>
              </a:rPr>
              <a:t>with</a:t>
            </a:r>
            <a:r>
              <a:rPr lang="tr-TR" dirty="0">
                <a:solidFill>
                  <a:srgbClr val="FFFF00"/>
                </a:solidFill>
              </a:rPr>
              <a:t> </a:t>
            </a:r>
            <a:r>
              <a:rPr lang="tr-TR" dirty="0" err="1">
                <a:solidFill>
                  <a:srgbClr val="FFFF00"/>
                </a:solidFill>
              </a:rPr>
              <a:t>the</a:t>
            </a:r>
            <a:r>
              <a:rPr lang="tr-TR" dirty="0">
                <a:solidFill>
                  <a:srgbClr val="FFFF00"/>
                </a:solidFill>
              </a:rPr>
              <a:t> </a:t>
            </a:r>
            <a:r>
              <a:rPr lang="tr-TR" dirty="0" err="1">
                <a:solidFill>
                  <a:srgbClr val="FFFF00"/>
                </a:solidFill>
              </a:rPr>
              <a:t>people</a:t>
            </a:r>
            <a:r>
              <a:rPr lang="tr-TR" dirty="0">
                <a:solidFill>
                  <a:srgbClr val="FFFF00"/>
                </a:solidFill>
              </a:rPr>
              <a:t> </a:t>
            </a:r>
            <a:r>
              <a:rPr lang="tr-TR" dirty="0" err="1">
                <a:solidFill>
                  <a:srgbClr val="FFFF00"/>
                </a:solidFill>
              </a:rPr>
              <a:t>who</a:t>
            </a:r>
            <a:r>
              <a:rPr lang="tr-TR" dirty="0">
                <a:solidFill>
                  <a:srgbClr val="FFFF00"/>
                </a:solidFill>
              </a:rPr>
              <a:t> </a:t>
            </a:r>
            <a:r>
              <a:rPr lang="tr-TR" dirty="0" err="1">
                <a:solidFill>
                  <a:srgbClr val="FFFF00"/>
                </a:solidFill>
              </a:rPr>
              <a:t>need</a:t>
            </a:r>
            <a:r>
              <a:rPr lang="tr-TR" dirty="0">
                <a:solidFill>
                  <a:srgbClr val="FFFF00"/>
                </a:solidFill>
              </a:rPr>
              <a:t> </a:t>
            </a:r>
            <a:r>
              <a:rPr lang="tr-TR" dirty="0" err="1">
                <a:solidFill>
                  <a:srgbClr val="FFFF00"/>
                </a:solidFill>
              </a:rPr>
              <a:t>to</a:t>
            </a:r>
            <a:r>
              <a:rPr lang="tr-TR" dirty="0">
                <a:solidFill>
                  <a:srgbClr val="FFFF00"/>
                </a:solidFill>
              </a:rPr>
              <a:t> be </a:t>
            </a:r>
            <a:r>
              <a:rPr lang="tr-TR" dirty="0" err="1">
                <a:solidFill>
                  <a:srgbClr val="FFFF00"/>
                </a:solidFill>
              </a:rPr>
              <a:t>informed</a:t>
            </a:r>
            <a:r>
              <a:rPr lang="tr-TR" dirty="0">
                <a:solidFill>
                  <a:srgbClr val="FFFF00"/>
                </a:solidFill>
              </a:rPr>
              <a:t>.  </a:t>
            </a:r>
            <a:r>
              <a:rPr lang="tr-TR" dirty="0" err="1">
                <a:solidFill>
                  <a:srgbClr val="FFFF00"/>
                </a:solidFill>
              </a:rPr>
              <a:t>For</a:t>
            </a:r>
            <a:r>
              <a:rPr lang="tr-TR" dirty="0">
                <a:solidFill>
                  <a:srgbClr val="FFFF00"/>
                </a:solidFill>
              </a:rPr>
              <a:t> </a:t>
            </a:r>
            <a:r>
              <a:rPr lang="tr-TR" dirty="0" err="1">
                <a:solidFill>
                  <a:srgbClr val="FFFF00"/>
                </a:solidFill>
              </a:rPr>
              <a:t>example</a:t>
            </a:r>
            <a:r>
              <a:rPr lang="tr-TR" dirty="0">
                <a:solidFill>
                  <a:srgbClr val="FFFF00"/>
                </a:solidFill>
              </a:rPr>
              <a:t>, say “</a:t>
            </a:r>
            <a:r>
              <a:rPr lang="tr-TR" dirty="0" err="1">
                <a:solidFill>
                  <a:srgbClr val="FFFF00"/>
                </a:solidFill>
              </a:rPr>
              <a:t>Billy’s</a:t>
            </a:r>
            <a:r>
              <a:rPr lang="tr-TR" dirty="0">
                <a:solidFill>
                  <a:srgbClr val="FFFF00"/>
                </a:solidFill>
              </a:rPr>
              <a:t> </a:t>
            </a:r>
            <a:r>
              <a:rPr lang="tr-TR" dirty="0" err="1">
                <a:solidFill>
                  <a:srgbClr val="FFFF00"/>
                </a:solidFill>
              </a:rPr>
              <a:t>mom</a:t>
            </a:r>
            <a:r>
              <a:rPr lang="tr-TR" dirty="0">
                <a:solidFill>
                  <a:srgbClr val="FFFF00"/>
                </a:solidFill>
              </a:rPr>
              <a:t> </a:t>
            </a:r>
            <a:r>
              <a:rPr lang="tr-TR" dirty="0" err="1">
                <a:solidFill>
                  <a:srgbClr val="FFFF00"/>
                </a:solidFill>
              </a:rPr>
              <a:t>wanted</a:t>
            </a:r>
            <a:r>
              <a:rPr lang="tr-TR" dirty="0">
                <a:solidFill>
                  <a:srgbClr val="FFFF00"/>
                </a:solidFill>
              </a:rPr>
              <a:t> me </a:t>
            </a:r>
            <a:r>
              <a:rPr lang="tr-TR" dirty="0" err="1">
                <a:solidFill>
                  <a:srgbClr val="FFFF00"/>
                </a:solidFill>
              </a:rPr>
              <a:t>to</a:t>
            </a:r>
            <a:r>
              <a:rPr lang="tr-TR" dirty="0">
                <a:solidFill>
                  <a:srgbClr val="FFFF00"/>
                </a:solidFill>
              </a:rPr>
              <a:t> </a:t>
            </a:r>
            <a:r>
              <a:rPr lang="tr-TR" dirty="0" err="1">
                <a:solidFill>
                  <a:srgbClr val="FFFF00"/>
                </a:solidFill>
              </a:rPr>
              <a:t>let</a:t>
            </a:r>
            <a:r>
              <a:rPr lang="tr-TR" dirty="0">
                <a:solidFill>
                  <a:srgbClr val="FFFF00"/>
                </a:solidFill>
              </a:rPr>
              <a:t> </a:t>
            </a:r>
            <a:r>
              <a:rPr lang="tr-TR" dirty="0" err="1">
                <a:solidFill>
                  <a:srgbClr val="FFFF00"/>
                </a:solidFill>
              </a:rPr>
              <a:t>you</a:t>
            </a:r>
            <a:r>
              <a:rPr lang="tr-TR" dirty="0">
                <a:solidFill>
                  <a:srgbClr val="FFFF00"/>
                </a:solidFill>
              </a:rPr>
              <a:t> </a:t>
            </a:r>
            <a:r>
              <a:rPr lang="tr-TR" dirty="0" err="1">
                <a:solidFill>
                  <a:srgbClr val="FFFF00"/>
                </a:solidFill>
              </a:rPr>
              <a:t>know</a:t>
            </a:r>
            <a:r>
              <a:rPr lang="tr-TR" dirty="0">
                <a:solidFill>
                  <a:srgbClr val="FFFF00"/>
                </a:solidFill>
              </a:rPr>
              <a:t> </a:t>
            </a:r>
            <a:r>
              <a:rPr lang="tr-TR" dirty="0" err="1">
                <a:solidFill>
                  <a:srgbClr val="FFFF00"/>
                </a:solidFill>
              </a:rPr>
              <a:t>she</a:t>
            </a:r>
            <a:r>
              <a:rPr lang="tr-TR" dirty="0">
                <a:solidFill>
                  <a:srgbClr val="FFFF00"/>
                </a:solidFill>
              </a:rPr>
              <a:t> is </a:t>
            </a:r>
            <a:r>
              <a:rPr lang="tr-TR" dirty="0" err="1">
                <a:solidFill>
                  <a:srgbClr val="FFFF00"/>
                </a:solidFill>
              </a:rPr>
              <a:t>getting</a:t>
            </a:r>
            <a:r>
              <a:rPr lang="tr-TR" dirty="0">
                <a:solidFill>
                  <a:srgbClr val="FFFF00"/>
                </a:solidFill>
              </a:rPr>
              <a:t> a </a:t>
            </a:r>
            <a:r>
              <a:rPr lang="tr-TR" dirty="0" err="1">
                <a:solidFill>
                  <a:srgbClr val="FFFF00"/>
                </a:solidFill>
              </a:rPr>
              <a:t>divorce</a:t>
            </a:r>
            <a:r>
              <a:rPr lang="tr-TR" dirty="0">
                <a:solidFill>
                  <a:srgbClr val="FFFF00"/>
                </a:solidFill>
              </a:rPr>
              <a:t> </a:t>
            </a:r>
            <a:r>
              <a:rPr lang="tr-TR" dirty="0" err="1">
                <a:solidFill>
                  <a:srgbClr val="FFFF00"/>
                </a:solidFill>
              </a:rPr>
              <a:t>and</a:t>
            </a:r>
            <a:r>
              <a:rPr lang="tr-TR" dirty="0">
                <a:solidFill>
                  <a:srgbClr val="FFFF00"/>
                </a:solidFill>
              </a:rPr>
              <a:t> </a:t>
            </a:r>
            <a:r>
              <a:rPr lang="tr-TR" dirty="0" err="1">
                <a:solidFill>
                  <a:srgbClr val="FFFF00"/>
                </a:solidFill>
              </a:rPr>
              <a:t>she</a:t>
            </a:r>
            <a:r>
              <a:rPr lang="tr-TR" dirty="0">
                <a:solidFill>
                  <a:srgbClr val="FFFF00"/>
                </a:solidFill>
              </a:rPr>
              <a:t> </a:t>
            </a:r>
            <a:r>
              <a:rPr lang="tr-TR" dirty="0" err="1">
                <a:solidFill>
                  <a:srgbClr val="FFFF00"/>
                </a:solidFill>
              </a:rPr>
              <a:t>would</a:t>
            </a:r>
            <a:r>
              <a:rPr lang="tr-TR" dirty="0">
                <a:solidFill>
                  <a:srgbClr val="FFFF00"/>
                </a:solidFill>
              </a:rPr>
              <a:t> </a:t>
            </a:r>
            <a:r>
              <a:rPr lang="tr-TR" dirty="0" err="1">
                <a:solidFill>
                  <a:srgbClr val="FFFF00"/>
                </a:solidFill>
              </a:rPr>
              <a:t>like</a:t>
            </a:r>
            <a:r>
              <a:rPr lang="tr-TR" dirty="0">
                <a:solidFill>
                  <a:srgbClr val="FFFF00"/>
                </a:solidFill>
              </a:rPr>
              <a:t> it </a:t>
            </a:r>
            <a:r>
              <a:rPr lang="tr-TR" dirty="0" err="1">
                <a:solidFill>
                  <a:srgbClr val="FFFF00"/>
                </a:solidFill>
              </a:rPr>
              <a:t>if</a:t>
            </a:r>
            <a:r>
              <a:rPr lang="tr-TR" dirty="0">
                <a:solidFill>
                  <a:srgbClr val="FFFF00"/>
                </a:solidFill>
              </a:rPr>
              <a:t> </a:t>
            </a:r>
            <a:r>
              <a:rPr lang="tr-TR" dirty="0" err="1">
                <a:solidFill>
                  <a:srgbClr val="FFFF00"/>
                </a:solidFill>
              </a:rPr>
              <a:t>we</a:t>
            </a:r>
            <a:r>
              <a:rPr lang="tr-TR" dirty="0">
                <a:solidFill>
                  <a:srgbClr val="FFFF00"/>
                </a:solidFill>
              </a:rPr>
              <a:t> </a:t>
            </a:r>
            <a:r>
              <a:rPr lang="tr-TR" dirty="0" err="1">
                <a:solidFill>
                  <a:srgbClr val="FFFF00"/>
                </a:solidFill>
              </a:rPr>
              <a:t>could</a:t>
            </a:r>
            <a:r>
              <a:rPr lang="tr-TR" dirty="0">
                <a:solidFill>
                  <a:srgbClr val="FFFF00"/>
                </a:solidFill>
              </a:rPr>
              <a:t> </a:t>
            </a:r>
            <a:r>
              <a:rPr lang="tr-TR" dirty="0" err="1">
                <a:solidFill>
                  <a:srgbClr val="FFFF00"/>
                </a:solidFill>
              </a:rPr>
              <a:t>give</a:t>
            </a:r>
            <a:r>
              <a:rPr lang="tr-TR" dirty="0">
                <a:solidFill>
                  <a:srgbClr val="FFFF00"/>
                </a:solidFill>
              </a:rPr>
              <a:t> </a:t>
            </a:r>
            <a:r>
              <a:rPr lang="tr-TR" dirty="0" err="1">
                <a:solidFill>
                  <a:srgbClr val="FFFF00"/>
                </a:solidFill>
              </a:rPr>
              <a:t>him</a:t>
            </a:r>
            <a:r>
              <a:rPr lang="tr-TR" dirty="0">
                <a:solidFill>
                  <a:srgbClr val="FFFF00"/>
                </a:solidFill>
              </a:rPr>
              <a:t> </a:t>
            </a:r>
            <a:r>
              <a:rPr lang="tr-TR" dirty="0" err="1">
                <a:solidFill>
                  <a:srgbClr val="FFFF00"/>
                </a:solidFill>
              </a:rPr>
              <a:t>some</a:t>
            </a:r>
            <a:r>
              <a:rPr lang="tr-TR" dirty="0">
                <a:solidFill>
                  <a:srgbClr val="FFFF00"/>
                </a:solidFill>
              </a:rPr>
              <a:t> </a:t>
            </a:r>
            <a:r>
              <a:rPr lang="tr-TR" dirty="0" err="1">
                <a:solidFill>
                  <a:srgbClr val="FFFF00"/>
                </a:solidFill>
              </a:rPr>
              <a:t>extra</a:t>
            </a:r>
            <a:r>
              <a:rPr lang="tr-TR" dirty="0">
                <a:solidFill>
                  <a:srgbClr val="FFFF00"/>
                </a:solidFill>
              </a:rPr>
              <a:t> </a:t>
            </a:r>
            <a:r>
              <a:rPr lang="tr-TR" dirty="0" err="1">
                <a:solidFill>
                  <a:srgbClr val="FFFF00"/>
                </a:solidFill>
              </a:rPr>
              <a:t>attention</a:t>
            </a:r>
            <a:r>
              <a:rPr lang="tr-TR" dirty="0">
                <a:solidFill>
                  <a:srgbClr val="FFFF00"/>
                </a:solidFill>
              </a:rPr>
              <a:t> </a:t>
            </a:r>
            <a:r>
              <a:rPr lang="tr-TR" dirty="0" err="1">
                <a:solidFill>
                  <a:srgbClr val="FFFF00"/>
                </a:solidFill>
              </a:rPr>
              <a:t>and</a:t>
            </a:r>
            <a:r>
              <a:rPr lang="tr-TR" dirty="0">
                <a:solidFill>
                  <a:srgbClr val="FFFF00"/>
                </a:solidFill>
              </a:rPr>
              <a:t> </a:t>
            </a:r>
            <a:r>
              <a:rPr lang="tr-TR" dirty="0" err="1">
                <a:solidFill>
                  <a:srgbClr val="FFFF00"/>
                </a:solidFill>
              </a:rPr>
              <a:t>patience</a:t>
            </a:r>
            <a:r>
              <a:rPr lang="tr-TR" dirty="0">
                <a:solidFill>
                  <a:srgbClr val="FFFF00"/>
                </a:solidFill>
              </a:rPr>
              <a:t> as </a:t>
            </a:r>
            <a:r>
              <a:rPr lang="tr-TR" dirty="0" err="1">
                <a:solidFill>
                  <a:srgbClr val="FFFF00"/>
                </a:solidFill>
              </a:rPr>
              <a:t>this</a:t>
            </a:r>
            <a:r>
              <a:rPr lang="tr-TR" dirty="0">
                <a:solidFill>
                  <a:srgbClr val="FFFF00"/>
                </a:solidFill>
              </a:rPr>
              <a:t> </a:t>
            </a:r>
            <a:r>
              <a:rPr lang="tr-TR" dirty="0" err="1">
                <a:solidFill>
                  <a:srgbClr val="FFFF00"/>
                </a:solidFill>
              </a:rPr>
              <a:t>will</a:t>
            </a:r>
            <a:r>
              <a:rPr lang="tr-TR" dirty="0">
                <a:solidFill>
                  <a:srgbClr val="FFFF00"/>
                </a:solidFill>
              </a:rPr>
              <a:t> be a </a:t>
            </a:r>
            <a:r>
              <a:rPr lang="tr-TR" dirty="0" err="1">
                <a:solidFill>
                  <a:srgbClr val="FFFF00"/>
                </a:solidFill>
              </a:rPr>
              <a:t>difficult</a:t>
            </a:r>
            <a:r>
              <a:rPr lang="tr-TR" dirty="0">
                <a:solidFill>
                  <a:srgbClr val="FFFF00"/>
                </a:solidFill>
              </a:rPr>
              <a:t> time </a:t>
            </a:r>
            <a:r>
              <a:rPr lang="tr-TR" dirty="0" err="1">
                <a:solidFill>
                  <a:srgbClr val="FFFF00"/>
                </a:solidFill>
              </a:rPr>
              <a:t>for</a:t>
            </a:r>
            <a:r>
              <a:rPr lang="tr-TR" dirty="0">
                <a:solidFill>
                  <a:srgbClr val="FFFF00"/>
                </a:solidFill>
              </a:rPr>
              <a:t> his </a:t>
            </a:r>
            <a:r>
              <a:rPr lang="tr-TR" dirty="0" err="1">
                <a:solidFill>
                  <a:srgbClr val="FFFF00"/>
                </a:solidFill>
              </a:rPr>
              <a:t>family</a:t>
            </a:r>
            <a:r>
              <a:rPr lang="tr-TR" dirty="0">
                <a:solidFill>
                  <a:srgbClr val="FFFF00"/>
                </a:solidFill>
              </a:rPr>
              <a:t>.”  </a:t>
            </a:r>
            <a:r>
              <a:rPr lang="tr-TR" dirty="0" err="1">
                <a:solidFill>
                  <a:srgbClr val="FFFF00"/>
                </a:solidFill>
              </a:rPr>
              <a:t>It</a:t>
            </a:r>
            <a:r>
              <a:rPr lang="tr-TR" dirty="0">
                <a:solidFill>
                  <a:srgbClr val="FFFF00"/>
                </a:solidFill>
              </a:rPr>
              <a:t> is </a:t>
            </a:r>
            <a:r>
              <a:rPr lang="tr-TR" dirty="0" err="1">
                <a:solidFill>
                  <a:srgbClr val="FFFF00"/>
                </a:solidFill>
              </a:rPr>
              <a:t>unprofessional</a:t>
            </a:r>
            <a:r>
              <a:rPr lang="tr-TR" dirty="0">
                <a:solidFill>
                  <a:srgbClr val="FFFF00"/>
                </a:solidFill>
              </a:rPr>
              <a:t> </a:t>
            </a:r>
            <a:r>
              <a:rPr lang="tr-TR" dirty="0" err="1">
                <a:solidFill>
                  <a:srgbClr val="FFFF00"/>
                </a:solidFill>
              </a:rPr>
              <a:t>and</a:t>
            </a:r>
            <a:r>
              <a:rPr lang="tr-TR" dirty="0">
                <a:solidFill>
                  <a:srgbClr val="FFFF00"/>
                </a:solidFill>
              </a:rPr>
              <a:t> </a:t>
            </a:r>
            <a:r>
              <a:rPr lang="tr-TR" dirty="0" err="1">
                <a:solidFill>
                  <a:srgbClr val="FFFF00"/>
                </a:solidFill>
              </a:rPr>
              <a:t>inappropriate</a:t>
            </a:r>
            <a:r>
              <a:rPr lang="tr-TR" dirty="0">
                <a:solidFill>
                  <a:srgbClr val="FFFF00"/>
                </a:solidFill>
              </a:rPr>
              <a:t> </a:t>
            </a:r>
            <a:r>
              <a:rPr lang="tr-TR" dirty="0" err="1">
                <a:solidFill>
                  <a:srgbClr val="FFFF00"/>
                </a:solidFill>
              </a:rPr>
              <a:t>to</a:t>
            </a:r>
            <a:r>
              <a:rPr lang="tr-TR" dirty="0">
                <a:solidFill>
                  <a:srgbClr val="FFFF00"/>
                </a:solidFill>
              </a:rPr>
              <a:t> </a:t>
            </a:r>
            <a:r>
              <a:rPr lang="tr-TR" dirty="0" err="1">
                <a:solidFill>
                  <a:srgbClr val="FFFF00"/>
                </a:solidFill>
              </a:rPr>
              <a:t>gossip</a:t>
            </a:r>
            <a:r>
              <a:rPr lang="tr-TR" dirty="0">
                <a:solidFill>
                  <a:srgbClr val="FFFF00"/>
                </a:solidFill>
              </a:rPr>
              <a:t> </a:t>
            </a:r>
            <a:r>
              <a:rPr lang="tr-TR" dirty="0" err="1">
                <a:solidFill>
                  <a:srgbClr val="FFFF00"/>
                </a:solidFill>
              </a:rPr>
              <a:t>about</a:t>
            </a:r>
            <a:r>
              <a:rPr lang="tr-TR" dirty="0">
                <a:solidFill>
                  <a:srgbClr val="FFFF00"/>
                </a:solidFill>
              </a:rPr>
              <a:t> a </a:t>
            </a:r>
            <a:r>
              <a:rPr lang="tr-TR" dirty="0" err="1">
                <a:solidFill>
                  <a:srgbClr val="FFFF00"/>
                </a:solidFill>
              </a:rPr>
              <a:t>child</a:t>
            </a:r>
            <a:r>
              <a:rPr lang="tr-TR" dirty="0">
                <a:solidFill>
                  <a:srgbClr val="FFFF00"/>
                </a:solidFill>
              </a:rPr>
              <a:t> </a:t>
            </a:r>
            <a:r>
              <a:rPr lang="tr-TR" dirty="0" err="1">
                <a:solidFill>
                  <a:srgbClr val="FFFF00"/>
                </a:solidFill>
              </a:rPr>
              <a:t>or</a:t>
            </a:r>
            <a:r>
              <a:rPr lang="tr-TR" dirty="0">
                <a:solidFill>
                  <a:srgbClr val="FFFF00"/>
                </a:solidFill>
              </a:rPr>
              <a:t> his </a:t>
            </a:r>
            <a:r>
              <a:rPr lang="tr-TR" dirty="0" err="1">
                <a:solidFill>
                  <a:srgbClr val="FFFF00"/>
                </a:solidFill>
              </a:rPr>
              <a:t>family</a:t>
            </a:r>
            <a:r>
              <a:rPr lang="tr-TR" dirty="0">
                <a:solidFill>
                  <a:srgbClr val="FFFF00"/>
                </a:solidFill>
              </a:rPr>
              <a:t>.  </a:t>
            </a:r>
            <a:r>
              <a:rPr lang="tr-TR" dirty="0" err="1">
                <a:solidFill>
                  <a:srgbClr val="FFFF00"/>
                </a:solidFill>
              </a:rPr>
              <a:t>Don’t</a:t>
            </a:r>
            <a:r>
              <a:rPr lang="tr-TR" dirty="0">
                <a:solidFill>
                  <a:srgbClr val="FFFF00"/>
                </a:solidFill>
              </a:rPr>
              <a:t> say, “</a:t>
            </a:r>
            <a:r>
              <a:rPr lang="tr-TR" dirty="0" err="1">
                <a:solidFill>
                  <a:srgbClr val="FFFF00"/>
                </a:solidFill>
              </a:rPr>
              <a:t>Did</a:t>
            </a:r>
            <a:r>
              <a:rPr lang="tr-TR" dirty="0">
                <a:solidFill>
                  <a:srgbClr val="FFFF00"/>
                </a:solidFill>
              </a:rPr>
              <a:t> </a:t>
            </a:r>
            <a:r>
              <a:rPr lang="tr-TR" dirty="0" err="1">
                <a:solidFill>
                  <a:srgbClr val="FFFF00"/>
                </a:solidFill>
              </a:rPr>
              <a:t>you</a:t>
            </a:r>
            <a:r>
              <a:rPr lang="tr-TR" dirty="0">
                <a:solidFill>
                  <a:srgbClr val="FFFF00"/>
                </a:solidFill>
              </a:rPr>
              <a:t> </a:t>
            </a:r>
            <a:r>
              <a:rPr lang="tr-TR" dirty="0" err="1">
                <a:solidFill>
                  <a:srgbClr val="FFFF00"/>
                </a:solidFill>
              </a:rPr>
              <a:t>hear</a:t>
            </a:r>
            <a:r>
              <a:rPr lang="tr-TR" dirty="0">
                <a:solidFill>
                  <a:srgbClr val="FFFF00"/>
                </a:solidFill>
              </a:rPr>
              <a:t> </a:t>
            </a:r>
            <a:r>
              <a:rPr lang="tr-TR" dirty="0" err="1">
                <a:solidFill>
                  <a:srgbClr val="FFFF00"/>
                </a:solidFill>
              </a:rPr>
              <a:t>Billy’s</a:t>
            </a:r>
            <a:r>
              <a:rPr lang="tr-TR" dirty="0">
                <a:solidFill>
                  <a:srgbClr val="FFFF00"/>
                </a:solidFill>
              </a:rPr>
              <a:t> </a:t>
            </a:r>
            <a:r>
              <a:rPr lang="tr-TR" dirty="0" err="1">
                <a:solidFill>
                  <a:srgbClr val="FFFF00"/>
                </a:solidFill>
              </a:rPr>
              <a:t>mom</a:t>
            </a:r>
            <a:r>
              <a:rPr lang="tr-TR" dirty="0">
                <a:solidFill>
                  <a:srgbClr val="FFFF00"/>
                </a:solidFill>
              </a:rPr>
              <a:t> is </a:t>
            </a:r>
            <a:r>
              <a:rPr lang="tr-TR" dirty="0" err="1">
                <a:solidFill>
                  <a:srgbClr val="FFFF00"/>
                </a:solidFill>
              </a:rPr>
              <a:t>getting</a:t>
            </a:r>
            <a:r>
              <a:rPr lang="tr-TR" dirty="0">
                <a:solidFill>
                  <a:srgbClr val="FFFF00"/>
                </a:solidFill>
              </a:rPr>
              <a:t> a </a:t>
            </a:r>
            <a:r>
              <a:rPr lang="tr-TR" dirty="0" err="1">
                <a:solidFill>
                  <a:srgbClr val="FFFF00"/>
                </a:solidFill>
              </a:rPr>
              <a:t>divorce</a:t>
            </a:r>
            <a:r>
              <a:rPr lang="tr-TR" dirty="0">
                <a:solidFill>
                  <a:srgbClr val="FFFF00"/>
                </a:solidFill>
              </a:rPr>
              <a:t>?  </a:t>
            </a:r>
            <a:r>
              <a:rPr lang="tr-TR" dirty="0" err="1">
                <a:solidFill>
                  <a:srgbClr val="FFFF00"/>
                </a:solidFill>
              </a:rPr>
              <a:t>What</a:t>
            </a:r>
            <a:r>
              <a:rPr lang="tr-TR" dirty="0">
                <a:solidFill>
                  <a:srgbClr val="FFFF00"/>
                </a:solidFill>
              </a:rPr>
              <a:t> do </a:t>
            </a:r>
            <a:r>
              <a:rPr lang="tr-TR" dirty="0" err="1">
                <a:solidFill>
                  <a:srgbClr val="FFFF00"/>
                </a:solidFill>
              </a:rPr>
              <a:t>you</a:t>
            </a:r>
            <a:r>
              <a:rPr lang="tr-TR" dirty="0">
                <a:solidFill>
                  <a:srgbClr val="FFFF00"/>
                </a:solidFill>
              </a:rPr>
              <a:t> </a:t>
            </a:r>
            <a:r>
              <a:rPr lang="tr-TR" dirty="0" err="1">
                <a:solidFill>
                  <a:srgbClr val="FFFF00"/>
                </a:solidFill>
              </a:rPr>
              <a:t>think</a:t>
            </a:r>
            <a:r>
              <a:rPr lang="tr-TR" dirty="0">
                <a:solidFill>
                  <a:srgbClr val="FFFF00"/>
                </a:solidFill>
              </a:rPr>
              <a:t> </a:t>
            </a:r>
            <a:r>
              <a:rPr lang="tr-TR" dirty="0" err="1">
                <a:solidFill>
                  <a:srgbClr val="FFFF00"/>
                </a:solidFill>
              </a:rPr>
              <a:t>happened</a:t>
            </a:r>
            <a:r>
              <a:rPr lang="tr-TR" dirty="0">
                <a:solidFill>
                  <a:srgbClr val="FFFF00"/>
                </a:solidFill>
              </a:rPr>
              <a:t>?"</a:t>
            </a:r>
            <a:endParaRPr lang="en-US" dirty="0">
              <a:solidFill>
                <a:srgbClr val="FFFF00"/>
              </a:solidFill>
            </a:endParaRPr>
          </a:p>
        </p:txBody>
      </p:sp>
    </p:spTree>
    <p:extLst>
      <p:ext uri="{BB962C8B-B14F-4D97-AF65-F5344CB8AC3E}">
        <p14:creationId xmlns:p14="http://schemas.microsoft.com/office/powerpoint/2010/main" xmlns="" val="2280224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9885" y="612844"/>
            <a:ext cx="8511033" cy="6309421"/>
          </a:xfrm>
          <a:prstGeom prst="rect">
            <a:avLst/>
          </a:prstGeom>
        </p:spPr>
        <p:txBody>
          <a:bodyPr wrap="square">
            <a:spAutoFit/>
          </a:bodyPr>
          <a:lstStyle/>
          <a:p>
            <a:r>
              <a:rPr lang="en-US" dirty="0">
                <a:solidFill>
                  <a:srgbClr val="FFFF00"/>
                </a:solidFill>
              </a:rPr>
              <a:t>• In 2004-05, the most common type of abuse amongst all substantiated allegations in Western Australia was neglect</a:t>
            </a:r>
            <a:r>
              <a:rPr lang="en-US" dirty="0" smtClean="0">
                <a:solidFill>
                  <a:srgbClr val="FFFF00"/>
                </a:solidFill>
              </a:rPr>
              <a:t>.</a:t>
            </a:r>
          </a:p>
          <a:p>
            <a:endParaRPr lang="en-US" dirty="0">
              <a:solidFill>
                <a:srgbClr val="FFFF00"/>
              </a:solidFill>
            </a:endParaRPr>
          </a:p>
          <a:p>
            <a:r>
              <a:rPr lang="en-US" dirty="0">
                <a:solidFill>
                  <a:srgbClr val="FFFF00"/>
                </a:solidFill>
              </a:rPr>
              <a:t>• Families with a complex range of socio-economic problems such as poor housing, poverty, unemployment, substance abuse, family and domestic violence are over represented in child protection statistics. Parents faced with these challenges often require additional support to care for their children</a:t>
            </a:r>
            <a:r>
              <a:rPr lang="en-US" dirty="0" smtClean="0">
                <a:solidFill>
                  <a:srgbClr val="FFFF00"/>
                </a:solidFill>
              </a:rPr>
              <a:t>.</a:t>
            </a:r>
          </a:p>
          <a:p>
            <a:endParaRPr lang="en-US" dirty="0">
              <a:solidFill>
                <a:srgbClr val="FFFF00"/>
              </a:solidFill>
            </a:endParaRPr>
          </a:p>
          <a:p>
            <a:r>
              <a:rPr lang="en-US" dirty="0">
                <a:solidFill>
                  <a:srgbClr val="FFFF00"/>
                </a:solidFill>
              </a:rPr>
              <a:t>• Abuse of a child seldom happens once. It is often a process that can persist over many years</a:t>
            </a:r>
            <a:r>
              <a:rPr lang="en-US" dirty="0" smtClean="0">
                <a:solidFill>
                  <a:srgbClr val="FFFF00"/>
                </a:solidFill>
              </a:rPr>
              <a:t>.</a:t>
            </a:r>
          </a:p>
          <a:p>
            <a:endParaRPr lang="en-US" dirty="0">
              <a:solidFill>
                <a:srgbClr val="FFFF00"/>
              </a:solidFill>
            </a:endParaRPr>
          </a:p>
          <a:p>
            <a:r>
              <a:rPr lang="en-US" dirty="0">
                <a:solidFill>
                  <a:srgbClr val="FFFF00"/>
                </a:solidFill>
              </a:rPr>
              <a:t>• Adults who were abused as children are at greater risk of developing psychological and emotional problems later in life, and repeating the pattern of abuse with their own children</a:t>
            </a:r>
            <a:r>
              <a:rPr lang="en-US" dirty="0" smtClean="0">
                <a:solidFill>
                  <a:srgbClr val="FFFF00"/>
                </a:solidFill>
              </a:rPr>
              <a:t>.</a:t>
            </a:r>
          </a:p>
          <a:p>
            <a:endParaRPr lang="en-US" dirty="0" smtClean="0">
              <a:solidFill>
                <a:srgbClr val="FFFF00"/>
              </a:solidFill>
            </a:endParaRPr>
          </a:p>
          <a:p>
            <a:endParaRPr lang="en-US" dirty="0">
              <a:solidFill>
                <a:srgbClr val="FFFF00"/>
              </a:solidFill>
            </a:endParaRPr>
          </a:p>
          <a:p>
            <a:r>
              <a:rPr lang="en-US" sz="2000" dirty="0">
                <a:solidFill>
                  <a:srgbClr val="FFFF00"/>
                </a:solidFill>
              </a:rPr>
              <a:t>The term ‘child abuse and neglect’ </a:t>
            </a:r>
            <a:r>
              <a:rPr lang="en-US" sz="2000" dirty="0" smtClean="0">
                <a:solidFill>
                  <a:srgbClr val="FFFF00"/>
                </a:solidFill>
              </a:rPr>
              <a:t>is </a:t>
            </a:r>
            <a:r>
              <a:rPr lang="en-US" sz="2000" dirty="0">
                <a:solidFill>
                  <a:srgbClr val="FFFF00"/>
                </a:solidFill>
              </a:rPr>
              <a:t>used to refer to the harm experienced by children or young people under the age of 18 years as a result of the actions, inactions or inability of people with a parental responsibility for them. </a:t>
            </a:r>
          </a:p>
          <a:p>
            <a:endParaRPr lang="en-US" dirty="0" smtClean="0">
              <a:solidFill>
                <a:srgbClr val="FFFF00"/>
              </a:solidFill>
            </a:endParaRPr>
          </a:p>
          <a:p>
            <a:endParaRPr lang="en-US" dirty="0"/>
          </a:p>
        </p:txBody>
      </p:sp>
    </p:spTree>
    <p:extLst>
      <p:ext uri="{BB962C8B-B14F-4D97-AF65-F5344CB8AC3E}">
        <p14:creationId xmlns:p14="http://schemas.microsoft.com/office/powerpoint/2010/main" xmlns="" val="750866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4" name="Rectangle 3"/>
          <p:cNvSpPr/>
          <p:nvPr/>
        </p:nvSpPr>
        <p:spPr>
          <a:xfrm>
            <a:off x="298383" y="529389"/>
            <a:ext cx="8543446" cy="369332"/>
          </a:xfrm>
          <a:prstGeom prst="rect">
            <a:avLst/>
          </a:prstGeom>
        </p:spPr>
        <p:txBody>
          <a:bodyPr wrap="square">
            <a:spAutoFit/>
          </a:bodyPr>
          <a:lstStyle/>
          <a:p>
            <a:r>
              <a:rPr lang="en-AU" dirty="0" smtClean="0">
                <a:solidFill>
                  <a:srgbClr val="FFFF00"/>
                </a:solidFill>
              </a:rPr>
              <a:t>	</a:t>
            </a:r>
          </a:p>
        </p:txBody>
      </p:sp>
      <p:sp>
        <p:nvSpPr>
          <p:cNvPr id="5" name="Rectangle 4"/>
          <p:cNvSpPr/>
          <p:nvPr/>
        </p:nvSpPr>
        <p:spPr>
          <a:xfrm>
            <a:off x="313391" y="529389"/>
            <a:ext cx="8527527" cy="5816978"/>
          </a:xfrm>
          <a:prstGeom prst="rect">
            <a:avLst/>
          </a:prstGeom>
        </p:spPr>
        <p:txBody>
          <a:bodyPr wrap="square">
            <a:spAutoFit/>
          </a:bodyPr>
          <a:lstStyle/>
          <a:p>
            <a:r>
              <a:rPr lang="en-US" sz="2400" b="1" dirty="0">
                <a:solidFill>
                  <a:srgbClr val="FFFF00"/>
                </a:solidFill>
              </a:rPr>
              <a:t>How do I </a:t>
            </a:r>
            <a:r>
              <a:rPr lang="en-US" sz="2400" b="1" dirty="0" err="1">
                <a:solidFill>
                  <a:srgbClr val="FFFF00"/>
                </a:solidFill>
              </a:rPr>
              <a:t>recognise</a:t>
            </a:r>
            <a:r>
              <a:rPr lang="en-US" sz="2400" b="1" dirty="0">
                <a:solidFill>
                  <a:srgbClr val="FFFF00"/>
                </a:solidFill>
              </a:rPr>
              <a:t> when a child is at risk of </a:t>
            </a:r>
            <a:r>
              <a:rPr lang="en-US" sz="2400" b="1" dirty="0" smtClean="0">
                <a:solidFill>
                  <a:srgbClr val="FFFF00"/>
                </a:solidFill>
              </a:rPr>
              <a:t>abuse</a:t>
            </a:r>
          </a:p>
          <a:p>
            <a:r>
              <a:rPr lang="en-US" sz="2400" b="1" dirty="0" smtClean="0">
                <a:solidFill>
                  <a:srgbClr val="FFFF00"/>
                </a:solidFill>
              </a:rPr>
              <a:t>or </a:t>
            </a:r>
            <a:r>
              <a:rPr lang="en-US" sz="2400" b="1" dirty="0">
                <a:solidFill>
                  <a:srgbClr val="FFFF00"/>
                </a:solidFill>
              </a:rPr>
              <a:t>neglect?</a:t>
            </a:r>
          </a:p>
          <a:p>
            <a:endParaRPr lang="en-US" dirty="0" smtClean="0">
              <a:solidFill>
                <a:srgbClr val="FFFF00"/>
              </a:solidFill>
            </a:endParaRPr>
          </a:p>
          <a:p>
            <a:r>
              <a:rPr lang="en-US" dirty="0" smtClean="0">
                <a:solidFill>
                  <a:srgbClr val="FFFF00"/>
                </a:solidFill>
              </a:rPr>
              <a:t>There </a:t>
            </a:r>
            <a:r>
              <a:rPr lang="en-US" dirty="0">
                <a:solidFill>
                  <a:srgbClr val="FFFF00"/>
                </a:solidFill>
              </a:rPr>
              <a:t>are five main types of child abuse and neglect: </a:t>
            </a:r>
            <a:endParaRPr lang="en-US" dirty="0" smtClean="0">
              <a:solidFill>
                <a:srgbClr val="FFFF00"/>
              </a:solidFill>
            </a:endParaRPr>
          </a:p>
          <a:p>
            <a:r>
              <a:rPr lang="en-US" dirty="0" smtClean="0">
                <a:solidFill>
                  <a:srgbClr val="FFFF00"/>
                </a:solidFill>
              </a:rPr>
              <a:t>• </a:t>
            </a:r>
            <a:r>
              <a:rPr lang="en-US" dirty="0">
                <a:solidFill>
                  <a:srgbClr val="FFFF00"/>
                </a:solidFill>
              </a:rPr>
              <a:t>physical</a:t>
            </a:r>
          </a:p>
          <a:p>
            <a:r>
              <a:rPr lang="en-US" dirty="0">
                <a:solidFill>
                  <a:srgbClr val="FFFF00"/>
                </a:solidFill>
              </a:rPr>
              <a:t>• sexual</a:t>
            </a:r>
          </a:p>
          <a:p>
            <a:r>
              <a:rPr lang="en-US" dirty="0">
                <a:solidFill>
                  <a:srgbClr val="FFFF00"/>
                </a:solidFill>
              </a:rPr>
              <a:t>• emotional</a:t>
            </a:r>
          </a:p>
          <a:p>
            <a:r>
              <a:rPr lang="en-US" dirty="0">
                <a:solidFill>
                  <a:srgbClr val="FFFF00"/>
                </a:solidFill>
              </a:rPr>
              <a:t>• psychological</a:t>
            </a:r>
          </a:p>
          <a:p>
            <a:r>
              <a:rPr lang="en-US" dirty="0">
                <a:solidFill>
                  <a:srgbClr val="FFFF00"/>
                </a:solidFill>
              </a:rPr>
              <a:t>• neglect</a:t>
            </a:r>
          </a:p>
          <a:p>
            <a:endParaRPr lang="en-US" dirty="0" smtClean="0">
              <a:solidFill>
                <a:srgbClr val="FFFF00"/>
              </a:solidFill>
            </a:endParaRPr>
          </a:p>
          <a:p>
            <a:r>
              <a:rPr lang="en-US" dirty="0" smtClean="0">
                <a:solidFill>
                  <a:srgbClr val="FFFF00"/>
                </a:solidFill>
              </a:rPr>
              <a:t>A </a:t>
            </a:r>
            <a:r>
              <a:rPr lang="en-US" dirty="0">
                <a:solidFill>
                  <a:srgbClr val="FFFF00"/>
                </a:solidFill>
              </a:rPr>
              <a:t>child can suffer one or more of these</a:t>
            </a:r>
            <a:r>
              <a:rPr lang="en-US" dirty="0" smtClean="0">
                <a:solidFill>
                  <a:srgbClr val="FFFF00"/>
                </a:solidFill>
              </a:rPr>
              <a:t>.</a:t>
            </a:r>
          </a:p>
          <a:p>
            <a:endParaRPr lang="en-US" dirty="0">
              <a:solidFill>
                <a:srgbClr val="FFFF00"/>
              </a:solidFill>
            </a:endParaRPr>
          </a:p>
          <a:p>
            <a:r>
              <a:rPr lang="en-US" dirty="0">
                <a:solidFill>
                  <a:srgbClr val="FFFF00"/>
                </a:solidFill>
              </a:rPr>
              <a:t>Abuse and neglect can happen within a family or through a person outside the immediate family.</a:t>
            </a:r>
          </a:p>
          <a:p>
            <a:endParaRPr lang="en-US" dirty="0" smtClean="0">
              <a:solidFill>
                <a:srgbClr val="FFFF00"/>
              </a:solidFill>
            </a:endParaRPr>
          </a:p>
          <a:p>
            <a:r>
              <a:rPr lang="en-US" dirty="0" smtClean="0">
                <a:solidFill>
                  <a:srgbClr val="FFFF00"/>
                </a:solidFill>
              </a:rPr>
              <a:t>Each </a:t>
            </a:r>
            <a:r>
              <a:rPr lang="en-US" dirty="0">
                <a:solidFill>
                  <a:srgbClr val="FFFF00"/>
                </a:solidFill>
              </a:rPr>
              <a:t>kind of abuse has a range of signs, though just one sign on its own may not suggest abuse.</a:t>
            </a:r>
          </a:p>
          <a:p>
            <a:endParaRPr lang="en-US" dirty="0" smtClean="0">
              <a:solidFill>
                <a:srgbClr val="FFFF00"/>
              </a:solidFill>
            </a:endParaRPr>
          </a:p>
          <a:p>
            <a:r>
              <a:rPr lang="en-US" dirty="0" smtClean="0">
                <a:solidFill>
                  <a:srgbClr val="FFFF00"/>
                </a:solidFill>
              </a:rPr>
              <a:t>The </a:t>
            </a:r>
            <a:r>
              <a:rPr lang="en-US" dirty="0">
                <a:solidFill>
                  <a:srgbClr val="FFFF00"/>
                </a:solidFill>
              </a:rPr>
              <a:t>information about signs of abuse may be helpful if you are concerned that a child or young person has been harmed or is at risk of being harmed.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862" y="385646"/>
            <a:ext cx="8428562" cy="6186310"/>
          </a:xfrm>
          <a:prstGeom prst="rect">
            <a:avLst/>
          </a:prstGeom>
        </p:spPr>
        <p:txBody>
          <a:bodyPr wrap="square">
            <a:spAutoFit/>
          </a:bodyPr>
          <a:lstStyle/>
          <a:p>
            <a:r>
              <a:rPr lang="en-US" sz="2000" b="1" dirty="0">
                <a:solidFill>
                  <a:srgbClr val="FFFF00"/>
                </a:solidFill>
              </a:rPr>
              <a:t>PHYSICAL </a:t>
            </a:r>
            <a:r>
              <a:rPr lang="en-US" sz="2000" b="1" dirty="0" smtClean="0">
                <a:solidFill>
                  <a:srgbClr val="FFFF00"/>
                </a:solidFill>
              </a:rPr>
              <a:t>ABUSE</a:t>
            </a:r>
          </a:p>
          <a:p>
            <a:endParaRPr lang="en-US" b="1" dirty="0">
              <a:solidFill>
                <a:srgbClr val="FFFF00"/>
              </a:solidFill>
            </a:endParaRPr>
          </a:p>
          <a:p>
            <a:r>
              <a:rPr lang="en-US" dirty="0">
                <a:solidFill>
                  <a:srgbClr val="FFFF00"/>
                </a:solidFill>
              </a:rPr>
              <a:t>Physical abuse occurs when a child is severely and/or persistently hurt or injured by an adult or a child's caregiver. It may also be the result of putting a child at risk of being injured.  </a:t>
            </a:r>
            <a:endParaRPr lang="en-US" dirty="0" smtClean="0">
              <a:solidFill>
                <a:srgbClr val="FFFF00"/>
              </a:solidFill>
            </a:endParaRPr>
          </a:p>
          <a:p>
            <a:r>
              <a:rPr lang="en-US" dirty="0" smtClean="0">
                <a:solidFill>
                  <a:srgbClr val="FFFF00"/>
                </a:solidFill>
              </a:rPr>
              <a:t>Some </a:t>
            </a:r>
            <a:r>
              <a:rPr lang="en-US" dirty="0">
                <a:solidFill>
                  <a:srgbClr val="FFFF00"/>
                </a:solidFill>
              </a:rPr>
              <a:t>examples are:</a:t>
            </a:r>
          </a:p>
          <a:p>
            <a:pPr marL="285750" indent="-285750">
              <a:buFont typeface="Arial"/>
              <a:buChar char="•"/>
            </a:pPr>
            <a:r>
              <a:rPr lang="en-US" dirty="0" smtClean="0">
                <a:solidFill>
                  <a:srgbClr val="FFFF00"/>
                </a:solidFill>
              </a:rPr>
              <a:t>Hitting</a:t>
            </a:r>
          </a:p>
          <a:p>
            <a:pPr marL="285750" indent="-285750">
              <a:buFont typeface="Arial"/>
              <a:buChar char="•"/>
            </a:pPr>
            <a:r>
              <a:rPr lang="en-US" dirty="0" smtClean="0">
                <a:solidFill>
                  <a:srgbClr val="FFFF00"/>
                </a:solidFill>
              </a:rPr>
              <a:t> shaking</a:t>
            </a:r>
            <a:endParaRPr lang="en-US" dirty="0">
              <a:solidFill>
                <a:srgbClr val="FFFF00"/>
              </a:solidFill>
            </a:endParaRPr>
          </a:p>
          <a:p>
            <a:pPr marL="285750" indent="-285750">
              <a:buFont typeface="Arial"/>
              <a:buChar char="•"/>
            </a:pPr>
            <a:r>
              <a:rPr lang="en-US" dirty="0" smtClean="0">
                <a:solidFill>
                  <a:srgbClr val="FFFF00"/>
                </a:solidFill>
              </a:rPr>
              <a:t>punching</a:t>
            </a:r>
          </a:p>
          <a:p>
            <a:pPr marL="285750" indent="-285750">
              <a:buFont typeface="Arial"/>
              <a:buChar char="•"/>
            </a:pPr>
            <a:r>
              <a:rPr lang="en-US" dirty="0" smtClean="0">
                <a:solidFill>
                  <a:srgbClr val="FFFF00"/>
                </a:solidFill>
              </a:rPr>
              <a:t>Burning </a:t>
            </a:r>
            <a:endParaRPr lang="en-US" dirty="0">
              <a:solidFill>
                <a:srgbClr val="FFFF00"/>
              </a:solidFill>
            </a:endParaRPr>
          </a:p>
          <a:p>
            <a:pPr marL="285750" indent="-285750">
              <a:buFont typeface="Arial"/>
              <a:buChar char="•"/>
            </a:pPr>
            <a:r>
              <a:rPr lang="en-US" dirty="0" smtClean="0">
                <a:solidFill>
                  <a:srgbClr val="FFFF00"/>
                </a:solidFill>
              </a:rPr>
              <a:t>scolding excessive </a:t>
            </a:r>
            <a:r>
              <a:rPr lang="en-US" dirty="0">
                <a:solidFill>
                  <a:srgbClr val="FFFF00"/>
                </a:solidFill>
              </a:rPr>
              <a:t>physical </a:t>
            </a:r>
            <a:r>
              <a:rPr lang="en-US" dirty="0" smtClean="0">
                <a:solidFill>
                  <a:srgbClr val="FFFF00"/>
                </a:solidFill>
              </a:rPr>
              <a:t>punishment</a:t>
            </a:r>
          </a:p>
          <a:p>
            <a:pPr marL="285750" indent="-285750">
              <a:buFont typeface="Arial"/>
              <a:buChar char="•"/>
            </a:pPr>
            <a:r>
              <a:rPr lang="en-US" dirty="0" smtClean="0">
                <a:solidFill>
                  <a:srgbClr val="FFFF00"/>
                </a:solidFill>
              </a:rPr>
              <a:t>discipline attempted suffocation</a:t>
            </a:r>
          </a:p>
          <a:p>
            <a:pPr marL="285750" indent="-285750">
              <a:buFont typeface="Arial"/>
              <a:buChar char="•"/>
            </a:pPr>
            <a:r>
              <a:rPr lang="en-US" dirty="0" smtClean="0">
                <a:solidFill>
                  <a:srgbClr val="FFFF00"/>
                </a:solidFill>
              </a:rPr>
              <a:t>shaking </a:t>
            </a:r>
            <a:r>
              <a:rPr lang="en-US" dirty="0">
                <a:solidFill>
                  <a:srgbClr val="FFFF00"/>
                </a:solidFill>
              </a:rPr>
              <a:t>a baby.</a:t>
            </a:r>
          </a:p>
          <a:p>
            <a:endParaRPr lang="en-US" dirty="0">
              <a:solidFill>
                <a:srgbClr val="FFFF00"/>
              </a:solidFill>
            </a:endParaRPr>
          </a:p>
          <a:p>
            <a:r>
              <a:rPr lang="en-US" dirty="0">
                <a:solidFill>
                  <a:srgbClr val="FFFF00"/>
                </a:solidFill>
              </a:rPr>
              <a:t>Possible signs of physical abuse are:</a:t>
            </a:r>
          </a:p>
          <a:p>
            <a:pPr marL="285750" indent="-285750">
              <a:buFont typeface="Arial"/>
              <a:buChar char="•"/>
            </a:pPr>
            <a:r>
              <a:rPr lang="en-US" dirty="0">
                <a:solidFill>
                  <a:srgbClr val="FFFF00"/>
                </a:solidFill>
              </a:rPr>
              <a:t>broken bones or unexplained bruises, burns, welts</a:t>
            </a:r>
          </a:p>
          <a:p>
            <a:pPr marL="285750" indent="-285750">
              <a:buFont typeface="Arial"/>
              <a:buChar char="•"/>
            </a:pPr>
            <a:r>
              <a:rPr lang="en-US" dirty="0">
                <a:solidFill>
                  <a:srgbClr val="FFFF00"/>
                </a:solidFill>
              </a:rPr>
              <a:t>the child is unable to explain an injury or the explanation is vague</a:t>
            </a:r>
          </a:p>
          <a:p>
            <a:pPr marL="285750" indent="-285750">
              <a:buFont typeface="Arial"/>
              <a:buChar char="•"/>
            </a:pPr>
            <a:r>
              <a:rPr lang="en-US" dirty="0">
                <a:solidFill>
                  <a:srgbClr val="FFFF00"/>
                </a:solidFill>
              </a:rPr>
              <a:t>dehydration or poisoning</a:t>
            </a:r>
          </a:p>
          <a:p>
            <a:pPr marL="285750" indent="-285750">
              <a:buFont typeface="Arial"/>
              <a:buChar char="•"/>
            </a:pPr>
            <a:r>
              <a:rPr lang="en-US" dirty="0">
                <a:solidFill>
                  <a:srgbClr val="FFFF00"/>
                </a:solidFill>
              </a:rPr>
              <a:t>the child is unusually frightened of a parent or caregiver</a:t>
            </a:r>
          </a:p>
          <a:p>
            <a:pPr marL="285750" indent="-285750">
              <a:buFont typeface="Arial"/>
              <a:buChar char="•"/>
            </a:pPr>
            <a:r>
              <a:rPr lang="en-US" dirty="0">
                <a:solidFill>
                  <a:srgbClr val="FFFF00"/>
                </a:solidFill>
              </a:rPr>
              <a:t>arms and legs are covered by clothing in warm weather</a:t>
            </a:r>
          </a:p>
          <a:p>
            <a:pPr marL="285750" indent="-285750">
              <a:buFont typeface="Arial"/>
              <a:buChar char="•"/>
            </a:pPr>
            <a:r>
              <a:rPr lang="en-US" dirty="0">
                <a:solidFill>
                  <a:srgbClr val="FFFF00"/>
                </a:solidFill>
              </a:rPr>
              <a:t>when parents delay getting medical assistance for their child’s injury</a:t>
            </a:r>
          </a:p>
          <a:p>
            <a:pPr marL="285750" indent="-285750">
              <a:buFont typeface="Arial"/>
              <a:buChar char="•"/>
            </a:pPr>
            <a:r>
              <a:rPr lang="en-US" dirty="0">
                <a:solidFill>
                  <a:srgbClr val="FFFF00"/>
                </a:solidFill>
              </a:rPr>
              <a:t>brain damage through shaking or hitting.</a:t>
            </a:r>
          </a:p>
        </p:txBody>
      </p:sp>
    </p:spTree>
    <p:extLst>
      <p:ext uri="{BB962C8B-B14F-4D97-AF65-F5344CB8AC3E}">
        <p14:creationId xmlns:p14="http://schemas.microsoft.com/office/powerpoint/2010/main" xmlns="" val="161889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9885" y="262727"/>
            <a:ext cx="8511033" cy="6386362"/>
          </a:xfrm>
          <a:prstGeom prst="rect">
            <a:avLst/>
          </a:prstGeom>
        </p:spPr>
        <p:txBody>
          <a:bodyPr wrap="square">
            <a:spAutoFit/>
          </a:bodyPr>
          <a:lstStyle/>
          <a:p>
            <a:r>
              <a:rPr lang="en-US" sz="2000" b="1" dirty="0">
                <a:solidFill>
                  <a:srgbClr val="FFFF00"/>
                </a:solidFill>
              </a:rPr>
              <a:t>SEXUAL ABUSE</a:t>
            </a:r>
          </a:p>
          <a:p>
            <a:r>
              <a:rPr lang="en-US" sz="1700" dirty="0">
                <a:solidFill>
                  <a:srgbClr val="FFFF00"/>
                </a:solidFill>
              </a:rPr>
              <a:t>Sexual abuse occurs when a child is exposed to, or involved in, sexual activity that is inappropriate to the child’s age and developmental level.  It includes circumstances where the child has less power than another person involved, is exploited or where the child has been bribed, threatened, or coerced.  It also includes situations where there is a significant difference between the developmental or maturity level of the child and another person involved. </a:t>
            </a:r>
          </a:p>
          <a:p>
            <a:endParaRPr lang="en-US" sz="1700" dirty="0" smtClean="0">
              <a:solidFill>
                <a:srgbClr val="FFFF00"/>
              </a:solidFill>
            </a:endParaRPr>
          </a:p>
          <a:p>
            <a:r>
              <a:rPr lang="en-US" sz="1700" dirty="0" smtClean="0">
                <a:solidFill>
                  <a:srgbClr val="FFFF00"/>
                </a:solidFill>
              </a:rPr>
              <a:t>Some </a:t>
            </a:r>
            <a:r>
              <a:rPr lang="en-US" sz="1700" dirty="0">
                <a:solidFill>
                  <a:srgbClr val="FFFF00"/>
                </a:solidFill>
              </a:rPr>
              <a:t>examples are:</a:t>
            </a:r>
          </a:p>
          <a:p>
            <a:pPr marL="285750" indent="-285750">
              <a:buFont typeface="Arial"/>
              <a:buChar char="•"/>
            </a:pPr>
            <a:r>
              <a:rPr lang="en-US" sz="1700" dirty="0">
                <a:solidFill>
                  <a:srgbClr val="FFFF00"/>
                </a:solidFill>
              </a:rPr>
              <a:t>letting a child watch or read pornography</a:t>
            </a:r>
          </a:p>
          <a:p>
            <a:pPr marL="285750" indent="-285750">
              <a:buFont typeface="Arial"/>
              <a:buChar char="•"/>
            </a:pPr>
            <a:r>
              <a:rPr lang="en-US" sz="1700" dirty="0">
                <a:solidFill>
                  <a:srgbClr val="FFFF00"/>
                </a:solidFill>
              </a:rPr>
              <a:t>allowing a child to watch sexual acts</a:t>
            </a:r>
          </a:p>
          <a:p>
            <a:pPr marL="285750" indent="-285750">
              <a:buFont typeface="Arial"/>
              <a:buChar char="•"/>
            </a:pPr>
            <a:r>
              <a:rPr lang="en-US" sz="1700" dirty="0">
                <a:solidFill>
                  <a:srgbClr val="FFFF00"/>
                </a:solidFill>
              </a:rPr>
              <a:t>fondling the child’s genitals</a:t>
            </a:r>
          </a:p>
          <a:p>
            <a:pPr marL="285750" indent="-285750">
              <a:buFont typeface="Arial"/>
              <a:buChar char="•"/>
            </a:pPr>
            <a:r>
              <a:rPr lang="en-US" sz="1700" dirty="0">
                <a:solidFill>
                  <a:srgbClr val="FFFF00"/>
                </a:solidFill>
              </a:rPr>
              <a:t>having oral sex with a child</a:t>
            </a:r>
          </a:p>
          <a:p>
            <a:pPr marL="285750" indent="-285750">
              <a:buFont typeface="Arial"/>
              <a:buChar char="•"/>
            </a:pPr>
            <a:r>
              <a:rPr lang="en-US" sz="1700" dirty="0">
                <a:solidFill>
                  <a:srgbClr val="FFFF00"/>
                </a:solidFill>
              </a:rPr>
              <a:t>vaginal or anal  penetration</a:t>
            </a:r>
          </a:p>
          <a:p>
            <a:pPr marL="285750" indent="-285750">
              <a:buFont typeface="Arial"/>
              <a:buChar char="•"/>
            </a:pPr>
            <a:r>
              <a:rPr lang="en-US" sz="1700" dirty="0">
                <a:solidFill>
                  <a:srgbClr val="FFFF00"/>
                </a:solidFill>
              </a:rPr>
              <a:t>using the internet to find a child for sexual exploitation.</a:t>
            </a:r>
          </a:p>
          <a:p>
            <a:endParaRPr lang="en-US" sz="1700" dirty="0">
              <a:solidFill>
                <a:srgbClr val="FFFF00"/>
              </a:solidFill>
            </a:endParaRPr>
          </a:p>
          <a:p>
            <a:r>
              <a:rPr lang="en-US" sz="1700" dirty="0">
                <a:solidFill>
                  <a:srgbClr val="FFFF00"/>
                </a:solidFill>
              </a:rPr>
              <a:t>Possible signs of sexual abuse include when a child:</a:t>
            </a:r>
          </a:p>
          <a:p>
            <a:pPr marL="285750" indent="-285750">
              <a:buFont typeface="Arial"/>
              <a:buChar char="•"/>
            </a:pPr>
            <a:r>
              <a:rPr lang="en-US" sz="1700" dirty="0">
                <a:solidFill>
                  <a:srgbClr val="FFFF00"/>
                </a:solidFill>
              </a:rPr>
              <a:t>acts in a </a:t>
            </a:r>
            <a:r>
              <a:rPr lang="en-US" sz="1700" dirty="0" err="1">
                <a:solidFill>
                  <a:srgbClr val="FFFF00"/>
                </a:solidFill>
              </a:rPr>
              <a:t>sexualised</a:t>
            </a:r>
            <a:r>
              <a:rPr lang="en-US" sz="1700" dirty="0">
                <a:solidFill>
                  <a:srgbClr val="FFFF00"/>
                </a:solidFill>
              </a:rPr>
              <a:t> way that is inappropriate to his/her age</a:t>
            </a:r>
          </a:p>
          <a:p>
            <a:pPr marL="285750" indent="-285750">
              <a:buFont typeface="Arial"/>
              <a:buChar char="•"/>
            </a:pPr>
            <a:r>
              <a:rPr lang="en-US" sz="1700" dirty="0">
                <a:solidFill>
                  <a:srgbClr val="FFFF00"/>
                </a:solidFill>
              </a:rPr>
              <a:t>creates stories, poems or artwork about abuse</a:t>
            </a:r>
          </a:p>
          <a:p>
            <a:pPr marL="285750" indent="-285750">
              <a:buFont typeface="Arial"/>
              <a:buChar char="•"/>
            </a:pPr>
            <a:r>
              <a:rPr lang="en-US" sz="1700" dirty="0">
                <a:solidFill>
                  <a:srgbClr val="FFFF00"/>
                </a:solidFill>
              </a:rPr>
              <a:t>has pain, bleeding or swelling in his/her genital area</a:t>
            </a:r>
          </a:p>
          <a:p>
            <a:pPr marL="285750" indent="-285750">
              <a:buFont typeface="Arial"/>
              <a:buChar char="•"/>
            </a:pPr>
            <a:r>
              <a:rPr lang="en-US" sz="1700" dirty="0">
                <a:solidFill>
                  <a:srgbClr val="FFFF00"/>
                </a:solidFill>
              </a:rPr>
              <a:t>starts doing things they have grown out of such as crying a lot, bed wetting or soiling, clinging to caregiver</a:t>
            </a:r>
          </a:p>
          <a:p>
            <a:pPr marL="285750" indent="-285750">
              <a:buFont typeface="Arial"/>
              <a:buChar char="•"/>
            </a:pPr>
            <a:r>
              <a:rPr lang="en-US" sz="1700" dirty="0">
                <a:solidFill>
                  <a:srgbClr val="FFFF00"/>
                </a:solidFill>
              </a:rPr>
              <a:t>has nightmares or sudden unexplained fears</a:t>
            </a:r>
          </a:p>
          <a:p>
            <a:pPr marL="285750" indent="-285750">
              <a:buFont typeface="Arial"/>
              <a:buChar char="•"/>
            </a:pPr>
            <a:r>
              <a:rPr lang="en-US" sz="1700" dirty="0">
                <a:solidFill>
                  <a:srgbClr val="FFFF00"/>
                </a:solidFill>
              </a:rPr>
              <a:t>has a sexually transmitted infection or is pregnant.</a:t>
            </a:r>
          </a:p>
        </p:txBody>
      </p:sp>
    </p:spTree>
    <p:extLst>
      <p:ext uri="{BB962C8B-B14F-4D97-AF65-F5344CB8AC3E}">
        <p14:creationId xmlns:p14="http://schemas.microsoft.com/office/powerpoint/2010/main" xmlns="" val="137847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3391" y="329624"/>
            <a:ext cx="8560516" cy="6186310"/>
          </a:xfrm>
          <a:prstGeom prst="rect">
            <a:avLst/>
          </a:prstGeom>
        </p:spPr>
        <p:txBody>
          <a:bodyPr wrap="square">
            <a:spAutoFit/>
          </a:bodyPr>
          <a:lstStyle/>
          <a:p>
            <a:r>
              <a:rPr lang="en-US" sz="2000" b="1" dirty="0">
                <a:solidFill>
                  <a:srgbClr val="FFFF00"/>
                </a:solidFill>
              </a:rPr>
              <a:t>EMOTIONAL ABUSE</a:t>
            </a:r>
          </a:p>
          <a:p>
            <a:r>
              <a:rPr lang="en-US" dirty="0">
                <a:solidFill>
                  <a:srgbClr val="FFFF00"/>
                </a:solidFill>
              </a:rPr>
              <a:t>Emotional abuse occurs when an adult harms a child’s development by repeatedly treating and speaking to a child in ways that damage the child’s ability to feel and express their feelings. Some examples are</a:t>
            </a:r>
            <a:r>
              <a:rPr lang="en-US" dirty="0" smtClean="0">
                <a:solidFill>
                  <a:srgbClr val="FFFF00"/>
                </a:solidFill>
              </a:rPr>
              <a:t>:</a:t>
            </a:r>
          </a:p>
          <a:p>
            <a:endParaRPr lang="en-US" dirty="0">
              <a:solidFill>
                <a:srgbClr val="FFFF00"/>
              </a:solidFill>
            </a:endParaRPr>
          </a:p>
          <a:p>
            <a:pPr marL="285750" indent="-285750">
              <a:buFont typeface="Arial"/>
              <a:buChar char="•"/>
            </a:pPr>
            <a:r>
              <a:rPr lang="en-US" dirty="0">
                <a:solidFill>
                  <a:srgbClr val="FFFF00"/>
                </a:solidFill>
              </a:rPr>
              <a:t>constantly putting a child down</a:t>
            </a:r>
          </a:p>
          <a:p>
            <a:pPr marL="285750" indent="-285750">
              <a:buFont typeface="Arial"/>
              <a:buChar char="•"/>
            </a:pPr>
            <a:r>
              <a:rPr lang="en-US" dirty="0">
                <a:solidFill>
                  <a:srgbClr val="FFFF00"/>
                </a:solidFill>
              </a:rPr>
              <a:t>humiliating or shaming a child</a:t>
            </a:r>
          </a:p>
          <a:p>
            <a:pPr marL="285750" indent="-285750">
              <a:buFont typeface="Arial"/>
              <a:buChar char="•"/>
            </a:pPr>
            <a:r>
              <a:rPr lang="en-US" dirty="0">
                <a:solidFill>
                  <a:srgbClr val="FFFF00"/>
                </a:solidFill>
              </a:rPr>
              <a:t>not showing love, support or guidance</a:t>
            </a:r>
          </a:p>
          <a:p>
            <a:pPr marL="285750" indent="-285750">
              <a:buFont typeface="Arial"/>
              <a:buChar char="•"/>
            </a:pPr>
            <a:r>
              <a:rPr lang="en-US" dirty="0">
                <a:solidFill>
                  <a:srgbClr val="FFFF00"/>
                </a:solidFill>
              </a:rPr>
              <a:t>continually ignoring or rejecting the child</a:t>
            </a:r>
          </a:p>
          <a:p>
            <a:pPr marL="285750" indent="-285750">
              <a:buFont typeface="Arial"/>
              <a:buChar char="•"/>
            </a:pPr>
            <a:r>
              <a:rPr lang="en-US" dirty="0">
                <a:solidFill>
                  <a:srgbClr val="FFFF00"/>
                </a:solidFill>
              </a:rPr>
              <a:t>exposing the child to family and domestic violence</a:t>
            </a:r>
          </a:p>
          <a:p>
            <a:pPr marL="285750" indent="-285750">
              <a:buFont typeface="Arial"/>
              <a:buChar char="•"/>
            </a:pPr>
            <a:r>
              <a:rPr lang="en-US" dirty="0">
                <a:solidFill>
                  <a:srgbClr val="FFFF00"/>
                </a:solidFill>
              </a:rPr>
              <a:t>threatening abuse or bullying a child</a:t>
            </a:r>
          </a:p>
          <a:p>
            <a:pPr marL="285750" indent="-285750">
              <a:buFont typeface="Arial"/>
              <a:buChar char="•"/>
            </a:pPr>
            <a:r>
              <a:rPr lang="en-US" dirty="0">
                <a:solidFill>
                  <a:srgbClr val="FFFF00"/>
                </a:solidFill>
              </a:rPr>
              <a:t>threats to harm loved ones, property or pets.</a:t>
            </a:r>
          </a:p>
          <a:p>
            <a:endParaRPr lang="en-US" dirty="0">
              <a:solidFill>
                <a:srgbClr val="FFFF00"/>
              </a:solidFill>
            </a:endParaRPr>
          </a:p>
          <a:p>
            <a:r>
              <a:rPr lang="en-US" dirty="0">
                <a:solidFill>
                  <a:srgbClr val="FFFF00"/>
                </a:solidFill>
              </a:rPr>
              <a:t>Possible signs of emotional abuse include when a child:</a:t>
            </a:r>
          </a:p>
          <a:p>
            <a:r>
              <a:rPr lang="en-US" dirty="0">
                <a:solidFill>
                  <a:srgbClr val="FFFF00"/>
                </a:solidFill>
              </a:rPr>
              <a:t>is very shy, fearful or afraid of doing something wrong</a:t>
            </a:r>
          </a:p>
          <a:p>
            <a:r>
              <a:rPr lang="en-US" dirty="0">
                <a:solidFill>
                  <a:srgbClr val="FFFF00"/>
                </a:solidFill>
              </a:rPr>
              <a:t>displays extremes of </a:t>
            </a:r>
            <a:r>
              <a:rPr lang="en-US" dirty="0" err="1">
                <a:solidFill>
                  <a:srgbClr val="FFFF00"/>
                </a:solidFill>
              </a:rPr>
              <a:t>behaviour</a:t>
            </a:r>
            <a:r>
              <a:rPr lang="en-US" dirty="0">
                <a:solidFill>
                  <a:srgbClr val="FFFF00"/>
                </a:solidFill>
              </a:rPr>
              <a:t> for example from being very aggressive to very </a:t>
            </a:r>
            <a:r>
              <a:rPr lang="en-US" dirty="0" smtClean="0">
                <a:solidFill>
                  <a:srgbClr val="FFFF00"/>
                </a:solidFill>
              </a:rPr>
              <a:t>passive</a:t>
            </a:r>
          </a:p>
          <a:p>
            <a:endParaRPr lang="en-US" dirty="0">
              <a:solidFill>
                <a:srgbClr val="FFFF00"/>
              </a:solidFill>
            </a:endParaRPr>
          </a:p>
          <a:p>
            <a:pPr marL="285750" indent="-285750">
              <a:buFont typeface="Arial"/>
              <a:buChar char="•"/>
            </a:pPr>
            <a:r>
              <a:rPr lang="en-US" dirty="0">
                <a:solidFill>
                  <a:srgbClr val="FFFF00"/>
                </a:solidFill>
              </a:rPr>
              <a:t>is not able to feel joy or happiness</a:t>
            </a:r>
          </a:p>
          <a:p>
            <a:pPr marL="285750" indent="-285750">
              <a:buFont typeface="Arial"/>
              <a:buChar char="•"/>
            </a:pPr>
            <a:r>
              <a:rPr lang="en-US" dirty="0">
                <a:solidFill>
                  <a:srgbClr val="FFFF00"/>
                </a:solidFill>
              </a:rPr>
              <a:t>is often anxious or distressed</a:t>
            </a:r>
          </a:p>
          <a:p>
            <a:pPr marL="285750" indent="-285750">
              <a:buFont typeface="Arial"/>
              <a:buChar char="•"/>
            </a:pPr>
            <a:r>
              <a:rPr lang="en-US" dirty="0">
                <a:solidFill>
                  <a:srgbClr val="FFFF00"/>
                </a:solidFill>
              </a:rPr>
              <a:t>feels worthless about life and themselves</a:t>
            </a:r>
          </a:p>
          <a:p>
            <a:pPr marL="285750" indent="-285750">
              <a:buFont typeface="Arial"/>
              <a:buChar char="•"/>
            </a:pPr>
            <a:r>
              <a:rPr lang="en-US" dirty="0">
                <a:solidFill>
                  <a:srgbClr val="FFFF00"/>
                </a:solidFill>
              </a:rPr>
              <a:t>has delayed emotional development.</a:t>
            </a:r>
          </a:p>
        </p:txBody>
      </p:sp>
    </p:spTree>
    <p:extLst>
      <p:ext uri="{BB962C8B-B14F-4D97-AF65-F5344CB8AC3E}">
        <p14:creationId xmlns:p14="http://schemas.microsoft.com/office/powerpoint/2010/main" xmlns="" val="91678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897" y="375686"/>
            <a:ext cx="8544021" cy="5355313"/>
          </a:xfrm>
          <a:prstGeom prst="rect">
            <a:avLst/>
          </a:prstGeom>
        </p:spPr>
        <p:txBody>
          <a:bodyPr wrap="square">
            <a:spAutoFit/>
          </a:bodyPr>
          <a:lstStyle/>
          <a:p>
            <a:r>
              <a:rPr lang="en-US" sz="2000" b="1" dirty="0">
                <a:solidFill>
                  <a:srgbClr val="FFFF00"/>
                </a:solidFill>
              </a:rPr>
              <a:t>PSYCHOLOGICAL ABUSE</a:t>
            </a:r>
          </a:p>
          <a:p>
            <a:r>
              <a:rPr lang="en-US" dirty="0">
                <a:solidFill>
                  <a:srgbClr val="FFFF00"/>
                </a:solidFill>
              </a:rPr>
              <a:t>Psychological abuse is repeatedly treating and speaking to a child in ways that damage the child’s perceptions, memory, self esteem, moral development and intelligence. Some examples are</a:t>
            </a:r>
            <a:r>
              <a:rPr lang="en-US" dirty="0" smtClean="0">
                <a:solidFill>
                  <a:srgbClr val="FFFF00"/>
                </a:solidFill>
              </a:rPr>
              <a:t>:</a:t>
            </a:r>
          </a:p>
          <a:p>
            <a:endParaRPr lang="en-US" dirty="0">
              <a:solidFill>
                <a:srgbClr val="FFFF00"/>
              </a:solidFill>
            </a:endParaRPr>
          </a:p>
          <a:p>
            <a:pPr marL="285750" indent="-285750">
              <a:buFont typeface="Arial"/>
              <a:buChar char="•"/>
            </a:pPr>
            <a:r>
              <a:rPr lang="en-US" dirty="0">
                <a:solidFill>
                  <a:srgbClr val="FFFF00"/>
                </a:solidFill>
              </a:rPr>
              <a:t>constantly belittling, shaming and humiliating a child</a:t>
            </a:r>
          </a:p>
          <a:p>
            <a:pPr marL="285750" indent="-285750">
              <a:buFont typeface="Arial"/>
              <a:buChar char="•"/>
            </a:pPr>
            <a:r>
              <a:rPr lang="en-US" dirty="0">
                <a:solidFill>
                  <a:srgbClr val="FFFF00"/>
                </a:solidFill>
              </a:rPr>
              <a:t>calling the child names to </a:t>
            </a:r>
            <a:r>
              <a:rPr lang="en-US" dirty="0" err="1">
                <a:solidFill>
                  <a:srgbClr val="FFFF00"/>
                </a:solidFill>
              </a:rPr>
              <a:t>minimise</a:t>
            </a:r>
            <a:r>
              <a:rPr lang="en-US" dirty="0">
                <a:solidFill>
                  <a:srgbClr val="FFFF00"/>
                </a:solidFill>
              </a:rPr>
              <a:t> their self-worth</a:t>
            </a:r>
          </a:p>
          <a:p>
            <a:pPr marL="285750" indent="-285750">
              <a:buFont typeface="Arial"/>
              <a:buChar char="•"/>
            </a:pPr>
            <a:r>
              <a:rPr lang="en-US" dirty="0">
                <a:solidFill>
                  <a:srgbClr val="FFFF00"/>
                </a:solidFill>
              </a:rPr>
              <a:t>threatening a child</a:t>
            </a:r>
          </a:p>
          <a:p>
            <a:pPr marL="285750" indent="-285750">
              <a:buFont typeface="Arial"/>
              <a:buChar char="•"/>
            </a:pPr>
            <a:r>
              <a:rPr lang="en-US" dirty="0">
                <a:solidFill>
                  <a:srgbClr val="FFFF00"/>
                </a:solidFill>
              </a:rPr>
              <a:t>keeping a child isolated from other people or friends</a:t>
            </a:r>
          </a:p>
          <a:p>
            <a:pPr marL="285750" indent="-285750">
              <a:buFont typeface="Arial"/>
              <a:buChar char="•"/>
            </a:pPr>
            <a:r>
              <a:rPr lang="en-US" dirty="0">
                <a:solidFill>
                  <a:srgbClr val="FFFF00"/>
                </a:solidFill>
              </a:rPr>
              <a:t>constantly ignoring a child</a:t>
            </a:r>
          </a:p>
          <a:p>
            <a:pPr marL="285750" indent="-285750">
              <a:buFont typeface="Arial"/>
              <a:buChar char="•"/>
            </a:pPr>
            <a:r>
              <a:rPr lang="en-US" dirty="0">
                <a:solidFill>
                  <a:srgbClr val="FFFF00"/>
                </a:solidFill>
              </a:rPr>
              <a:t>encouraging a child to act inappropriately.</a:t>
            </a:r>
          </a:p>
          <a:p>
            <a:endParaRPr lang="en-US" dirty="0">
              <a:solidFill>
                <a:srgbClr val="FFFF00"/>
              </a:solidFill>
            </a:endParaRPr>
          </a:p>
          <a:p>
            <a:r>
              <a:rPr lang="en-US" dirty="0">
                <a:solidFill>
                  <a:srgbClr val="FFFF00"/>
                </a:solidFill>
              </a:rPr>
              <a:t>Possible signs of psychological abuse include when a child:</a:t>
            </a:r>
          </a:p>
          <a:p>
            <a:pPr marL="285750" indent="-285750">
              <a:buFont typeface="Arial"/>
              <a:buChar char="•"/>
            </a:pPr>
            <a:r>
              <a:rPr lang="en-US" dirty="0">
                <a:solidFill>
                  <a:srgbClr val="FFFF00"/>
                </a:solidFill>
              </a:rPr>
              <a:t>feels worthless, unloved, unwanted</a:t>
            </a:r>
          </a:p>
          <a:p>
            <a:pPr marL="285750" indent="-285750">
              <a:buFont typeface="Arial"/>
              <a:buChar char="•"/>
            </a:pPr>
            <a:r>
              <a:rPr lang="en-US" dirty="0">
                <a:solidFill>
                  <a:srgbClr val="FFFF00"/>
                </a:solidFill>
              </a:rPr>
              <a:t>feels dumb</a:t>
            </a:r>
          </a:p>
          <a:p>
            <a:pPr marL="285750" indent="-285750">
              <a:buFont typeface="Arial"/>
              <a:buChar char="•"/>
            </a:pPr>
            <a:r>
              <a:rPr lang="en-US" dirty="0">
                <a:solidFill>
                  <a:srgbClr val="FFFF00"/>
                </a:solidFill>
              </a:rPr>
              <a:t>has difficulties remembering or </a:t>
            </a:r>
            <a:r>
              <a:rPr lang="en-US" dirty="0" err="1">
                <a:solidFill>
                  <a:srgbClr val="FFFF00"/>
                </a:solidFill>
              </a:rPr>
              <a:t>recognising</a:t>
            </a:r>
            <a:r>
              <a:rPr lang="en-US" dirty="0">
                <a:solidFill>
                  <a:srgbClr val="FFFF00"/>
                </a:solidFill>
              </a:rPr>
              <a:t> information</a:t>
            </a:r>
          </a:p>
          <a:p>
            <a:pPr marL="285750" indent="-285750">
              <a:buFont typeface="Arial"/>
              <a:buChar char="•"/>
            </a:pPr>
            <a:r>
              <a:rPr lang="en-US" dirty="0">
                <a:solidFill>
                  <a:srgbClr val="FFFF00"/>
                </a:solidFill>
              </a:rPr>
              <a:t>has difficulties paying attention</a:t>
            </a:r>
          </a:p>
          <a:p>
            <a:pPr marL="285750" indent="-285750">
              <a:buFont typeface="Arial"/>
              <a:buChar char="•"/>
            </a:pPr>
            <a:r>
              <a:rPr lang="en-US" dirty="0">
                <a:solidFill>
                  <a:srgbClr val="FFFF00"/>
                </a:solidFill>
              </a:rPr>
              <a:t>has difficulty knowing what actions are right or wrong</a:t>
            </a:r>
          </a:p>
          <a:p>
            <a:pPr marL="285750" indent="-285750">
              <a:buFont typeface="Arial"/>
              <a:buChar char="•"/>
            </a:pPr>
            <a:r>
              <a:rPr lang="en-US" dirty="0">
                <a:solidFill>
                  <a:srgbClr val="FFFF00"/>
                </a:solidFill>
              </a:rPr>
              <a:t>is highly anxious.</a:t>
            </a:r>
          </a:p>
        </p:txBody>
      </p:sp>
    </p:spTree>
    <p:extLst>
      <p:ext uri="{BB962C8B-B14F-4D97-AF65-F5344CB8AC3E}">
        <p14:creationId xmlns:p14="http://schemas.microsoft.com/office/powerpoint/2010/main" xmlns="" val="1630273310"/>
      </p:ext>
    </p:extLst>
  </p:cSld>
  <p:clrMapOvr>
    <a:masterClrMapping/>
  </p:clrMapOvr>
</p:sld>
</file>

<file path=ppt/theme/theme1.xml><?xml version="1.0" encoding="utf-8"?>
<a:theme xmlns:a="http://schemas.openxmlformats.org/drawingml/2006/main" name="Revolution">
  <a:themeElements>
    <a:clrScheme name="Custom 1">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10956</TotalTime>
  <Words>4813</Words>
  <Application>Microsoft Office PowerPoint</Application>
  <PresentationFormat>On-screen Show (4:3)</PresentationFormat>
  <Paragraphs>428</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Revolution</vt:lpstr>
      <vt:lpstr>Child Protection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 Lord</dc:creator>
  <cp:lastModifiedBy>Window's</cp:lastModifiedBy>
  <cp:revision>297</cp:revision>
  <dcterms:created xsi:type="dcterms:W3CDTF">2014-07-09T11:14:43Z</dcterms:created>
  <dcterms:modified xsi:type="dcterms:W3CDTF">2014-12-11T03:34:33Z</dcterms:modified>
</cp:coreProperties>
</file>