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72"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43" autoAdjust="0"/>
  </p:normalViewPr>
  <p:slideViewPr>
    <p:cSldViewPr snapToGrid="0" snapToObjects="1">
      <p:cViewPr varScale="1">
        <p:scale>
          <a:sx n="99" d="100"/>
          <a:sy n="99" d="100"/>
        </p:scale>
        <p:origin x="-240" y="-90"/>
      </p:cViewPr>
      <p:guideLst>
        <p:guide orient="horz" pos="2160"/>
        <p:guide pos="2880"/>
      </p:guideLst>
    </p:cSldViewPr>
  </p:slideViewPr>
  <p:outlineViewPr>
    <p:cViewPr>
      <p:scale>
        <a:sx n="33" d="100"/>
        <a:sy n="33" d="100"/>
      </p:scale>
      <p:origin x="0" y="489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cstate="print"/>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AU"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11/6/2014</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D140825E-4A15-4D39-8176-1F07E904CB30}" type="datetimeFigureOut">
              <a:rPr lang="en-US" smtClean="0"/>
              <a:pPr/>
              <a:t>11/6/2014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AU"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pPr/>
              <a:t>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cstate="print"/>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AU"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D140825E-4A15-4D39-8176-1F07E904CB30}" type="datetimeFigureOut">
              <a:rPr lang="en-US" smtClean="0"/>
              <a:pPr/>
              <a:t>11/6/2014</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AU"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pPr/>
              <a:t>11/6/2014</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AU"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pPr/>
              <a:t>11/6/2014</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AU"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AU"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pPr/>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AU"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pPr/>
              <a:t>11/6/2014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pPr/>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5" name="Date Placeholder 4"/>
          <p:cNvSpPr>
            <a:spLocks noGrp="1"/>
          </p:cNvSpPr>
          <p:nvPr>
            <p:ph type="dt" sz="half" idx="10"/>
          </p:nvPr>
        </p:nvSpPr>
        <p:spPr/>
        <p:txBody>
          <a:bodyPr/>
          <a:lstStyle/>
          <a:p>
            <a:fld id="{D140825E-4A15-4D39-8176-1F07E904CB30}" type="datetimeFigureOut">
              <a:rPr lang="en-US" smtClean="0"/>
              <a:pPr/>
              <a:t>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Date Placeholder 2"/>
          <p:cNvSpPr>
            <a:spLocks noGrp="1"/>
          </p:cNvSpPr>
          <p:nvPr>
            <p:ph type="dt" sz="half" idx="10"/>
          </p:nvPr>
        </p:nvSpPr>
        <p:spPr/>
        <p:txBody>
          <a:bodyPr/>
          <a:lstStyle/>
          <a:p>
            <a:fld id="{D140825E-4A15-4D39-8176-1F07E904CB30}" type="datetimeFigureOut">
              <a:rPr lang="en-US" smtClean="0"/>
              <a:pPr/>
              <a:t>11/6/2014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AU"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D140825E-4A15-4D39-8176-1F07E904CB30}" type="datetimeFigureOut">
              <a:rPr lang="en-US" smtClean="0"/>
              <a:pPr/>
              <a:t>11/6/2014</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93380" y="1736188"/>
            <a:ext cx="6762749" cy="1124886"/>
          </a:xfrm>
        </p:spPr>
        <p:txBody>
          <a:bodyPr/>
          <a:lstStyle/>
          <a:p>
            <a:r>
              <a:rPr lang="en-US" sz="5400" b="1" dirty="0" smtClean="0">
                <a:ln>
                  <a:solidFill>
                    <a:schemeClr val="tx2">
                      <a:lumMod val="60000"/>
                      <a:lumOff val="40000"/>
                    </a:schemeClr>
                  </a:solidFill>
                </a:ln>
                <a:solidFill>
                  <a:srgbClr val="FFFF00"/>
                </a:solidFill>
                <a:cs typeface="Calibri"/>
              </a:rPr>
              <a:t>Creating play spaces </a:t>
            </a:r>
            <a:endParaRPr lang="en-US" sz="5400" b="1" dirty="0">
              <a:ln>
                <a:solidFill>
                  <a:schemeClr val="tx2">
                    <a:lumMod val="60000"/>
                    <a:lumOff val="40000"/>
                  </a:schemeClr>
                </a:solidFill>
              </a:ln>
              <a:solidFill>
                <a:srgbClr val="FFFF00"/>
              </a:solidFill>
              <a:cs typeface="Calibri"/>
            </a:endParaRPr>
          </a:p>
        </p:txBody>
      </p:sp>
      <p:pic>
        <p:nvPicPr>
          <p:cNvPr id="8" name="Picture 7" descr="SMYL Logo Style 3"/>
          <p:cNvPicPr/>
          <p:nvPr/>
        </p:nvPicPr>
        <p:blipFill>
          <a:blip r:embed="rId2" cstate="print"/>
          <a:srcRect/>
          <a:stretch>
            <a:fillRect/>
          </a:stretch>
        </p:blipFill>
        <p:spPr bwMode="auto">
          <a:xfrm>
            <a:off x="5887174" y="418030"/>
            <a:ext cx="2954655" cy="1515745"/>
          </a:xfrm>
          <a:prstGeom prst="rect">
            <a:avLst/>
          </a:prstGeom>
          <a:noFill/>
        </p:spPr>
      </p:pic>
      <p:sp>
        <p:nvSpPr>
          <p:cNvPr id="18" name="Arc 17"/>
          <p:cNvSpPr/>
          <p:nvPr/>
        </p:nvSpPr>
        <p:spPr>
          <a:xfrm rot="14893089">
            <a:off x="1211063" y="3583982"/>
            <a:ext cx="5048000" cy="2881238"/>
          </a:xfrm>
          <a:prstGeom prst="arc">
            <a:avLst>
              <a:gd name="adj1" fmla="val 13355198"/>
              <a:gd name="adj2" fmla="val 21102762"/>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ln>
                <a:solidFill>
                  <a:srgbClr val="FFFF00"/>
                </a:solidFill>
              </a:ln>
            </a:endParaRPr>
          </a:p>
        </p:txBody>
      </p:sp>
      <p:sp>
        <p:nvSpPr>
          <p:cNvPr id="21" name="Arc 20"/>
          <p:cNvSpPr/>
          <p:nvPr/>
        </p:nvSpPr>
        <p:spPr>
          <a:xfrm rot="14893089">
            <a:off x="1088821" y="3736383"/>
            <a:ext cx="5048000" cy="2881238"/>
          </a:xfrm>
          <a:prstGeom prst="arc">
            <a:avLst>
              <a:gd name="adj1" fmla="val 13737976"/>
              <a:gd name="adj2" fmla="val 21102762"/>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ln>
                <a:solidFill>
                  <a:srgbClr val="FFFF00"/>
                </a:solidFill>
              </a:ln>
            </a:endParaRPr>
          </a:p>
        </p:txBody>
      </p:sp>
      <p:sp>
        <p:nvSpPr>
          <p:cNvPr id="23" name="Arc 22"/>
          <p:cNvSpPr/>
          <p:nvPr/>
        </p:nvSpPr>
        <p:spPr>
          <a:xfrm rot="14632926">
            <a:off x="1363464" y="3524285"/>
            <a:ext cx="5048000" cy="2881238"/>
          </a:xfrm>
          <a:prstGeom prst="arc">
            <a:avLst>
              <a:gd name="adj1" fmla="val 13355198"/>
              <a:gd name="adj2" fmla="val 21102762"/>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ln>
                <a:solidFill>
                  <a:srgbClr val="FFFF00"/>
                </a:solidFill>
              </a:ln>
            </a:endParaRPr>
          </a:p>
        </p:txBody>
      </p:sp>
    </p:spTree>
    <p:extLst>
      <p:ext uri="{BB962C8B-B14F-4D97-AF65-F5344CB8AC3E}">
        <p14:creationId xmlns="" xmlns:p14="http://schemas.microsoft.com/office/powerpoint/2010/main" val="14671343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2880" y="490888"/>
            <a:ext cx="8681987" cy="1200329"/>
          </a:xfrm>
          <a:prstGeom prst="rect">
            <a:avLst/>
          </a:prstGeom>
        </p:spPr>
        <p:txBody>
          <a:bodyPr wrap="square">
            <a:spAutoFit/>
          </a:bodyPr>
          <a:lstStyle/>
          <a:p>
            <a:r>
              <a:rPr lang="en-AU" dirty="0" smtClean="0">
                <a:solidFill>
                  <a:srgbClr val="FFFF00"/>
                </a:solidFill>
              </a:rPr>
              <a:t>Ideally a play space should include space for and resources to encourage</a:t>
            </a:r>
            <a:r>
              <a:rPr lang="en-AU" dirty="0" smtClean="0">
                <a:solidFill>
                  <a:srgbClr val="FFFF00"/>
                </a:solidFill>
              </a:rPr>
              <a:t>.</a:t>
            </a:r>
          </a:p>
          <a:p>
            <a:endParaRPr lang="en-AU" dirty="0" smtClean="0"/>
          </a:p>
          <a:p>
            <a:endParaRPr lang="en-AU" dirty="0" smtClean="0"/>
          </a:p>
          <a:p>
            <a:endParaRPr lang="en-AU" dirty="0"/>
          </a:p>
        </p:txBody>
      </p:sp>
      <p:sp>
        <p:nvSpPr>
          <p:cNvPr id="5" name="Rectangle 4"/>
          <p:cNvSpPr/>
          <p:nvPr/>
        </p:nvSpPr>
        <p:spPr>
          <a:xfrm>
            <a:off x="182880" y="1049154"/>
            <a:ext cx="8681987" cy="5078313"/>
          </a:xfrm>
          <a:prstGeom prst="rect">
            <a:avLst/>
          </a:prstGeom>
        </p:spPr>
        <p:txBody>
          <a:bodyPr wrap="square">
            <a:spAutoFit/>
          </a:bodyPr>
          <a:lstStyle/>
          <a:p>
            <a:r>
              <a:rPr lang="en-AU" b="1" u="sng" dirty="0" smtClean="0">
                <a:solidFill>
                  <a:srgbClr val="FFFF00"/>
                </a:solidFill>
              </a:rPr>
              <a:t>Construction Play:</a:t>
            </a:r>
          </a:p>
          <a:p>
            <a:endParaRPr lang="en-AU" dirty="0" smtClean="0">
              <a:solidFill>
                <a:srgbClr val="FFFF00"/>
              </a:solidFill>
            </a:endParaRPr>
          </a:p>
          <a:p>
            <a:r>
              <a:rPr lang="en-AU" dirty="0" smtClean="0">
                <a:solidFill>
                  <a:srgbClr val="FFFF00"/>
                </a:solidFill>
              </a:rPr>
              <a:t>Construction </a:t>
            </a:r>
            <a:r>
              <a:rPr lang="en-AU" dirty="0" smtClean="0">
                <a:solidFill>
                  <a:srgbClr val="FFFF00"/>
                </a:solidFill>
              </a:rPr>
              <a:t>play involves manipulating one or multiple elements of the play environment to construct something new. This may involve all sorts of construction methods – stacking, assembling, disassembling, sorting or moulding, to name a few. </a:t>
            </a:r>
            <a:endParaRPr lang="en-AU" dirty="0" smtClean="0">
              <a:solidFill>
                <a:srgbClr val="FFFF00"/>
              </a:solidFill>
            </a:endParaRPr>
          </a:p>
          <a:p>
            <a:r>
              <a:rPr lang="en-AU" dirty="0" smtClean="0">
                <a:solidFill>
                  <a:srgbClr val="FFFF00"/>
                </a:solidFill>
              </a:rPr>
              <a:t>Construction </a:t>
            </a:r>
            <a:r>
              <a:rPr lang="en-AU" dirty="0" smtClean="0">
                <a:solidFill>
                  <a:srgbClr val="FFFF00"/>
                </a:solidFill>
              </a:rPr>
              <a:t>play develops all types of skills and behaviours; The physical skills necessary to manipulate and control the chosen toy or material Problem solving skills The ability to plan the use of materials to see a design idea become a reality </a:t>
            </a:r>
            <a:endParaRPr lang="en-AU" dirty="0" smtClean="0">
              <a:solidFill>
                <a:srgbClr val="FFFF00"/>
              </a:solidFill>
            </a:endParaRPr>
          </a:p>
          <a:p>
            <a:endParaRPr lang="en-AU" dirty="0" smtClean="0">
              <a:solidFill>
                <a:srgbClr val="FFFF00"/>
              </a:solidFill>
            </a:endParaRPr>
          </a:p>
          <a:p>
            <a:r>
              <a:rPr lang="en-AU" dirty="0" smtClean="0">
                <a:solidFill>
                  <a:srgbClr val="FFFF00"/>
                </a:solidFill>
              </a:rPr>
              <a:t>The </a:t>
            </a:r>
            <a:r>
              <a:rPr lang="en-AU" dirty="0" smtClean="0">
                <a:solidFill>
                  <a:srgbClr val="FFFF00"/>
                </a:solidFill>
              </a:rPr>
              <a:t>ability to test ideas Perseverance in the face of construction challenges When working with others, team work behaviours necessary to successfully and collaboratively complete a task together Most commonly when we think of construction play, we think of building blocks or other commercial construction sets but construction play also includes; Putting together a train track Building cubby houses Box construction with recycled materials A pull apart activity table Building sand castles Making with </a:t>
            </a:r>
            <a:r>
              <a:rPr lang="en-AU" dirty="0" smtClean="0">
                <a:solidFill>
                  <a:srgbClr val="FFFF00"/>
                </a:solidFill>
              </a:rPr>
              <a:t>play dough </a:t>
            </a:r>
            <a:r>
              <a:rPr lang="en-AU" dirty="0" smtClean="0">
                <a:solidFill>
                  <a:srgbClr val="FFFF00"/>
                </a:solidFill>
              </a:rPr>
              <a:t>Woodworking Sewing </a:t>
            </a:r>
            <a:r>
              <a:rPr lang="en-AU" dirty="0" smtClean="0">
                <a:solidFill>
                  <a:srgbClr val="FFFF00"/>
                </a:solidFill>
              </a:rPr>
              <a:t>Knitting.</a:t>
            </a:r>
          </a:p>
          <a:p>
            <a:endParaRPr lang="en-AU"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1756" y="478612"/>
            <a:ext cx="8499107" cy="7294305"/>
          </a:xfrm>
          <a:prstGeom prst="rect">
            <a:avLst/>
          </a:prstGeom>
        </p:spPr>
        <p:txBody>
          <a:bodyPr wrap="square">
            <a:spAutoFit/>
          </a:bodyPr>
          <a:lstStyle/>
          <a:p>
            <a:r>
              <a:rPr lang="en-AU" b="1" u="sng" dirty="0" smtClean="0">
                <a:solidFill>
                  <a:srgbClr val="FFFF00"/>
                </a:solidFill>
              </a:rPr>
              <a:t>Creative play:</a:t>
            </a:r>
          </a:p>
          <a:p>
            <a:endParaRPr lang="en-AU" dirty="0" smtClean="0">
              <a:solidFill>
                <a:srgbClr val="FFFF00"/>
              </a:solidFill>
            </a:endParaRPr>
          </a:p>
          <a:p>
            <a:r>
              <a:rPr lang="en-AU" dirty="0" smtClean="0">
                <a:solidFill>
                  <a:srgbClr val="FFFF00"/>
                </a:solidFill>
              </a:rPr>
              <a:t>Too </a:t>
            </a:r>
            <a:r>
              <a:rPr lang="en-AU" dirty="0" smtClean="0">
                <a:solidFill>
                  <a:srgbClr val="FFFF00"/>
                </a:solidFill>
              </a:rPr>
              <a:t>often during childhood the potential for creativity is pushed aside by adults with a focus firmly planted on </a:t>
            </a:r>
            <a:r>
              <a:rPr lang="en-AU" dirty="0" smtClean="0">
                <a:solidFill>
                  <a:srgbClr val="FFFF00"/>
                </a:solidFill>
              </a:rPr>
              <a:t>the child’s </a:t>
            </a:r>
            <a:r>
              <a:rPr lang="en-AU" dirty="0" smtClean="0">
                <a:solidFill>
                  <a:srgbClr val="FFFF00"/>
                </a:solidFill>
              </a:rPr>
              <a:t>developing intellect and learning pursuits of a more ‘academic’ nature. What if, instead of viewing creativity as merely ‘art’ or even music, dance and </a:t>
            </a:r>
            <a:r>
              <a:rPr lang="en-AU" dirty="0" smtClean="0">
                <a:solidFill>
                  <a:srgbClr val="FFFF00"/>
                </a:solidFill>
              </a:rPr>
              <a:t>drama, </a:t>
            </a:r>
            <a:r>
              <a:rPr lang="en-AU" dirty="0" smtClean="0">
                <a:solidFill>
                  <a:srgbClr val="FFFF00"/>
                </a:solidFill>
              </a:rPr>
              <a:t>we re-defined creativity as the ability to see things and express ourselves in a unique way, the ability to find interesting solutions to problems, the ability to streamline a process to become more efficient. Are these not all ways of being creative? And are they not highly sought after skills in our modern day world? Children are creative individuals. Instead of stomping out or putting on hold their creativity in favour of academics, </a:t>
            </a:r>
            <a:r>
              <a:rPr lang="en-AU" dirty="0" smtClean="0">
                <a:solidFill>
                  <a:srgbClr val="FFFF00"/>
                </a:solidFill>
              </a:rPr>
              <a:t>educators </a:t>
            </a:r>
            <a:r>
              <a:rPr lang="en-AU" dirty="0" smtClean="0">
                <a:solidFill>
                  <a:srgbClr val="FFFF00"/>
                </a:solidFill>
              </a:rPr>
              <a:t>should embrace the creativity of a child as a manner of engaging them in play and in </a:t>
            </a:r>
            <a:r>
              <a:rPr lang="en-AU" dirty="0" smtClean="0">
                <a:solidFill>
                  <a:srgbClr val="FFFF00"/>
                </a:solidFill>
              </a:rPr>
              <a:t>learning</a:t>
            </a:r>
          </a:p>
          <a:p>
            <a:endParaRPr lang="en-AU" dirty="0" smtClean="0">
              <a:solidFill>
                <a:srgbClr val="FFFF00"/>
              </a:solidFill>
            </a:endParaRPr>
          </a:p>
          <a:p>
            <a:r>
              <a:rPr lang="en-AU" dirty="0" smtClean="0">
                <a:solidFill>
                  <a:srgbClr val="FFFF00"/>
                </a:solidFill>
              </a:rPr>
              <a:t>So how can adults support a children’s creative play as a form of unique expression and individual thought? </a:t>
            </a:r>
            <a:endParaRPr lang="en-AU" dirty="0" smtClean="0">
              <a:solidFill>
                <a:srgbClr val="FFFF00"/>
              </a:solidFill>
            </a:endParaRPr>
          </a:p>
          <a:p>
            <a:endParaRPr lang="en-AU" dirty="0" smtClean="0">
              <a:solidFill>
                <a:srgbClr val="FFFF00"/>
              </a:solidFill>
            </a:endParaRPr>
          </a:p>
          <a:p>
            <a:r>
              <a:rPr lang="en-AU" dirty="0" smtClean="0">
                <a:solidFill>
                  <a:srgbClr val="FFFF00"/>
                </a:solidFill>
              </a:rPr>
              <a:t>Open </a:t>
            </a:r>
            <a:r>
              <a:rPr lang="en-AU" dirty="0" smtClean="0">
                <a:solidFill>
                  <a:srgbClr val="FFFF00"/>
                </a:solidFill>
              </a:rPr>
              <a:t>ended toys are best. Consider the play (and learning potential) of a set of colourful play silks versus a Disney Cinderella dress up, or some lovely new felt tipped pens and a lovely big sheet of white art paper versus a colouring in book. When playing or creating with children, remember there are many ways to do </a:t>
            </a:r>
            <a:r>
              <a:rPr lang="en-AU" dirty="0" smtClean="0">
                <a:solidFill>
                  <a:srgbClr val="FFFF00"/>
                </a:solidFill>
              </a:rPr>
              <a:t>things</a:t>
            </a:r>
          </a:p>
          <a:p>
            <a:endParaRPr lang="en-AU" dirty="0" smtClean="0">
              <a:solidFill>
                <a:srgbClr val="FFFF00"/>
              </a:solidFill>
            </a:endParaRPr>
          </a:p>
          <a:p>
            <a:endParaRPr lang="en-AU" dirty="0" smtClean="0">
              <a:solidFill>
                <a:srgbClr val="FFFF00"/>
              </a:solidFill>
            </a:endParaRPr>
          </a:p>
          <a:p>
            <a:endParaRPr lang="en-AU" dirty="0" smtClean="0"/>
          </a:p>
          <a:p>
            <a:endParaRPr lang="en-A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9881" y="577516"/>
            <a:ext cx="8614611" cy="5355312"/>
          </a:xfrm>
          <a:prstGeom prst="rect">
            <a:avLst/>
          </a:prstGeom>
        </p:spPr>
        <p:txBody>
          <a:bodyPr wrap="square">
            <a:spAutoFit/>
          </a:bodyPr>
          <a:lstStyle/>
          <a:p>
            <a:r>
              <a:rPr lang="en-AU" dirty="0" smtClean="0">
                <a:solidFill>
                  <a:srgbClr val="FFFF00"/>
                </a:solidFill>
              </a:rPr>
              <a:t>For </a:t>
            </a:r>
            <a:r>
              <a:rPr lang="en-AU" dirty="0" smtClean="0">
                <a:solidFill>
                  <a:srgbClr val="FFFF00"/>
                </a:solidFill>
              </a:rPr>
              <a:t>example, </a:t>
            </a:r>
            <a:r>
              <a:rPr lang="en-AU" dirty="0" smtClean="0">
                <a:solidFill>
                  <a:srgbClr val="FFFF00"/>
                </a:solidFill>
              </a:rPr>
              <a:t>children </a:t>
            </a:r>
            <a:r>
              <a:rPr lang="en-AU" dirty="0" smtClean="0">
                <a:solidFill>
                  <a:srgbClr val="FFFF00"/>
                </a:solidFill>
              </a:rPr>
              <a:t>often </a:t>
            </a:r>
            <a:r>
              <a:rPr lang="en-AU" dirty="0" smtClean="0">
                <a:solidFill>
                  <a:srgbClr val="FFFF00"/>
                </a:solidFill>
              </a:rPr>
              <a:t>ask you to </a:t>
            </a:r>
            <a:r>
              <a:rPr lang="en-AU" dirty="0" smtClean="0">
                <a:solidFill>
                  <a:srgbClr val="FFFF00"/>
                </a:solidFill>
              </a:rPr>
              <a:t>draw alongside </a:t>
            </a:r>
            <a:r>
              <a:rPr lang="en-AU" dirty="0" smtClean="0">
                <a:solidFill>
                  <a:srgbClr val="FFFF00"/>
                </a:solidFill>
              </a:rPr>
              <a:t>them. Educators </a:t>
            </a:r>
            <a:r>
              <a:rPr lang="en-AU" dirty="0" smtClean="0">
                <a:solidFill>
                  <a:srgbClr val="FFFF00"/>
                </a:solidFill>
              </a:rPr>
              <a:t>often fall into the trap of drawing a tree with a trunk and ‘cotton ball’ top and so children learn that that is the way to draw a tree, when in fact this is clearly only one way to draw a tree. </a:t>
            </a:r>
            <a:endParaRPr lang="en-AU" dirty="0" smtClean="0">
              <a:solidFill>
                <a:srgbClr val="FFFF00"/>
              </a:solidFill>
            </a:endParaRPr>
          </a:p>
          <a:p>
            <a:endParaRPr lang="en-AU" dirty="0" smtClean="0">
              <a:solidFill>
                <a:srgbClr val="FFFF00"/>
              </a:solidFill>
            </a:endParaRPr>
          </a:p>
          <a:p>
            <a:r>
              <a:rPr lang="en-AU" dirty="0" smtClean="0">
                <a:solidFill>
                  <a:srgbClr val="FFFF00"/>
                </a:solidFill>
              </a:rPr>
              <a:t>There </a:t>
            </a:r>
            <a:r>
              <a:rPr lang="en-AU" dirty="0" smtClean="0">
                <a:solidFill>
                  <a:srgbClr val="FFFF00"/>
                </a:solidFill>
              </a:rPr>
              <a:t>are many ways to draw, many ways to model with dough, many ways to build with construction materials, many ways to make a sandcastle. Provide room and a safe zone for your child to express their ideas without fear of your rejection. Yes, the way you complete a task may be quicker and more efficient, the way you build a block tower might make it less likely to tumble, but children learn through thinking through their own methods and giving them a go. </a:t>
            </a:r>
            <a:endParaRPr lang="en-AU" dirty="0" smtClean="0">
              <a:solidFill>
                <a:srgbClr val="FFFF00"/>
              </a:solidFill>
            </a:endParaRPr>
          </a:p>
          <a:p>
            <a:endParaRPr lang="en-AU" dirty="0" smtClean="0">
              <a:solidFill>
                <a:srgbClr val="FFFF00"/>
              </a:solidFill>
            </a:endParaRPr>
          </a:p>
          <a:p>
            <a:r>
              <a:rPr lang="en-AU" dirty="0" smtClean="0">
                <a:solidFill>
                  <a:srgbClr val="FFFF00"/>
                </a:solidFill>
              </a:rPr>
              <a:t>Take </a:t>
            </a:r>
            <a:r>
              <a:rPr lang="en-AU" dirty="0" smtClean="0">
                <a:solidFill>
                  <a:srgbClr val="FFFF00"/>
                </a:solidFill>
              </a:rPr>
              <a:t>time to play with </a:t>
            </a:r>
            <a:r>
              <a:rPr lang="en-AU" dirty="0" smtClean="0">
                <a:solidFill>
                  <a:srgbClr val="FFFF00"/>
                </a:solidFill>
              </a:rPr>
              <a:t>the </a:t>
            </a:r>
            <a:r>
              <a:rPr lang="en-AU" dirty="0" smtClean="0">
                <a:solidFill>
                  <a:srgbClr val="FFFF00"/>
                </a:solidFill>
              </a:rPr>
              <a:t>child. Go with the flow and follow their lead. </a:t>
            </a:r>
            <a:endParaRPr lang="en-AU" dirty="0" smtClean="0">
              <a:solidFill>
                <a:srgbClr val="FFFF00"/>
              </a:solidFill>
            </a:endParaRPr>
          </a:p>
          <a:p>
            <a:endParaRPr lang="en-AU" dirty="0" smtClean="0">
              <a:solidFill>
                <a:srgbClr val="FFFF00"/>
              </a:solidFill>
            </a:endParaRPr>
          </a:p>
          <a:p>
            <a:r>
              <a:rPr lang="en-AU" dirty="0" smtClean="0">
                <a:solidFill>
                  <a:srgbClr val="FFFF00"/>
                </a:solidFill>
              </a:rPr>
              <a:t>Demonstrate </a:t>
            </a:r>
            <a:r>
              <a:rPr lang="en-AU" dirty="0" smtClean="0">
                <a:solidFill>
                  <a:srgbClr val="FFFF00"/>
                </a:solidFill>
              </a:rPr>
              <a:t>to </a:t>
            </a:r>
            <a:r>
              <a:rPr lang="en-AU" dirty="0" smtClean="0">
                <a:solidFill>
                  <a:srgbClr val="FFFF00"/>
                </a:solidFill>
              </a:rPr>
              <a:t>the </a:t>
            </a:r>
            <a:r>
              <a:rPr lang="en-AU" dirty="0" smtClean="0">
                <a:solidFill>
                  <a:srgbClr val="FFFF00"/>
                </a:solidFill>
              </a:rPr>
              <a:t>child that life is not just about getting the right answer. </a:t>
            </a:r>
            <a:endParaRPr lang="en-AU" dirty="0" smtClean="0">
              <a:solidFill>
                <a:srgbClr val="FFFF00"/>
              </a:solidFill>
            </a:endParaRPr>
          </a:p>
          <a:p>
            <a:endParaRPr lang="en-AU" dirty="0" smtClean="0">
              <a:solidFill>
                <a:srgbClr val="FFFF00"/>
              </a:solidFill>
            </a:endParaRPr>
          </a:p>
          <a:p>
            <a:r>
              <a:rPr lang="en-AU" dirty="0" smtClean="0">
                <a:solidFill>
                  <a:srgbClr val="FFFF00"/>
                </a:solidFill>
              </a:rPr>
              <a:t>Thinking </a:t>
            </a:r>
            <a:r>
              <a:rPr lang="en-AU" dirty="0" smtClean="0">
                <a:solidFill>
                  <a:srgbClr val="FFFF00"/>
                </a:solidFill>
              </a:rPr>
              <a:t>of new, better or more creative ways to do things is just as important and is in many ways more difficult. Children who learn these lessons are more likely to try new things and persevere in the face of difficulty</a:t>
            </a:r>
            <a:r>
              <a:rPr lang="en-AU" dirty="0" smtClean="0">
                <a:solidFill>
                  <a:srgbClr val="FFFF00"/>
                </a:solidFill>
              </a:rPr>
              <a:t>.</a:t>
            </a:r>
            <a:endParaRPr lang="en-AU" dirty="0">
              <a:solidFill>
                <a:srgbClr val="FFFF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9133" y="387793"/>
            <a:ext cx="8595360" cy="6093976"/>
          </a:xfrm>
          <a:prstGeom prst="rect">
            <a:avLst/>
          </a:prstGeom>
        </p:spPr>
        <p:txBody>
          <a:bodyPr wrap="square">
            <a:spAutoFit/>
          </a:bodyPr>
          <a:lstStyle/>
          <a:p>
            <a:r>
              <a:rPr lang="en-AU" b="1" u="sng" dirty="0" smtClean="0">
                <a:solidFill>
                  <a:srgbClr val="FFFF00"/>
                </a:solidFill>
              </a:rPr>
              <a:t>Imaginative </a:t>
            </a:r>
            <a:r>
              <a:rPr lang="en-AU" b="1" u="sng" dirty="0" smtClean="0">
                <a:solidFill>
                  <a:srgbClr val="FFFF00"/>
                </a:solidFill>
              </a:rPr>
              <a:t>play </a:t>
            </a:r>
          </a:p>
          <a:p>
            <a:endParaRPr lang="en-AU" dirty="0" smtClean="0"/>
          </a:p>
          <a:p>
            <a:r>
              <a:rPr lang="en-AU" sz="1600" dirty="0" smtClean="0">
                <a:solidFill>
                  <a:srgbClr val="FFFF00"/>
                </a:solidFill>
              </a:rPr>
              <a:t>Provides </a:t>
            </a:r>
            <a:r>
              <a:rPr lang="en-AU" sz="1600" dirty="0" smtClean="0">
                <a:solidFill>
                  <a:srgbClr val="FFFF00"/>
                </a:solidFill>
              </a:rPr>
              <a:t>children with a ‘safe’ avenue for acting out the ideas they are developing about the world. By safe, I mean without the judgment or interference of adults. </a:t>
            </a:r>
            <a:endParaRPr lang="en-AU" sz="1600" dirty="0" smtClean="0">
              <a:solidFill>
                <a:srgbClr val="FFFF00"/>
              </a:solidFill>
            </a:endParaRPr>
          </a:p>
          <a:p>
            <a:endParaRPr lang="en-AU" sz="1600" dirty="0" smtClean="0">
              <a:solidFill>
                <a:srgbClr val="FFFF00"/>
              </a:solidFill>
            </a:endParaRPr>
          </a:p>
          <a:p>
            <a:r>
              <a:rPr lang="en-AU" sz="1600" dirty="0" smtClean="0">
                <a:solidFill>
                  <a:srgbClr val="FFFF00"/>
                </a:solidFill>
              </a:rPr>
              <a:t>Aids language development: Studies have found that children engaging in role play use much more explicit, descriptive language in their play, thus developing a richer, more complex vocabulary. Especially when engaging with other children in dramatic play (role play and make believe </a:t>
            </a:r>
            <a:r>
              <a:rPr lang="en-AU" sz="1600" dirty="0" smtClean="0">
                <a:solidFill>
                  <a:srgbClr val="FFFF00"/>
                </a:solidFill>
              </a:rPr>
              <a:t>play</a:t>
            </a:r>
          </a:p>
          <a:p>
            <a:endParaRPr lang="en-AU" sz="1600" dirty="0" smtClean="0">
              <a:solidFill>
                <a:srgbClr val="FFFF00"/>
              </a:solidFill>
            </a:endParaRPr>
          </a:p>
          <a:p>
            <a:r>
              <a:rPr lang="en-AU" sz="1600" dirty="0" smtClean="0">
                <a:solidFill>
                  <a:srgbClr val="FFFF00"/>
                </a:solidFill>
              </a:rPr>
              <a:t>This is </a:t>
            </a:r>
            <a:r>
              <a:rPr lang="en-AU" sz="1600" dirty="0" smtClean="0">
                <a:solidFill>
                  <a:srgbClr val="FFFF00"/>
                </a:solidFill>
              </a:rPr>
              <a:t>a wonderful example of children experimenting with language and its many meanings through their imaginative play. </a:t>
            </a:r>
            <a:endParaRPr lang="en-AU" sz="1600" dirty="0" smtClean="0">
              <a:solidFill>
                <a:srgbClr val="FFFF00"/>
              </a:solidFill>
            </a:endParaRPr>
          </a:p>
          <a:p>
            <a:r>
              <a:rPr lang="en-AU" sz="1600" dirty="0" smtClean="0">
                <a:solidFill>
                  <a:srgbClr val="FFFF00"/>
                </a:solidFill>
              </a:rPr>
              <a:t>Aids </a:t>
            </a:r>
            <a:r>
              <a:rPr lang="en-AU" sz="1600" dirty="0" smtClean="0">
                <a:solidFill>
                  <a:srgbClr val="FFFF00"/>
                </a:solidFill>
              </a:rPr>
              <a:t>emotional development: It helps children to develop empathy and consideration of others and allows them to express their own feelings and emotions, both positive and negative. Think of a child soothing a doll to sleep or alternatively, grumbling at the doll to ‘eat up her dinner.’ </a:t>
            </a:r>
            <a:endParaRPr lang="en-AU" sz="1600" dirty="0" smtClean="0">
              <a:solidFill>
                <a:srgbClr val="FFFF00"/>
              </a:solidFill>
            </a:endParaRPr>
          </a:p>
          <a:p>
            <a:endParaRPr lang="en-AU" sz="1600" dirty="0" smtClean="0">
              <a:solidFill>
                <a:srgbClr val="FFFF00"/>
              </a:solidFill>
            </a:endParaRPr>
          </a:p>
          <a:p>
            <a:r>
              <a:rPr lang="en-AU" sz="1600" dirty="0" smtClean="0">
                <a:solidFill>
                  <a:srgbClr val="FFFF00"/>
                </a:solidFill>
              </a:rPr>
              <a:t>Aids </a:t>
            </a:r>
            <a:r>
              <a:rPr lang="en-AU" sz="1600" dirty="0" smtClean="0">
                <a:solidFill>
                  <a:srgbClr val="FFFF00"/>
                </a:solidFill>
              </a:rPr>
              <a:t>social development: Imaginative play allows children to practice social skills and demonstrate their understanding of social roles, for example, how to enter a group and how to negotiate with other children. These are all essential skills, necessary for living a full and happy life within the broader community. Provides for extended play: Young children engage and persevere in imaginative play over extended periods of time. Often for much longer periods then they demonstrate in other forms of play </a:t>
            </a:r>
            <a:endParaRPr lang="en-AU" sz="1600" dirty="0" smtClean="0">
              <a:solidFill>
                <a:srgbClr val="FFFF00"/>
              </a:solidFill>
            </a:endParaRPr>
          </a:p>
          <a:p>
            <a:endParaRPr lang="en-A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0631" y="354603"/>
            <a:ext cx="8624235" cy="5632311"/>
          </a:xfrm>
          <a:prstGeom prst="rect">
            <a:avLst/>
          </a:prstGeom>
        </p:spPr>
        <p:txBody>
          <a:bodyPr wrap="square">
            <a:spAutoFit/>
          </a:bodyPr>
          <a:lstStyle/>
          <a:p>
            <a:r>
              <a:rPr lang="en-AU" b="1" u="sng" dirty="0" smtClean="0">
                <a:solidFill>
                  <a:srgbClr val="FFFF00"/>
                </a:solidFill>
              </a:rPr>
              <a:t>Reading :</a:t>
            </a:r>
          </a:p>
          <a:p>
            <a:endParaRPr lang="en-AU" dirty="0" smtClean="0"/>
          </a:p>
          <a:p>
            <a:r>
              <a:rPr lang="en-AU" dirty="0" smtClean="0">
                <a:solidFill>
                  <a:srgbClr val="FFFF00"/>
                </a:solidFill>
              </a:rPr>
              <a:t>Time </a:t>
            </a:r>
            <a:r>
              <a:rPr lang="en-AU" dirty="0" smtClean="0">
                <a:solidFill>
                  <a:srgbClr val="FFFF00"/>
                </a:solidFill>
              </a:rPr>
              <a:t>reading together is an important first step in the process of growing children with a passion for reading. The closeness to you as they sit on your lap or by your side, listening to your voice, listening to the sounds of new words, looking at interesting pictures representing such a wide, wide world of possibilities; this experience creates positive memories associated with books. </a:t>
            </a:r>
            <a:endParaRPr lang="en-AU" dirty="0" smtClean="0">
              <a:solidFill>
                <a:srgbClr val="FFFF00"/>
              </a:solidFill>
            </a:endParaRPr>
          </a:p>
          <a:p>
            <a:endParaRPr lang="en-AU" dirty="0" smtClean="0">
              <a:solidFill>
                <a:srgbClr val="FFFF00"/>
              </a:solidFill>
            </a:endParaRPr>
          </a:p>
          <a:p>
            <a:r>
              <a:rPr lang="en-AU" dirty="0" smtClean="0">
                <a:solidFill>
                  <a:srgbClr val="FFFF00"/>
                </a:solidFill>
              </a:rPr>
              <a:t>Read </a:t>
            </a:r>
            <a:r>
              <a:rPr lang="en-AU" dirty="0" smtClean="0">
                <a:solidFill>
                  <a:srgbClr val="FFFF00"/>
                </a:solidFill>
              </a:rPr>
              <a:t>to a child with enjoyment in your voice (yes, even if you can recite the words by heart!), use interesting voices to represent the characters, make the many animal noises that enhance the tale, pause for effect as the drama unfolds. </a:t>
            </a:r>
            <a:endParaRPr lang="en-AU" dirty="0" smtClean="0">
              <a:solidFill>
                <a:srgbClr val="FFFF00"/>
              </a:solidFill>
            </a:endParaRPr>
          </a:p>
          <a:p>
            <a:endParaRPr lang="en-AU" dirty="0" smtClean="0">
              <a:solidFill>
                <a:srgbClr val="FFFF00"/>
              </a:solidFill>
            </a:endParaRPr>
          </a:p>
          <a:p>
            <a:r>
              <a:rPr lang="en-AU" dirty="0" smtClean="0">
                <a:solidFill>
                  <a:srgbClr val="FFFF00"/>
                </a:solidFill>
              </a:rPr>
              <a:t>As </a:t>
            </a:r>
            <a:r>
              <a:rPr lang="en-AU" dirty="0" smtClean="0">
                <a:solidFill>
                  <a:srgbClr val="FFFF00"/>
                </a:solidFill>
              </a:rPr>
              <a:t>you read, respond to the text by making observations or questioning what is happening in the book. Point out interesting details in the illustrations to your child. </a:t>
            </a:r>
            <a:endParaRPr lang="en-AU" dirty="0" smtClean="0">
              <a:solidFill>
                <a:srgbClr val="FFFF00"/>
              </a:solidFill>
            </a:endParaRPr>
          </a:p>
          <a:p>
            <a:endParaRPr lang="en-AU" dirty="0" smtClean="0">
              <a:solidFill>
                <a:srgbClr val="FFFF00"/>
              </a:solidFill>
            </a:endParaRPr>
          </a:p>
          <a:p>
            <a:r>
              <a:rPr lang="en-AU" dirty="0" smtClean="0">
                <a:solidFill>
                  <a:srgbClr val="FFFF00"/>
                </a:solidFill>
              </a:rPr>
              <a:t>If </a:t>
            </a:r>
            <a:r>
              <a:rPr lang="en-AU" dirty="0" smtClean="0">
                <a:solidFill>
                  <a:srgbClr val="FFFF00"/>
                </a:solidFill>
              </a:rPr>
              <a:t>it is a lift-the-flap book, encourage your child to lift the flap independently, or in books with fun textures, talk to you child about what you (and they) can feel. For older children, ask them what they think will happen next or what they would do if they were in a particular predicament. </a:t>
            </a:r>
            <a:endParaRPr lang="en-AU" dirty="0">
              <a:solidFill>
                <a:srgbClr val="FFFF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0257" y="612845"/>
            <a:ext cx="8633861" cy="5909310"/>
          </a:xfrm>
          <a:prstGeom prst="rect">
            <a:avLst/>
          </a:prstGeom>
        </p:spPr>
        <p:txBody>
          <a:bodyPr wrap="square">
            <a:spAutoFit/>
          </a:bodyPr>
          <a:lstStyle/>
          <a:p>
            <a:r>
              <a:rPr lang="en-AU" dirty="0" smtClean="0">
                <a:solidFill>
                  <a:srgbClr val="FFFF00"/>
                </a:solidFill>
              </a:rPr>
              <a:t>Teach </a:t>
            </a:r>
            <a:r>
              <a:rPr lang="en-AU" dirty="0" smtClean="0">
                <a:solidFill>
                  <a:srgbClr val="FFFF00"/>
                </a:solidFill>
              </a:rPr>
              <a:t>children </a:t>
            </a:r>
            <a:r>
              <a:rPr lang="en-AU" dirty="0" smtClean="0">
                <a:solidFill>
                  <a:srgbClr val="FFFF00"/>
                </a:solidFill>
              </a:rPr>
              <a:t>from the beginning to respect books. </a:t>
            </a:r>
            <a:r>
              <a:rPr lang="en-AU" dirty="0" smtClean="0">
                <a:solidFill>
                  <a:srgbClr val="FFFF00"/>
                </a:solidFill>
              </a:rPr>
              <a:t>Teach them how </a:t>
            </a:r>
            <a:r>
              <a:rPr lang="en-AU" dirty="0" smtClean="0">
                <a:solidFill>
                  <a:srgbClr val="FFFF00"/>
                </a:solidFill>
              </a:rPr>
              <a:t>to turn pages carefully and ask </a:t>
            </a:r>
            <a:r>
              <a:rPr lang="en-AU" dirty="0" smtClean="0">
                <a:solidFill>
                  <a:srgbClr val="FFFF00"/>
                </a:solidFill>
              </a:rPr>
              <a:t>them to </a:t>
            </a:r>
            <a:r>
              <a:rPr lang="en-AU" dirty="0" smtClean="0">
                <a:solidFill>
                  <a:srgbClr val="FFFF00"/>
                </a:solidFill>
              </a:rPr>
              <a:t>put the books away when she is finished reading them. </a:t>
            </a:r>
            <a:endParaRPr lang="en-AU" dirty="0" smtClean="0">
              <a:solidFill>
                <a:srgbClr val="FFFF00"/>
              </a:solidFill>
            </a:endParaRPr>
          </a:p>
          <a:p>
            <a:endParaRPr lang="en-AU" dirty="0" smtClean="0">
              <a:solidFill>
                <a:srgbClr val="FFFF00"/>
              </a:solidFill>
            </a:endParaRPr>
          </a:p>
          <a:p>
            <a:r>
              <a:rPr lang="en-AU" dirty="0" smtClean="0">
                <a:solidFill>
                  <a:srgbClr val="FFFF00"/>
                </a:solidFill>
              </a:rPr>
              <a:t>When choosing books, </a:t>
            </a:r>
          </a:p>
          <a:p>
            <a:pPr marL="895350" indent="-895350">
              <a:buFont typeface="Wingdings" pitchFamily="2" charset="2"/>
              <a:buChar char="ü"/>
            </a:pPr>
            <a:r>
              <a:rPr lang="en-AU" dirty="0" smtClean="0">
                <a:solidFill>
                  <a:srgbClr val="FFFF00"/>
                </a:solidFill>
              </a:rPr>
              <a:t>	Choose </a:t>
            </a:r>
            <a:r>
              <a:rPr lang="en-AU" dirty="0" smtClean="0">
                <a:solidFill>
                  <a:srgbClr val="FFFF00"/>
                </a:solidFill>
              </a:rPr>
              <a:t>books with an amount of text per page appropriate to your child’s concentration span. </a:t>
            </a:r>
            <a:r>
              <a:rPr lang="en-AU" dirty="0" smtClean="0">
                <a:solidFill>
                  <a:srgbClr val="FFFF00"/>
                </a:solidFill>
              </a:rPr>
              <a:t>Paragraphs </a:t>
            </a:r>
            <a:r>
              <a:rPr lang="en-AU" dirty="0" smtClean="0">
                <a:solidFill>
                  <a:srgbClr val="FFFF00"/>
                </a:solidFill>
              </a:rPr>
              <a:t>are a no go with most little ones. Looks also at the storyline; is it engaging? Will your child relate? </a:t>
            </a:r>
            <a:endParaRPr lang="en-AU" dirty="0" smtClean="0">
              <a:solidFill>
                <a:srgbClr val="FFFF00"/>
              </a:solidFill>
            </a:endParaRPr>
          </a:p>
          <a:p>
            <a:pPr marL="895350" indent="-895350">
              <a:buFont typeface="Wingdings" pitchFamily="2" charset="2"/>
              <a:buChar char="ü"/>
            </a:pPr>
            <a:r>
              <a:rPr lang="en-AU" dirty="0" smtClean="0">
                <a:solidFill>
                  <a:srgbClr val="FFFF00"/>
                </a:solidFill>
              </a:rPr>
              <a:t>Look </a:t>
            </a:r>
            <a:r>
              <a:rPr lang="en-AU" dirty="0" smtClean="0">
                <a:solidFill>
                  <a:srgbClr val="FFFF00"/>
                </a:solidFill>
              </a:rPr>
              <a:t>for fun or interesting illustrations. </a:t>
            </a:r>
            <a:r>
              <a:rPr lang="en-AU" dirty="0" err="1" smtClean="0">
                <a:solidFill>
                  <a:srgbClr val="FFFF00"/>
                </a:solidFill>
              </a:rPr>
              <a:t>Iike</a:t>
            </a:r>
            <a:r>
              <a:rPr lang="en-AU" dirty="0" smtClean="0">
                <a:solidFill>
                  <a:srgbClr val="FFFF00"/>
                </a:solidFill>
              </a:rPr>
              <a:t> </a:t>
            </a:r>
            <a:r>
              <a:rPr lang="en-AU" dirty="0" smtClean="0">
                <a:solidFill>
                  <a:srgbClr val="FFFF00"/>
                </a:solidFill>
              </a:rPr>
              <a:t>Eric Carle’s use of collage in classics like The Hungry Caterpillar and The Very Busy Spider, the simplicity of the illustrations in Pat </a:t>
            </a:r>
            <a:r>
              <a:rPr lang="en-AU" dirty="0" err="1" smtClean="0">
                <a:solidFill>
                  <a:srgbClr val="FFFF00"/>
                </a:solidFill>
              </a:rPr>
              <a:t>Hutchin’s</a:t>
            </a:r>
            <a:r>
              <a:rPr lang="en-AU" dirty="0" smtClean="0">
                <a:solidFill>
                  <a:srgbClr val="FFFF00"/>
                </a:solidFill>
              </a:rPr>
              <a:t> Titch books, the hidden gems in Graeme Base’s </a:t>
            </a:r>
            <a:r>
              <a:rPr lang="en-AU" dirty="0" err="1" smtClean="0">
                <a:solidFill>
                  <a:srgbClr val="FFFF00"/>
                </a:solidFill>
              </a:rPr>
              <a:t>Animalia</a:t>
            </a:r>
            <a:r>
              <a:rPr lang="en-AU" dirty="0" smtClean="0">
                <a:solidFill>
                  <a:srgbClr val="FFFF00"/>
                </a:solidFill>
              </a:rPr>
              <a:t> illustrations. </a:t>
            </a:r>
            <a:endParaRPr lang="en-AU" dirty="0" smtClean="0">
              <a:solidFill>
                <a:srgbClr val="FFFF00"/>
              </a:solidFill>
            </a:endParaRPr>
          </a:p>
          <a:p>
            <a:pPr marL="895350" indent="-895350">
              <a:buFont typeface="Wingdings" pitchFamily="2" charset="2"/>
              <a:buChar char="ü"/>
            </a:pPr>
            <a:r>
              <a:rPr lang="en-AU" dirty="0" smtClean="0">
                <a:solidFill>
                  <a:srgbClr val="FFFF00"/>
                </a:solidFill>
              </a:rPr>
              <a:t>Don’t </a:t>
            </a:r>
            <a:r>
              <a:rPr lang="en-AU" dirty="0" smtClean="0">
                <a:solidFill>
                  <a:srgbClr val="FFFF00"/>
                </a:solidFill>
              </a:rPr>
              <a:t>be afraid of simple verse. </a:t>
            </a:r>
            <a:r>
              <a:rPr lang="en-AU" dirty="0" err="1" smtClean="0">
                <a:solidFill>
                  <a:srgbClr val="FFFF00"/>
                </a:solidFill>
              </a:rPr>
              <a:t>Cockadoodledoo</a:t>
            </a:r>
            <a:r>
              <a:rPr lang="en-AU" dirty="0" smtClean="0">
                <a:solidFill>
                  <a:srgbClr val="FFFF00"/>
                </a:solidFill>
              </a:rPr>
              <a:t>! Farmyard Hullaballoo!, Commotion in the Ocean and Rumble in the Jungle (all by Giles </a:t>
            </a:r>
            <a:r>
              <a:rPr lang="en-AU" dirty="0" err="1" smtClean="0">
                <a:solidFill>
                  <a:srgbClr val="FFFF00"/>
                </a:solidFill>
              </a:rPr>
              <a:t>Andreae</a:t>
            </a:r>
            <a:r>
              <a:rPr lang="en-AU" dirty="0" smtClean="0">
                <a:solidFill>
                  <a:srgbClr val="FFFF00"/>
                </a:solidFill>
              </a:rPr>
              <a:t>) are wonderful books for introducing poetry, rhyme and verse to </a:t>
            </a:r>
            <a:r>
              <a:rPr lang="en-AU" dirty="0" smtClean="0">
                <a:solidFill>
                  <a:srgbClr val="FFFF00"/>
                </a:solidFill>
              </a:rPr>
              <a:t>children.</a:t>
            </a:r>
          </a:p>
          <a:p>
            <a:pPr marL="895350" indent="-895350">
              <a:buFont typeface="Wingdings" pitchFamily="2" charset="2"/>
              <a:buChar char="ü"/>
            </a:pPr>
            <a:r>
              <a:rPr lang="en-AU" dirty="0" smtClean="0">
                <a:solidFill>
                  <a:srgbClr val="FFFF00"/>
                </a:solidFill>
              </a:rPr>
              <a:t>Find </a:t>
            </a:r>
            <a:r>
              <a:rPr lang="en-AU" dirty="0" smtClean="0">
                <a:solidFill>
                  <a:srgbClr val="FFFF00"/>
                </a:solidFill>
              </a:rPr>
              <a:t>books that relate to </a:t>
            </a:r>
            <a:r>
              <a:rPr lang="en-AU" dirty="0" smtClean="0">
                <a:solidFill>
                  <a:srgbClr val="FFFF00"/>
                </a:solidFill>
              </a:rPr>
              <a:t>the child’s </a:t>
            </a:r>
            <a:r>
              <a:rPr lang="en-AU" dirty="0" smtClean="0">
                <a:solidFill>
                  <a:srgbClr val="FFFF00"/>
                </a:solidFill>
              </a:rPr>
              <a:t>interests. This is also an easy way to introduce </a:t>
            </a:r>
            <a:r>
              <a:rPr lang="en-AU" dirty="0" smtClean="0">
                <a:solidFill>
                  <a:srgbClr val="FFFF00"/>
                </a:solidFill>
              </a:rPr>
              <a:t>the children </a:t>
            </a:r>
            <a:r>
              <a:rPr lang="en-AU" dirty="0" smtClean="0">
                <a:solidFill>
                  <a:srgbClr val="FFFF00"/>
                </a:solidFill>
              </a:rPr>
              <a:t>to non fiction </a:t>
            </a:r>
            <a:r>
              <a:rPr lang="en-AU" dirty="0" smtClean="0">
                <a:solidFill>
                  <a:srgbClr val="FFFF00"/>
                </a:solidFill>
              </a:rPr>
              <a:t>texts.</a:t>
            </a:r>
          </a:p>
          <a:p>
            <a:pPr marL="895350" indent="-895350">
              <a:buFont typeface="Wingdings" pitchFamily="2" charset="2"/>
              <a:buChar char="ü"/>
            </a:pPr>
            <a:r>
              <a:rPr lang="en-AU" dirty="0" smtClean="0">
                <a:solidFill>
                  <a:srgbClr val="FFFF00"/>
                </a:solidFill>
              </a:rPr>
              <a:t>Have </a:t>
            </a:r>
            <a:r>
              <a:rPr lang="en-AU" dirty="0" smtClean="0">
                <a:solidFill>
                  <a:srgbClr val="FFFF00"/>
                </a:solidFill>
              </a:rPr>
              <a:t>fun introducing ‘how to’ books to </a:t>
            </a:r>
            <a:r>
              <a:rPr lang="en-AU" dirty="0" smtClean="0">
                <a:solidFill>
                  <a:srgbClr val="FFFF00"/>
                </a:solidFill>
              </a:rPr>
              <a:t> children. </a:t>
            </a:r>
            <a:r>
              <a:rPr lang="en-AU" dirty="0" smtClean="0">
                <a:solidFill>
                  <a:srgbClr val="FFFF00"/>
                </a:solidFill>
              </a:rPr>
              <a:t>There are easy to use books about cooking with kids, gardening and art materials. </a:t>
            </a:r>
            <a:endParaRPr lang="en-AU" dirty="0" smtClean="0">
              <a:solidFill>
                <a:srgbClr val="FFFF00"/>
              </a:solidFill>
            </a:endParaRPr>
          </a:p>
          <a:p>
            <a:pPr marL="895350" indent="-895350">
              <a:buFont typeface="Wingdings" pitchFamily="2" charset="2"/>
              <a:buChar char="ü"/>
            </a:pPr>
            <a:r>
              <a:rPr lang="en-AU" dirty="0" smtClean="0">
                <a:solidFill>
                  <a:srgbClr val="FFFF00"/>
                </a:solidFill>
              </a:rPr>
              <a:t>Don’t </a:t>
            </a:r>
            <a:r>
              <a:rPr lang="en-AU" dirty="0" smtClean="0">
                <a:solidFill>
                  <a:srgbClr val="FFFF00"/>
                </a:solidFill>
              </a:rPr>
              <a:t>forget magazines and catalogues can make for interesting reading too. </a:t>
            </a:r>
            <a:endParaRPr lang="en-AU" dirty="0" smtClean="0">
              <a:solidFill>
                <a:srgbClr val="FFFF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9881" y="404261"/>
            <a:ext cx="8614611" cy="6417141"/>
          </a:xfrm>
          <a:prstGeom prst="rect">
            <a:avLst/>
          </a:prstGeom>
        </p:spPr>
        <p:txBody>
          <a:bodyPr wrap="square">
            <a:spAutoFit/>
          </a:bodyPr>
          <a:lstStyle/>
          <a:p>
            <a:r>
              <a:rPr lang="en-AU" b="1" dirty="0" smtClean="0">
                <a:solidFill>
                  <a:srgbClr val="FFFF00"/>
                </a:solidFill>
              </a:rPr>
              <a:t>Demonstrate respect for child’s choice not to participate</a:t>
            </a:r>
          </a:p>
          <a:p>
            <a:endParaRPr lang="en-AU" sz="1700" dirty="0" smtClean="0">
              <a:solidFill>
                <a:srgbClr val="FFFF00"/>
              </a:solidFill>
            </a:endParaRPr>
          </a:p>
          <a:p>
            <a:r>
              <a:rPr lang="en-AU" sz="1700" dirty="0" smtClean="0">
                <a:solidFill>
                  <a:srgbClr val="FFFF00"/>
                </a:solidFill>
              </a:rPr>
              <a:t>All </a:t>
            </a:r>
            <a:r>
              <a:rPr lang="en-AU" sz="1700" dirty="0" smtClean="0">
                <a:solidFill>
                  <a:srgbClr val="FFFF00"/>
                </a:solidFill>
              </a:rPr>
              <a:t>children have the right to choose their own level of participation within the learning environment. It is the educator’s responsibility to support the child’s choices by recognising and appreciating that each child has unique abilities, skills and learning styles. </a:t>
            </a:r>
            <a:endParaRPr lang="en-AU" sz="1700" dirty="0" smtClean="0">
              <a:solidFill>
                <a:srgbClr val="FFFF00"/>
              </a:solidFill>
            </a:endParaRPr>
          </a:p>
          <a:p>
            <a:endParaRPr lang="en-AU" sz="1700" dirty="0" smtClean="0">
              <a:solidFill>
                <a:srgbClr val="FFFF00"/>
              </a:solidFill>
            </a:endParaRPr>
          </a:p>
          <a:p>
            <a:r>
              <a:rPr lang="en-AU" sz="1700" b="1" dirty="0" smtClean="0">
                <a:solidFill>
                  <a:srgbClr val="FFFF00"/>
                </a:solidFill>
              </a:rPr>
              <a:t>Value of children’s choices</a:t>
            </a:r>
          </a:p>
          <a:p>
            <a:endParaRPr lang="en-AU" sz="1700" dirty="0" smtClean="0">
              <a:solidFill>
                <a:srgbClr val="FFFF00"/>
              </a:solidFill>
            </a:endParaRPr>
          </a:p>
          <a:p>
            <a:r>
              <a:rPr lang="en-AU" sz="1700" dirty="0" smtClean="0">
                <a:solidFill>
                  <a:srgbClr val="FFFF00"/>
                </a:solidFill>
              </a:rPr>
              <a:t>Early </a:t>
            </a:r>
            <a:r>
              <a:rPr lang="en-AU" sz="1700" dirty="0" smtClean="0">
                <a:solidFill>
                  <a:srgbClr val="FFFF00"/>
                </a:solidFill>
              </a:rPr>
              <a:t>childhood educators’ respect and value children being given the opportunity to make choices about their learning. This is supported by current developmental theory and research which indicate that young children learn most effectively when they are able to choose their own learning and activities.</a:t>
            </a:r>
          </a:p>
          <a:p>
            <a:r>
              <a:rPr lang="en-AU" sz="1700" dirty="0" smtClean="0">
                <a:solidFill>
                  <a:srgbClr val="FFFF00"/>
                </a:solidFill>
              </a:rPr>
              <a:t>Children who choose their own learning and activities are:</a:t>
            </a:r>
          </a:p>
          <a:p>
            <a:pPr lvl="0">
              <a:buFont typeface="Wingdings" pitchFamily="2" charset="2"/>
              <a:buChar char="Ø"/>
            </a:pPr>
            <a:r>
              <a:rPr lang="en-AU" sz="1700" dirty="0" smtClean="0">
                <a:solidFill>
                  <a:srgbClr val="FFFF00"/>
                </a:solidFill>
              </a:rPr>
              <a:t>provided with opportunities to become deeply involved in their learning and interests</a:t>
            </a:r>
          </a:p>
          <a:p>
            <a:pPr lvl="0">
              <a:buFont typeface="Wingdings" pitchFamily="2" charset="2"/>
              <a:buChar char="Ø"/>
            </a:pPr>
            <a:r>
              <a:rPr lang="en-AU" sz="1700" dirty="0" smtClean="0">
                <a:solidFill>
                  <a:srgbClr val="FFFF00"/>
                </a:solidFill>
              </a:rPr>
              <a:t>provided with the opportunities to practise and extend their interests, skills and abilities or learn new ones that are relevant and important to them</a:t>
            </a:r>
          </a:p>
          <a:p>
            <a:pPr lvl="0"/>
            <a:r>
              <a:rPr lang="en-AU" sz="1700" dirty="0" smtClean="0">
                <a:solidFill>
                  <a:srgbClr val="FFFF00"/>
                </a:solidFill>
              </a:rPr>
              <a:t>more likely to participate in the experience for longer periods and revisit the experience—this gives them more than one opportunity to consolidate their learning. </a:t>
            </a:r>
          </a:p>
          <a:p>
            <a:endParaRPr lang="en-AU" sz="1700" dirty="0" smtClean="0">
              <a:solidFill>
                <a:srgbClr val="FFFF00"/>
              </a:solidFill>
            </a:endParaRPr>
          </a:p>
          <a:p>
            <a:r>
              <a:rPr lang="en-AU" sz="1700" dirty="0" smtClean="0">
                <a:solidFill>
                  <a:srgbClr val="FFFF00"/>
                </a:solidFill>
              </a:rPr>
              <a:t>For </a:t>
            </a:r>
            <a:r>
              <a:rPr lang="en-AU" sz="1700" dirty="0" smtClean="0">
                <a:solidFill>
                  <a:srgbClr val="FFFF00"/>
                </a:solidFill>
              </a:rPr>
              <a:t>these reasons it is critical that, as educators, we support children’s initiatives and abilities to make choices from a selection of possibilities</a:t>
            </a:r>
            <a:r>
              <a:rPr lang="en-AU" dirty="0" smtClean="0"/>
              <a:t>.</a:t>
            </a:r>
          </a:p>
          <a:p>
            <a:endParaRPr lang="en-A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9507" y="481263"/>
            <a:ext cx="8585735" cy="5909310"/>
          </a:xfrm>
          <a:prstGeom prst="rect">
            <a:avLst/>
          </a:prstGeom>
        </p:spPr>
        <p:txBody>
          <a:bodyPr wrap="square">
            <a:spAutoFit/>
          </a:bodyPr>
          <a:lstStyle/>
          <a:p>
            <a:r>
              <a:rPr lang="en-AU" b="1" dirty="0" smtClean="0">
                <a:solidFill>
                  <a:srgbClr val="FFFF00"/>
                </a:solidFill>
              </a:rPr>
              <a:t>Demonstrating respect for </a:t>
            </a:r>
            <a:r>
              <a:rPr lang="en-AU" b="1" dirty="0" smtClean="0">
                <a:solidFill>
                  <a:srgbClr val="FFFF00"/>
                </a:solidFill>
              </a:rPr>
              <a:t>choices</a:t>
            </a:r>
          </a:p>
          <a:p>
            <a:endParaRPr lang="en-AU" b="1" dirty="0" smtClean="0">
              <a:solidFill>
                <a:srgbClr val="FFFF00"/>
              </a:solidFill>
            </a:endParaRPr>
          </a:p>
          <a:p>
            <a:r>
              <a:rPr lang="en-AU" dirty="0" smtClean="0">
                <a:solidFill>
                  <a:srgbClr val="FFFF00"/>
                </a:solidFill>
              </a:rPr>
              <a:t>Carers can respect a child’s choice not to participate in the following ways:</a:t>
            </a:r>
          </a:p>
          <a:p>
            <a:pPr lvl="0"/>
            <a:r>
              <a:rPr lang="en-AU" dirty="0" smtClean="0">
                <a:solidFill>
                  <a:srgbClr val="FFFF00"/>
                </a:solidFill>
              </a:rPr>
              <a:t>educators should acknowledge and affirm the child’s choice not to participate; for example, an appropriate acknowledgement might be: ‘That’s fine, </a:t>
            </a:r>
            <a:r>
              <a:rPr lang="en-AU" dirty="0" smtClean="0">
                <a:solidFill>
                  <a:srgbClr val="FFFF00"/>
                </a:solidFill>
              </a:rPr>
              <a:t>Billy. </a:t>
            </a:r>
            <a:r>
              <a:rPr lang="en-AU" dirty="0" smtClean="0">
                <a:solidFill>
                  <a:srgbClr val="FFFF00"/>
                </a:solidFill>
              </a:rPr>
              <a:t>You can just watch if you want to. It’s interesting, isn’t it?’</a:t>
            </a:r>
          </a:p>
          <a:p>
            <a:pPr lvl="0"/>
            <a:endParaRPr lang="en-AU" dirty="0" smtClean="0">
              <a:solidFill>
                <a:srgbClr val="FFFF00"/>
              </a:solidFill>
            </a:endParaRPr>
          </a:p>
          <a:p>
            <a:pPr lvl="0"/>
            <a:r>
              <a:rPr lang="en-AU" dirty="0" smtClean="0">
                <a:solidFill>
                  <a:srgbClr val="FFFF00"/>
                </a:solidFill>
              </a:rPr>
              <a:t>Educators </a:t>
            </a:r>
            <a:r>
              <a:rPr lang="en-AU" dirty="0" smtClean="0">
                <a:solidFill>
                  <a:srgbClr val="FFFF00"/>
                </a:solidFill>
              </a:rPr>
              <a:t>should avoid making judgments about the child’s choice not to participate, for example an inappropriate response might be: ‘Oh </a:t>
            </a:r>
            <a:r>
              <a:rPr lang="en-AU" dirty="0" err="1" smtClean="0">
                <a:solidFill>
                  <a:srgbClr val="FFFF00"/>
                </a:solidFill>
              </a:rPr>
              <a:t>BIlly</a:t>
            </a:r>
            <a:r>
              <a:rPr lang="en-AU" dirty="0" smtClean="0">
                <a:solidFill>
                  <a:srgbClr val="FFFF00"/>
                </a:solidFill>
              </a:rPr>
              <a:t>, </a:t>
            </a:r>
            <a:r>
              <a:rPr lang="en-AU" dirty="0" smtClean="0">
                <a:solidFill>
                  <a:srgbClr val="FFFF00"/>
                </a:solidFill>
              </a:rPr>
              <a:t>you’re always watching.’</a:t>
            </a:r>
          </a:p>
          <a:p>
            <a:pPr lvl="0"/>
            <a:endParaRPr lang="en-AU" dirty="0" smtClean="0">
              <a:solidFill>
                <a:srgbClr val="FFFF00"/>
              </a:solidFill>
            </a:endParaRPr>
          </a:p>
          <a:p>
            <a:pPr lvl="0"/>
            <a:r>
              <a:rPr lang="en-AU" dirty="0" smtClean="0">
                <a:solidFill>
                  <a:srgbClr val="FFFF00"/>
                </a:solidFill>
              </a:rPr>
              <a:t>E</a:t>
            </a:r>
            <a:r>
              <a:rPr lang="en-AU" dirty="0" smtClean="0">
                <a:solidFill>
                  <a:srgbClr val="FFFF00"/>
                </a:solidFill>
              </a:rPr>
              <a:t>ducators </a:t>
            </a:r>
            <a:r>
              <a:rPr lang="en-AU" dirty="0" smtClean="0">
                <a:solidFill>
                  <a:srgbClr val="FFFF00"/>
                </a:solidFill>
              </a:rPr>
              <a:t>can respect a child’s choice not to actively participate in a learning experience by giving the child a variety of possible participatory levels, for example the child could be invited to either watch, to hold or mind provisions, or to be the time keeper, recorder, photographer or a safety monitor.</a:t>
            </a:r>
          </a:p>
          <a:p>
            <a:pPr lvl="0"/>
            <a:endParaRPr lang="en-AU" dirty="0" smtClean="0">
              <a:solidFill>
                <a:srgbClr val="FFFF00"/>
              </a:solidFill>
            </a:endParaRPr>
          </a:p>
          <a:p>
            <a:pPr lvl="0"/>
            <a:r>
              <a:rPr lang="en-AU" dirty="0" smtClean="0">
                <a:solidFill>
                  <a:srgbClr val="FFFF00"/>
                </a:solidFill>
              </a:rPr>
              <a:t>Educators </a:t>
            </a:r>
            <a:r>
              <a:rPr lang="en-AU" dirty="0" smtClean="0">
                <a:solidFill>
                  <a:srgbClr val="FFFF00"/>
                </a:solidFill>
              </a:rPr>
              <a:t>need to recognise that participation does not have to be active. This is especially important in an inclusive learning environment where it may not be possible for all children with differing abilities to physically participate.</a:t>
            </a:r>
          </a:p>
          <a:p>
            <a:r>
              <a:rPr lang="en-AU" dirty="0" smtClean="0"/>
              <a:t> </a:t>
            </a:r>
          </a:p>
          <a:p>
            <a:endParaRPr lang="en-AU"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9133" y="455123"/>
            <a:ext cx="8691612" cy="6109365"/>
          </a:xfrm>
          <a:prstGeom prst="rect">
            <a:avLst/>
          </a:prstGeom>
        </p:spPr>
        <p:txBody>
          <a:bodyPr wrap="square">
            <a:spAutoFit/>
          </a:bodyPr>
          <a:lstStyle/>
          <a:p>
            <a:pPr lvl="0"/>
            <a:r>
              <a:rPr lang="en-AU" sz="1700" b="1" u="sng" dirty="0" smtClean="0">
                <a:solidFill>
                  <a:srgbClr val="FFFF00"/>
                </a:solidFill>
              </a:rPr>
              <a:t>I</a:t>
            </a:r>
            <a:r>
              <a:rPr lang="en-AU" sz="1700" b="1" u="sng" dirty="0" smtClean="0">
                <a:solidFill>
                  <a:srgbClr val="FFFF00"/>
                </a:solidFill>
              </a:rPr>
              <a:t>ntentional </a:t>
            </a:r>
            <a:r>
              <a:rPr lang="en-AU" sz="1700" b="1" u="sng" dirty="0" smtClean="0">
                <a:solidFill>
                  <a:srgbClr val="FFFF00"/>
                </a:solidFill>
              </a:rPr>
              <a:t>teaching moments</a:t>
            </a:r>
          </a:p>
          <a:p>
            <a:endParaRPr lang="en-AU" sz="1700" dirty="0" smtClean="0">
              <a:solidFill>
                <a:srgbClr val="FFFF00"/>
              </a:solidFill>
            </a:endParaRPr>
          </a:p>
          <a:p>
            <a:r>
              <a:rPr lang="en-AU" sz="1700" dirty="0" smtClean="0">
                <a:solidFill>
                  <a:srgbClr val="FFFF00"/>
                </a:solidFill>
              </a:rPr>
              <a:t>“</a:t>
            </a:r>
            <a:r>
              <a:rPr lang="en-AU" sz="1700" dirty="0" smtClean="0">
                <a:solidFill>
                  <a:srgbClr val="FFFF00"/>
                </a:solidFill>
              </a:rPr>
              <a:t>Children need opportunities to initiate activities </a:t>
            </a:r>
            <a:r>
              <a:rPr lang="en-AU" sz="1700" dirty="0" smtClean="0">
                <a:solidFill>
                  <a:srgbClr val="FFFF00"/>
                </a:solidFill>
              </a:rPr>
              <a:t>and follow </a:t>
            </a:r>
            <a:r>
              <a:rPr lang="en-AU" sz="1700" dirty="0" smtClean="0">
                <a:solidFill>
                  <a:srgbClr val="FFFF00"/>
                </a:solidFill>
              </a:rPr>
              <a:t>their interests, </a:t>
            </a:r>
            <a:r>
              <a:rPr lang="en-AU" sz="1700" dirty="0" smtClean="0">
                <a:solidFill>
                  <a:srgbClr val="FFFF00"/>
                </a:solidFill>
              </a:rPr>
              <a:t>but teachers </a:t>
            </a:r>
            <a:r>
              <a:rPr lang="en-AU" sz="1700" dirty="0" smtClean="0">
                <a:solidFill>
                  <a:srgbClr val="FFFF00"/>
                </a:solidFill>
              </a:rPr>
              <a:t>are not </a:t>
            </a:r>
            <a:r>
              <a:rPr lang="en-AU" sz="1700" dirty="0" smtClean="0">
                <a:solidFill>
                  <a:srgbClr val="FFFF00"/>
                </a:solidFill>
              </a:rPr>
              <a:t>passive during these </a:t>
            </a:r>
            <a:r>
              <a:rPr lang="en-AU" sz="1700" dirty="0" smtClean="0">
                <a:solidFill>
                  <a:srgbClr val="FFFF00"/>
                </a:solidFill>
              </a:rPr>
              <a:t>[child]-initiated and directed activities.</a:t>
            </a:r>
          </a:p>
          <a:p>
            <a:endParaRPr lang="en-AU" sz="1700" dirty="0" smtClean="0">
              <a:solidFill>
                <a:srgbClr val="FFFF00"/>
              </a:solidFill>
            </a:endParaRPr>
          </a:p>
          <a:p>
            <a:r>
              <a:rPr lang="en-AU" sz="1700" dirty="0" smtClean="0">
                <a:solidFill>
                  <a:srgbClr val="FFFF00"/>
                </a:solidFill>
              </a:rPr>
              <a:t>Similarly</a:t>
            </a:r>
            <a:r>
              <a:rPr lang="en-AU" sz="1700" dirty="0" smtClean="0">
                <a:solidFill>
                  <a:srgbClr val="FFFF00"/>
                </a:solidFill>
              </a:rPr>
              <a:t>, children should be actively engaged </a:t>
            </a:r>
            <a:r>
              <a:rPr lang="en-AU" sz="1700" dirty="0" smtClean="0">
                <a:solidFill>
                  <a:srgbClr val="FFFF00"/>
                </a:solidFill>
              </a:rPr>
              <a:t>and responsive </a:t>
            </a:r>
            <a:r>
              <a:rPr lang="en-AU" sz="1700" dirty="0" smtClean="0">
                <a:solidFill>
                  <a:srgbClr val="FFFF00"/>
                </a:solidFill>
              </a:rPr>
              <a:t>during teacher-initiated and </a:t>
            </a:r>
            <a:r>
              <a:rPr lang="en-AU" sz="1700" dirty="0" smtClean="0">
                <a:solidFill>
                  <a:srgbClr val="FFFF00"/>
                </a:solidFill>
              </a:rPr>
              <a:t>–directed activities. Good </a:t>
            </a:r>
            <a:r>
              <a:rPr lang="en-AU" sz="1700" dirty="0" smtClean="0">
                <a:solidFill>
                  <a:srgbClr val="FFFF00"/>
                </a:solidFill>
              </a:rPr>
              <a:t>teachers help support the </a:t>
            </a:r>
            <a:r>
              <a:rPr lang="en-AU" sz="1700" dirty="0" smtClean="0">
                <a:solidFill>
                  <a:srgbClr val="FFFF00"/>
                </a:solidFill>
              </a:rPr>
              <a:t>child’s learning </a:t>
            </a:r>
            <a:r>
              <a:rPr lang="en-AU" sz="1700" dirty="0" smtClean="0">
                <a:solidFill>
                  <a:srgbClr val="FFFF00"/>
                </a:solidFill>
              </a:rPr>
              <a:t>in both types of activities” (pp. 8-9).</a:t>
            </a:r>
          </a:p>
          <a:p>
            <a:endParaRPr lang="en-AU" sz="1700" dirty="0" smtClean="0">
              <a:solidFill>
                <a:srgbClr val="FFFF00"/>
              </a:solidFill>
            </a:endParaRPr>
          </a:p>
          <a:p>
            <a:r>
              <a:rPr lang="en-AU" sz="1700" dirty="0" smtClean="0">
                <a:solidFill>
                  <a:srgbClr val="FFFF00"/>
                </a:solidFill>
              </a:rPr>
              <a:t>While </a:t>
            </a:r>
            <a:r>
              <a:rPr lang="en-AU" sz="1700" dirty="0" smtClean="0">
                <a:solidFill>
                  <a:srgbClr val="FFFF00"/>
                </a:solidFill>
              </a:rPr>
              <a:t>most of us claim to act with ‘intention’ in </a:t>
            </a:r>
            <a:r>
              <a:rPr lang="en-AU" sz="1700" dirty="0" smtClean="0">
                <a:solidFill>
                  <a:srgbClr val="FFFF00"/>
                </a:solidFill>
              </a:rPr>
              <a:t>our dealings </a:t>
            </a:r>
            <a:r>
              <a:rPr lang="en-AU" sz="1700" dirty="0" smtClean="0">
                <a:solidFill>
                  <a:srgbClr val="FFFF00"/>
                </a:solidFill>
              </a:rPr>
              <a:t>with young children, it is worth pausing </a:t>
            </a:r>
            <a:r>
              <a:rPr lang="en-AU" sz="1700" dirty="0" smtClean="0">
                <a:solidFill>
                  <a:srgbClr val="FFFF00"/>
                </a:solidFill>
              </a:rPr>
              <a:t>to reflect </a:t>
            </a:r>
            <a:r>
              <a:rPr lang="en-AU" sz="1700" dirty="0" smtClean="0">
                <a:solidFill>
                  <a:srgbClr val="FFFF00"/>
                </a:solidFill>
              </a:rPr>
              <a:t>on what this term means. In </a:t>
            </a:r>
            <a:r>
              <a:rPr lang="en-AU" sz="1700" i="1" dirty="0" smtClean="0">
                <a:solidFill>
                  <a:srgbClr val="FFFF00"/>
                </a:solidFill>
              </a:rPr>
              <a:t>The </a:t>
            </a:r>
            <a:r>
              <a:rPr lang="en-AU" sz="1700" i="1" dirty="0" smtClean="0">
                <a:solidFill>
                  <a:srgbClr val="FFFF00"/>
                </a:solidFill>
              </a:rPr>
              <a:t>Intentional Teacher</a:t>
            </a:r>
            <a:r>
              <a:rPr lang="en-AU" sz="1700" i="1" dirty="0" smtClean="0">
                <a:solidFill>
                  <a:srgbClr val="FFFF00"/>
                </a:solidFill>
              </a:rPr>
              <a:t>, the author of this article says, “</a:t>
            </a:r>
            <a:r>
              <a:rPr lang="en-AU" sz="1700" i="1" dirty="0" smtClean="0">
                <a:solidFill>
                  <a:srgbClr val="FFFF00"/>
                </a:solidFill>
              </a:rPr>
              <a:t>intentional </a:t>
            </a:r>
            <a:r>
              <a:rPr lang="en-AU" sz="1700" dirty="0" smtClean="0">
                <a:solidFill>
                  <a:srgbClr val="FFFF00"/>
                </a:solidFill>
              </a:rPr>
              <a:t>teaching </a:t>
            </a:r>
            <a:r>
              <a:rPr lang="en-AU" sz="1700" dirty="0" smtClean="0">
                <a:solidFill>
                  <a:srgbClr val="FFFF00"/>
                </a:solidFill>
              </a:rPr>
              <a:t>means teachers act with specific </a:t>
            </a:r>
            <a:r>
              <a:rPr lang="en-AU" sz="1700" dirty="0" smtClean="0">
                <a:solidFill>
                  <a:srgbClr val="FFFF00"/>
                </a:solidFill>
              </a:rPr>
              <a:t>outcomes or </a:t>
            </a:r>
            <a:r>
              <a:rPr lang="en-AU" sz="1700" dirty="0" smtClean="0">
                <a:solidFill>
                  <a:srgbClr val="FFFF00"/>
                </a:solidFill>
              </a:rPr>
              <a:t>goals in mind for children’s development </a:t>
            </a:r>
            <a:r>
              <a:rPr lang="en-AU" sz="1700" dirty="0" smtClean="0">
                <a:solidFill>
                  <a:srgbClr val="FFFF00"/>
                </a:solidFill>
              </a:rPr>
              <a:t>and learning</a:t>
            </a:r>
            <a:r>
              <a:rPr lang="en-AU" sz="1700" dirty="0" smtClean="0">
                <a:solidFill>
                  <a:srgbClr val="FFFF00"/>
                </a:solidFill>
              </a:rPr>
              <a:t>. </a:t>
            </a:r>
            <a:r>
              <a:rPr lang="en-AU" sz="1700" dirty="0" smtClean="0">
                <a:solidFill>
                  <a:srgbClr val="FFFF00"/>
                </a:solidFill>
              </a:rPr>
              <a:t>Teachers must </a:t>
            </a:r>
            <a:r>
              <a:rPr lang="en-AU" sz="1700" dirty="0" smtClean="0">
                <a:solidFill>
                  <a:srgbClr val="FFFF00"/>
                </a:solidFill>
              </a:rPr>
              <a:t>know when to use a </a:t>
            </a:r>
            <a:r>
              <a:rPr lang="en-AU" sz="1700" dirty="0" smtClean="0">
                <a:solidFill>
                  <a:srgbClr val="FFFF00"/>
                </a:solidFill>
              </a:rPr>
              <a:t>given strategy </a:t>
            </a:r>
            <a:r>
              <a:rPr lang="en-AU" sz="1700" dirty="0" smtClean="0">
                <a:solidFill>
                  <a:srgbClr val="FFFF00"/>
                </a:solidFill>
              </a:rPr>
              <a:t>to accommodate the </a:t>
            </a:r>
            <a:r>
              <a:rPr lang="en-AU" sz="1700" dirty="0" smtClean="0">
                <a:solidFill>
                  <a:srgbClr val="FFFF00"/>
                </a:solidFill>
              </a:rPr>
              <a:t>different ways that individual children learn </a:t>
            </a:r>
            <a:r>
              <a:rPr lang="en-AU" sz="1700" dirty="0" smtClean="0">
                <a:solidFill>
                  <a:srgbClr val="FFFF00"/>
                </a:solidFill>
              </a:rPr>
              <a:t>and the specific content </a:t>
            </a:r>
            <a:r>
              <a:rPr lang="en-AU" sz="1700" dirty="0" smtClean="0">
                <a:solidFill>
                  <a:srgbClr val="FFFF00"/>
                </a:solidFill>
              </a:rPr>
              <a:t>they are </a:t>
            </a:r>
            <a:r>
              <a:rPr lang="en-AU" sz="1700" dirty="0" smtClean="0">
                <a:solidFill>
                  <a:srgbClr val="FFFF00"/>
                </a:solidFill>
              </a:rPr>
              <a:t>learning”</a:t>
            </a:r>
          </a:p>
          <a:p>
            <a:r>
              <a:rPr lang="en-AU" sz="1700" dirty="0" smtClean="0">
                <a:solidFill>
                  <a:srgbClr val="FFFF00"/>
                </a:solidFill>
              </a:rPr>
              <a:t>(Epstein, 2007, p. 1</a:t>
            </a:r>
            <a:r>
              <a:rPr lang="en-AU" sz="1700" dirty="0" smtClean="0">
                <a:solidFill>
                  <a:srgbClr val="FFFF00"/>
                </a:solidFill>
              </a:rPr>
              <a:t>).</a:t>
            </a:r>
          </a:p>
          <a:p>
            <a:endParaRPr lang="en-AU" sz="1700" dirty="0" smtClean="0">
              <a:solidFill>
                <a:srgbClr val="FFFF00"/>
              </a:solidFill>
            </a:endParaRPr>
          </a:p>
          <a:p>
            <a:r>
              <a:rPr lang="en-AU" sz="1700" dirty="0" smtClean="0">
                <a:solidFill>
                  <a:srgbClr val="FFFF00"/>
                </a:solidFill>
              </a:rPr>
              <a:t>How do we know which strategy to use? As a </a:t>
            </a:r>
            <a:r>
              <a:rPr lang="en-AU" sz="1700" dirty="0" smtClean="0">
                <a:solidFill>
                  <a:srgbClr val="FFFF00"/>
                </a:solidFill>
              </a:rPr>
              <a:t>general rule</a:t>
            </a:r>
            <a:r>
              <a:rPr lang="en-AU" sz="1700" dirty="0" smtClean="0">
                <a:solidFill>
                  <a:srgbClr val="FFFF00"/>
                </a:solidFill>
              </a:rPr>
              <a:t>, in child-guided learning, teachers </a:t>
            </a:r>
            <a:r>
              <a:rPr lang="en-AU" sz="1700" dirty="0" smtClean="0">
                <a:solidFill>
                  <a:srgbClr val="FFFF00"/>
                </a:solidFill>
              </a:rPr>
              <a:t>provide materials but </a:t>
            </a:r>
            <a:r>
              <a:rPr lang="en-AU" sz="1700" dirty="0" smtClean="0">
                <a:solidFill>
                  <a:srgbClr val="FFFF00"/>
                </a:solidFill>
              </a:rPr>
              <a:t>children make connections on their own</a:t>
            </a:r>
          </a:p>
          <a:p>
            <a:r>
              <a:rPr lang="en-AU" sz="1700" dirty="0" smtClean="0">
                <a:solidFill>
                  <a:srgbClr val="FFFF00"/>
                </a:solidFill>
              </a:rPr>
              <a:t>or through interactions with peers. </a:t>
            </a:r>
            <a:r>
              <a:rPr lang="en-AU" sz="1700" dirty="0" smtClean="0">
                <a:solidFill>
                  <a:srgbClr val="FFFF00"/>
                </a:solidFill>
              </a:rPr>
              <a:t>Adult-guided learning involves </a:t>
            </a:r>
            <a:r>
              <a:rPr lang="en-AU" sz="1700" dirty="0" smtClean="0">
                <a:solidFill>
                  <a:srgbClr val="FFFF00"/>
                </a:solidFill>
              </a:rPr>
              <a:t>materials and experiences </a:t>
            </a:r>
            <a:r>
              <a:rPr lang="en-AU" sz="1700" dirty="0" smtClean="0">
                <a:solidFill>
                  <a:srgbClr val="FFFF00"/>
                </a:solidFill>
              </a:rPr>
              <a:t>children are </a:t>
            </a:r>
            <a:r>
              <a:rPr lang="en-AU" sz="1700" dirty="0" smtClean="0">
                <a:solidFill>
                  <a:srgbClr val="FFFF00"/>
                </a:solidFill>
              </a:rPr>
              <a:t>less likely to encounter on their own, systems </a:t>
            </a:r>
            <a:r>
              <a:rPr lang="en-AU" sz="1700" dirty="0" smtClean="0">
                <a:solidFill>
                  <a:srgbClr val="FFFF00"/>
                </a:solidFill>
              </a:rPr>
              <a:t>of knowledge </a:t>
            </a:r>
            <a:r>
              <a:rPr lang="en-AU" sz="1700" dirty="0" smtClean="0">
                <a:solidFill>
                  <a:srgbClr val="FFFF00"/>
                </a:solidFill>
              </a:rPr>
              <a:t>they cannot create on their own, </a:t>
            </a:r>
            <a:r>
              <a:rPr lang="en-AU" sz="1700" dirty="0" smtClean="0">
                <a:solidFill>
                  <a:srgbClr val="FFFF00"/>
                </a:solidFill>
              </a:rPr>
              <a:t>responses to </a:t>
            </a:r>
            <a:r>
              <a:rPr lang="en-AU" sz="1700" dirty="0" smtClean="0">
                <a:solidFill>
                  <a:srgbClr val="FFFF00"/>
                </a:solidFill>
              </a:rPr>
              <a:t>requests for help, </a:t>
            </a:r>
            <a:r>
              <a:rPr lang="en-AU" sz="1700" dirty="0" smtClean="0">
                <a:solidFill>
                  <a:srgbClr val="FFFF00"/>
                </a:solidFill>
              </a:rPr>
              <a:t>and evidence </a:t>
            </a:r>
            <a:r>
              <a:rPr lang="en-AU" sz="1700" dirty="0" smtClean="0">
                <a:solidFill>
                  <a:srgbClr val="FFFF00"/>
                </a:solidFill>
              </a:rPr>
              <a:t>that children </a:t>
            </a:r>
            <a:r>
              <a:rPr lang="en-AU" sz="1700" dirty="0" smtClean="0">
                <a:solidFill>
                  <a:srgbClr val="FFFF00"/>
                </a:solidFill>
              </a:rPr>
              <a:t>are ready </a:t>
            </a:r>
            <a:r>
              <a:rPr lang="en-AU" sz="1700" dirty="0" smtClean="0">
                <a:solidFill>
                  <a:srgbClr val="FFFF00"/>
                </a:solidFill>
              </a:rPr>
              <a:t>to move up a level but are unsure how</a:t>
            </a:r>
            <a:endParaRPr lang="en-AU" sz="1700" dirty="0">
              <a:solidFill>
                <a:srgbClr val="FFFF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8383" y="476432"/>
            <a:ext cx="8547234" cy="5909310"/>
          </a:xfrm>
          <a:prstGeom prst="rect">
            <a:avLst/>
          </a:prstGeom>
        </p:spPr>
        <p:txBody>
          <a:bodyPr wrap="square">
            <a:spAutoFit/>
          </a:bodyPr>
          <a:lstStyle/>
          <a:p>
            <a:r>
              <a:rPr lang="en-AU" b="1" dirty="0" smtClean="0">
                <a:solidFill>
                  <a:srgbClr val="FFFF00"/>
                </a:solidFill>
                <a:latin typeface="Calibri" pitchFamily="34" charset="0"/>
              </a:rPr>
              <a:t>The Role of the Intentional Teacher </a:t>
            </a:r>
            <a:r>
              <a:rPr lang="en-AU" b="1" dirty="0" smtClean="0">
                <a:solidFill>
                  <a:srgbClr val="FFFF00"/>
                </a:solidFill>
                <a:latin typeface="Calibri" pitchFamily="34" charset="0"/>
              </a:rPr>
              <a:t>in Child-Guided </a:t>
            </a:r>
            <a:r>
              <a:rPr lang="en-AU" b="1" dirty="0" smtClean="0">
                <a:solidFill>
                  <a:srgbClr val="FFFF00"/>
                </a:solidFill>
                <a:latin typeface="Calibri" pitchFamily="34" charset="0"/>
              </a:rPr>
              <a:t>and </a:t>
            </a:r>
            <a:r>
              <a:rPr lang="en-AU" b="1" dirty="0" smtClean="0">
                <a:solidFill>
                  <a:srgbClr val="FFFF00"/>
                </a:solidFill>
                <a:latin typeface="Calibri" pitchFamily="34" charset="0"/>
              </a:rPr>
              <a:t>Adult-Guided Learning</a:t>
            </a:r>
            <a:endParaRPr lang="en-AU" b="1" dirty="0" smtClean="0">
              <a:solidFill>
                <a:srgbClr val="FFFF00"/>
              </a:solidFill>
              <a:latin typeface="Calibri" pitchFamily="34" charset="0"/>
            </a:endParaRPr>
          </a:p>
          <a:p>
            <a:endParaRPr lang="en-AU" dirty="0" smtClean="0">
              <a:solidFill>
                <a:srgbClr val="FFFF00"/>
              </a:solidFill>
              <a:latin typeface="Calibri" pitchFamily="34" charset="0"/>
            </a:endParaRPr>
          </a:p>
          <a:p>
            <a:r>
              <a:rPr lang="en-AU" dirty="0" smtClean="0">
                <a:solidFill>
                  <a:srgbClr val="FFFF00"/>
                </a:solidFill>
                <a:latin typeface="Calibri" pitchFamily="34" charset="0"/>
              </a:rPr>
              <a:t>Intentional </a:t>
            </a:r>
            <a:r>
              <a:rPr lang="en-AU" dirty="0" smtClean="0">
                <a:solidFill>
                  <a:srgbClr val="FFFF00"/>
                </a:solidFill>
                <a:latin typeface="Calibri" pitchFamily="34" charset="0"/>
              </a:rPr>
              <a:t>teachers support </a:t>
            </a:r>
            <a:r>
              <a:rPr lang="en-AU" dirty="0" smtClean="0">
                <a:solidFill>
                  <a:srgbClr val="FFFF00"/>
                </a:solidFill>
                <a:latin typeface="Calibri" pitchFamily="34" charset="0"/>
              </a:rPr>
              <a:t>child-guided learning </a:t>
            </a:r>
            <a:r>
              <a:rPr lang="en-AU" dirty="0" smtClean="0">
                <a:solidFill>
                  <a:srgbClr val="FFFF00"/>
                </a:solidFill>
                <a:latin typeface="Calibri" pitchFamily="34" charset="0"/>
              </a:rPr>
              <a:t>when children:</a:t>
            </a:r>
          </a:p>
          <a:p>
            <a:r>
              <a:rPr lang="en-AU" dirty="0" smtClean="0">
                <a:solidFill>
                  <a:srgbClr val="FFFF00"/>
                </a:solidFill>
                <a:latin typeface="Calibri" pitchFamily="34" charset="0"/>
              </a:rPr>
              <a:t>■ Investigate how things work by </a:t>
            </a:r>
            <a:r>
              <a:rPr lang="en-AU" dirty="0" smtClean="0">
                <a:solidFill>
                  <a:srgbClr val="FFFF00"/>
                </a:solidFill>
                <a:latin typeface="Calibri" pitchFamily="34" charset="0"/>
              </a:rPr>
              <a:t>actively exploring materials</a:t>
            </a:r>
            <a:r>
              <a:rPr lang="en-AU" dirty="0" smtClean="0">
                <a:solidFill>
                  <a:srgbClr val="FFFF00"/>
                </a:solidFill>
                <a:latin typeface="Calibri" pitchFamily="34" charset="0"/>
              </a:rPr>
              <a:t>, actions, and ideas</a:t>
            </a:r>
          </a:p>
          <a:p>
            <a:r>
              <a:rPr lang="en-AU" dirty="0" smtClean="0">
                <a:solidFill>
                  <a:srgbClr val="FFFF00"/>
                </a:solidFill>
                <a:latin typeface="Calibri" pitchFamily="34" charset="0"/>
              </a:rPr>
              <a:t>■ Establish relationships on their own</a:t>
            </a:r>
          </a:p>
          <a:p>
            <a:r>
              <a:rPr lang="en-AU" dirty="0" smtClean="0">
                <a:solidFill>
                  <a:srgbClr val="FFFF00"/>
                </a:solidFill>
                <a:latin typeface="Calibri" pitchFamily="34" charset="0"/>
              </a:rPr>
              <a:t>■ Turn to one another for assistance</a:t>
            </a:r>
          </a:p>
          <a:p>
            <a:r>
              <a:rPr lang="en-AU" dirty="0" smtClean="0">
                <a:solidFill>
                  <a:srgbClr val="FFFF00"/>
                </a:solidFill>
                <a:latin typeface="Calibri" pitchFamily="34" charset="0"/>
              </a:rPr>
              <a:t>■ Are motivated to solve problems on their own</a:t>
            </a:r>
          </a:p>
          <a:p>
            <a:r>
              <a:rPr lang="en-AU" dirty="0" smtClean="0">
                <a:solidFill>
                  <a:srgbClr val="FFFF00"/>
                </a:solidFill>
                <a:latin typeface="Calibri" pitchFamily="34" charset="0"/>
              </a:rPr>
              <a:t>■ Are so focused that adult intervention </a:t>
            </a:r>
            <a:r>
              <a:rPr lang="en-AU" dirty="0" smtClean="0">
                <a:solidFill>
                  <a:srgbClr val="FFFF00"/>
                </a:solidFill>
                <a:latin typeface="Calibri" pitchFamily="34" charset="0"/>
              </a:rPr>
              <a:t>would interrupt </a:t>
            </a:r>
            <a:r>
              <a:rPr lang="en-AU" dirty="0" smtClean="0">
                <a:solidFill>
                  <a:srgbClr val="FFFF00"/>
                </a:solidFill>
                <a:latin typeface="Calibri" pitchFamily="34" charset="0"/>
              </a:rPr>
              <a:t>them</a:t>
            </a:r>
          </a:p>
          <a:p>
            <a:r>
              <a:rPr lang="en-AU" dirty="0" smtClean="0">
                <a:solidFill>
                  <a:srgbClr val="FFFF00"/>
                </a:solidFill>
                <a:latin typeface="Calibri" pitchFamily="34" charset="0"/>
              </a:rPr>
              <a:t>■ Challenge themselves and one another </a:t>
            </a:r>
            <a:r>
              <a:rPr lang="en-AU" dirty="0" smtClean="0">
                <a:solidFill>
                  <a:srgbClr val="FFFF00"/>
                </a:solidFill>
                <a:latin typeface="Calibri" pitchFamily="34" charset="0"/>
              </a:rPr>
              <a:t>to master new </a:t>
            </a:r>
            <a:r>
              <a:rPr lang="en-AU" dirty="0" smtClean="0">
                <a:solidFill>
                  <a:srgbClr val="FFFF00"/>
                </a:solidFill>
                <a:latin typeface="Calibri" pitchFamily="34" charset="0"/>
              </a:rPr>
              <a:t>skills</a:t>
            </a:r>
          </a:p>
          <a:p>
            <a:r>
              <a:rPr lang="en-AU" dirty="0" smtClean="0">
                <a:solidFill>
                  <a:srgbClr val="FFFF00"/>
                </a:solidFill>
                <a:latin typeface="Calibri" pitchFamily="34" charset="0"/>
              </a:rPr>
              <a:t>■ Apply and extend existing knowledge in </a:t>
            </a:r>
            <a:r>
              <a:rPr lang="en-AU" dirty="0" smtClean="0">
                <a:solidFill>
                  <a:srgbClr val="FFFF00"/>
                </a:solidFill>
                <a:latin typeface="Calibri" pitchFamily="34" charset="0"/>
              </a:rPr>
              <a:t>new ways</a:t>
            </a:r>
            <a:endParaRPr lang="en-AU" dirty="0" smtClean="0">
              <a:solidFill>
                <a:srgbClr val="FFFF00"/>
              </a:solidFill>
              <a:latin typeface="Calibri" pitchFamily="34" charset="0"/>
            </a:endParaRPr>
          </a:p>
          <a:p>
            <a:endParaRPr lang="en-AU" dirty="0" smtClean="0">
              <a:solidFill>
                <a:srgbClr val="FFFF00"/>
              </a:solidFill>
              <a:latin typeface="Calibri" pitchFamily="34" charset="0"/>
            </a:endParaRPr>
          </a:p>
          <a:p>
            <a:r>
              <a:rPr lang="en-AU" dirty="0" smtClean="0">
                <a:solidFill>
                  <a:srgbClr val="FFFF00"/>
                </a:solidFill>
                <a:latin typeface="Calibri" pitchFamily="34" charset="0"/>
              </a:rPr>
              <a:t>Intentional </a:t>
            </a:r>
            <a:r>
              <a:rPr lang="en-AU" dirty="0" smtClean="0">
                <a:solidFill>
                  <a:srgbClr val="FFFF00"/>
                </a:solidFill>
                <a:latin typeface="Calibri" pitchFamily="34" charset="0"/>
              </a:rPr>
              <a:t>teachers use adult-guided </a:t>
            </a:r>
            <a:r>
              <a:rPr lang="en-AU" dirty="0" smtClean="0">
                <a:solidFill>
                  <a:srgbClr val="FFFF00"/>
                </a:solidFill>
                <a:latin typeface="Calibri" pitchFamily="34" charset="0"/>
              </a:rPr>
              <a:t>learning when </a:t>
            </a:r>
            <a:r>
              <a:rPr lang="en-AU" dirty="0" smtClean="0">
                <a:solidFill>
                  <a:srgbClr val="FFFF00"/>
                </a:solidFill>
                <a:latin typeface="Calibri" pitchFamily="34" charset="0"/>
              </a:rPr>
              <a:t>children</a:t>
            </a:r>
            <a:r>
              <a:rPr lang="en-AU" dirty="0" smtClean="0">
                <a:solidFill>
                  <a:srgbClr val="FFFF00"/>
                </a:solidFill>
                <a:latin typeface="Calibri" pitchFamily="34" charset="0"/>
              </a:rPr>
              <a:t>:</a:t>
            </a:r>
          </a:p>
          <a:p>
            <a:endParaRPr lang="en-AU" dirty="0" smtClean="0">
              <a:solidFill>
                <a:srgbClr val="FFFF00"/>
              </a:solidFill>
              <a:latin typeface="Calibri" pitchFamily="34" charset="0"/>
            </a:endParaRPr>
          </a:p>
          <a:p>
            <a:r>
              <a:rPr lang="en-AU" dirty="0" smtClean="0">
                <a:solidFill>
                  <a:srgbClr val="FFFF00"/>
                </a:solidFill>
                <a:latin typeface="Calibri" pitchFamily="34" charset="0"/>
              </a:rPr>
              <a:t>■ Are unaware their actions may be unsafe </a:t>
            </a:r>
            <a:r>
              <a:rPr lang="en-AU" dirty="0" smtClean="0">
                <a:solidFill>
                  <a:srgbClr val="FFFF00"/>
                </a:solidFill>
                <a:latin typeface="Calibri" pitchFamily="34" charset="0"/>
              </a:rPr>
              <a:t>or hurtful</a:t>
            </a:r>
            <a:endParaRPr lang="en-AU" dirty="0" smtClean="0">
              <a:solidFill>
                <a:srgbClr val="FFFF00"/>
              </a:solidFill>
              <a:latin typeface="Calibri" pitchFamily="34" charset="0"/>
            </a:endParaRPr>
          </a:p>
          <a:p>
            <a:r>
              <a:rPr lang="en-AU" dirty="0" smtClean="0">
                <a:solidFill>
                  <a:srgbClr val="FFFF00"/>
                </a:solidFill>
                <a:latin typeface="Calibri" pitchFamily="34" charset="0"/>
              </a:rPr>
              <a:t>■ Have not encountered materials </a:t>
            </a:r>
            <a:r>
              <a:rPr lang="en-AU" dirty="0" smtClean="0">
                <a:solidFill>
                  <a:srgbClr val="FFFF00"/>
                </a:solidFill>
                <a:latin typeface="Calibri" pitchFamily="34" charset="0"/>
              </a:rPr>
              <a:t>or experiences </a:t>
            </a:r>
            <a:r>
              <a:rPr lang="en-AU" dirty="0" smtClean="0">
                <a:solidFill>
                  <a:srgbClr val="FFFF00"/>
                </a:solidFill>
                <a:latin typeface="Calibri" pitchFamily="34" charset="0"/>
              </a:rPr>
              <a:t>elsewhere</a:t>
            </a:r>
          </a:p>
          <a:p>
            <a:r>
              <a:rPr lang="en-AU" dirty="0" smtClean="0">
                <a:solidFill>
                  <a:srgbClr val="FFFF00"/>
                </a:solidFill>
                <a:latin typeface="Calibri" pitchFamily="34" charset="0"/>
              </a:rPr>
              <a:t>■ Cannot create systems of </a:t>
            </a:r>
            <a:r>
              <a:rPr lang="en-AU" dirty="0" smtClean="0">
                <a:solidFill>
                  <a:srgbClr val="FFFF00"/>
                </a:solidFill>
                <a:latin typeface="Calibri" pitchFamily="34" charset="0"/>
              </a:rPr>
              <a:t>knowledge (e.g</a:t>
            </a:r>
            <a:r>
              <a:rPr lang="en-AU" dirty="0" smtClean="0">
                <a:solidFill>
                  <a:srgbClr val="FFFF00"/>
                </a:solidFill>
                <a:latin typeface="Calibri" pitchFamily="34" charset="0"/>
              </a:rPr>
              <a:t>., letter names)</a:t>
            </a:r>
          </a:p>
          <a:p>
            <a:r>
              <a:rPr lang="en-AU" dirty="0" smtClean="0">
                <a:solidFill>
                  <a:srgbClr val="FFFF00"/>
                </a:solidFill>
                <a:latin typeface="Calibri" pitchFamily="34" charset="0"/>
              </a:rPr>
              <a:t>■ Are not aware of something likely to </a:t>
            </a:r>
            <a:r>
              <a:rPr lang="en-AU" dirty="0" smtClean="0">
                <a:solidFill>
                  <a:srgbClr val="FFFF00"/>
                </a:solidFill>
                <a:latin typeface="Calibri" pitchFamily="34" charset="0"/>
              </a:rPr>
              <a:t>interest them </a:t>
            </a:r>
            <a:r>
              <a:rPr lang="en-AU" dirty="0" smtClean="0">
                <a:solidFill>
                  <a:srgbClr val="FFFF00"/>
                </a:solidFill>
                <a:latin typeface="Calibri" pitchFamily="34" charset="0"/>
              </a:rPr>
              <a:t>(e.g., the smell of flowers)</a:t>
            </a:r>
          </a:p>
          <a:p>
            <a:r>
              <a:rPr lang="en-AU" dirty="0" smtClean="0">
                <a:solidFill>
                  <a:srgbClr val="FFFF00"/>
                </a:solidFill>
                <a:latin typeface="Calibri" pitchFamily="34" charset="0"/>
              </a:rPr>
              <a:t>■ Do not engage with something they need </a:t>
            </a:r>
            <a:r>
              <a:rPr lang="en-AU" dirty="0" smtClean="0">
                <a:solidFill>
                  <a:srgbClr val="FFFF00"/>
                </a:solidFill>
                <a:latin typeface="Calibri" pitchFamily="34" charset="0"/>
              </a:rPr>
              <a:t>for further </a:t>
            </a:r>
            <a:r>
              <a:rPr lang="en-AU" dirty="0" smtClean="0">
                <a:solidFill>
                  <a:srgbClr val="FFFF00"/>
                </a:solidFill>
                <a:latin typeface="Calibri" pitchFamily="34" charset="0"/>
              </a:rPr>
              <a:t>learning (e.g., shape names </a:t>
            </a:r>
            <a:r>
              <a:rPr lang="en-AU" dirty="0" smtClean="0">
                <a:solidFill>
                  <a:srgbClr val="FFFF00"/>
                </a:solidFill>
                <a:latin typeface="Calibri" pitchFamily="34" charset="0"/>
              </a:rPr>
              <a:t>in geometry</a:t>
            </a:r>
            <a:r>
              <a:rPr lang="en-AU" dirty="0" smtClean="0">
                <a:solidFill>
                  <a:srgbClr val="FFFF00"/>
                </a:solidFill>
                <a:latin typeface="Calibri" pitchFamily="34" charset="0"/>
              </a:rPr>
              <a:t>)</a:t>
            </a:r>
          </a:p>
          <a:p>
            <a:r>
              <a:rPr lang="en-AU" dirty="0" smtClean="0">
                <a:solidFill>
                  <a:srgbClr val="FFFF00"/>
                </a:solidFill>
                <a:latin typeface="Calibri" pitchFamily="34" charset="0"/>
              </a:rPr>
              <a:t>■ Ask for information or help, especially after</a:t>
            </a:r>
          </a:p>
          <a:p>
            <a:r>
              <a:rPr lang="en-AU" dirty="0" smtClean="0">
                <a:solidFill>
                  <a:srgbClr val="FFFF00"/>
                </a:solidFill>
                <a:latin typeface="Calibri" pitchFamily="34" charset="0"/>
              </a:rPr>
              <a:t>trying</a:t>
            </a:r>
            <a:endParaRPr lang="en-AU" dirty="0">
              <a:solidFill>
                <a:srgbClr val="FFFF00"/>
              </a:solidFill>
              <a:latin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8007" y="394692"/>
            <a:ext cx="8556859" cy="5909310"/>
          </a:xfrm>
          <a:prstGeom prst="rect">
            <a:avLst/>
          </a:prstGeom>
        </p:spPr>
        <p:txBody>
          <a:bodyPr wrap="square">
            <a:spAutoFit/>
          </a:bodyPr>
          <a:lstStyle/>
          <a:p>
            <a:r>
              <a:rPr lang="en-AU" b="1" dirty="0" smtClean="0">
                <a:solidFill>
                  <a:srgbClr val="FFFF00"/>
                </a:solidFill>
                <a:latin typeface="Calibri" pitchFamily="34" charset="0"/>
              </a:rPr>
              <a:t>What is play</a:t>
            </a:r>
            <a:r>
              <a:rPr lang="en-AU" b="1" dirty="0" smtClean="0">
                <a:solidFill>
                  <a:srgbClr val="FFFF00"/>
                </a:solidFill>
                <a:latin typeface="Calibri" pitchFamily="34" charset="0"/>
              </a:rPr>
              <a:t>?</a:t>
            </a:r>
          </a:p>
          <a:p>
            <a:endParaRPr lang="en-AU" b="1" dirty="0" smtClean="0">
              <a:solidFill>
                <a:srgbClr val="FFFF00"/>
              </a:solidFill>
              <a:latin typeface="Calibri" pitchFamily="34" charset="0"/>
            </a:endParaRPr>
          </a:p>
          <a:p>
            <a:r>
              <a:rPr lang="en-AU" dirty="0" smtClean="0">
                <a:solidFill>
                  <a:srgbClr val="FFFF00"/>
                </a:solidFill>
                <a:latin typeface="Calibri" pitchFamily="34" charset="0"/>
              </a:rPr>
              <a:t>Children </a:t>
            </a:r>
            <a:r>
              <a:rPr lang="en-AU" dirty="0" smtClean="0">
                <a:solidFill>
                  <a:srgbClr val="FFFF00"/>
                </a:solidFill>
                <a:latin typeface="Calibri" pitchFamily="34" charset="0"/>
              </a:rPr>
              <a:t>play in many different ways according to their own interests and abilities, </a:t>
            </a:r>
            <a:r>
              <a:rPr lang="en-AU" dirty="0" smtClean="0">
                <a:solidFill>
                  <a:srgbClr val="FFFF00"/>
                </a:solidFill>
                <a:latin typeface="Calibri" pitchFamily="34" charset="0"/>
              </a:rPr>
              <a:t>and enjoy </a:t>
            </a:r>
            <a:r>
              <a:rPr lang="en-AU" dirty="0" smtClean="0">
                <a:solidFill>
                  <a:srgbClr val="FFFF00"/>
                </a:solidFill>
                <a:latin typeface="Calibri" pitchFamily="34" charset="0"/>
              </a:rPr>
              <a:t>different forms of play at different times and places. Approximately 15 </a:t>
            </a:r>
            <a:r>
              <a:rPr lang="en-AU" dirty="0" smtClean="0">
                <a:solidFill>
                  <a:srgbClr val="FFFF00"/>
                </a:solidFill>
                <a:latin typeface="Calibri" pitchFamily="34" charset="0"/>
              </a:rPr>
              <a:t>different play </a:t>
            </a:r>
            <a:r>
              <a:rPr lang="en-AU" dirty="0" smtClean="0">
                <a:solidFill>
                  <a:srgbClr val="FFFF00"/>
                </a:solidFill>
                <a:latin typeface="Calibri" pitchFamily="34" charset="0"/>
              </a:rPr>
              <a:t>types have been identified, all of which are of importance to children’s enjoyment </a:t>
            </a:r>
            <a:r>
              <a:rPr lang="en-AU" dirty="0" smtClean="0">
                <a:solidFill>
                  <a:srgbClr val="FFFF00"/>
                </a:solidFill>
                <a:latin typeface="Calibri" pitchFamily="34" charset="0"/>
              </a:rPr>
              <a:t>and day-to-day </a:t>
            </a:r>
            <a:r>
              <a:rPr lang="en-AU" dirty="0" smtClean="0">
                <a:solidFill>
                  <a:srgbClr val="FFFF00"/>
                </a:solidFill>
                <a:latin typeface="Calibri" pitchFamily="34" charset="0"/>
              </a:rPr>
              <a:t>experience. (Children’s Play Council, National Playing Fields Association </a:t>
            </a:r>
            <a:r>
              <a:rPr lang="en-AU" dirty="0" smtClean="0">
                <a:solidFill>
                  <a:srgbClr val="FFFF00"/>
                </a:solidFill>
                <a:latin typeface="Calibri" pitchFamily="34" charset="0"/>
              </a:rPr>
              <a:t>and PLAYLINK</a:t>
            </a:r>
            <a:r>
              <a:rPr lang="en-AU" dirty="0" smtClean="0">
                <a:solidFill>
                  <a:srgbClr val="FFFF00"/>
                </a:solidFill>
                <a:latin typeface="Calibri" pitchFamily="34" charset="0"/>
              </a:rPr>
              <a:t>, 2000).</a:t>
            </a:r>
          </a:p>
          <a:p>
            <a:endParaRPr lang="en-AU" dirty="0" smtClean="0">
              <a:solidFill>
                <a:srgbClr val="FFFF00"/>
              </a:solidFill>
              <a:latin typeface="Calibri" pitchFamily="34" charset="0"/>
            </a:endParaRPr>
          </a:p>
          <a:p>
            <a:r>
              <a:rPr lang="en-AU" dirty="0" smtClean="0">
                <a:solidFill>
                  <a:srgbClr val="FFFF00"/>
                </a:solidFill>
                <a:latin typeface="Calibri" pitchFamily="34" charset="0"/>
              </a:rPr>
              <a:t>Play </a:t>
            </a:r>
            <a:r>
              <a:rPr lang="en-AU" dirty="0" smtClean="0">
                <a:solidFill>
                  <a:srgbClr val="FFFF00"/>
                </a:solidFill>
                <a:latin typeface="Calibri" pitchFamily="34" charset="0"/>
              </a:rPr>
              <a:t>is about more than just ‘letting off steam’; it can be quiet </a:t>
            </a:r>
            <a:r>
              <a:rPr lang="en-AU" dirty="0" smtClean="0">
                <a:solidFill>
                  <a:srgbClr val="FFFF00"/>
                </a:solidFill>
                <a:latin typeface="Calibri" pitchFamily="34" charset="0"/>
              </a:rPr>
              <a:t>and contemplative</a:t>
            </a:r>
            <a:r>
              <a:rPr lang="en-AU" dirty="0" smtClean="0">
                <a:solidFill>
                  <a:srgbClr val="FFFF00"/>
                </a:solidFill>
                <a:latin typeface="Calibri" pitchFamily="34" charset="0"/>
              </a:rPr>
              <a:t>, as </a:t>
            </a:r>
            <a:r>
              <a:rPr lang="en-AU" dirty="0" smtClean="0">
                <a:solidFill>
                  <a:srgbClr val="FFFF00"/>
                </a:solidFill>
                <a:latin typeface="Calibri" pitchFamily="34" charset="0"/>
              </a:rPr>
              <a:t>well as </a:t>
            </a:r>
            <a:r>
              <a:rPr lang="en-AU" dirty="0" smtClean="0">
                <a:solidFill>
                  <a:srgbClr val="FFFF00"/>
                </a:solidFill>
                <a:latin typeface="Calibri" pitchFamily="34" charset="0"/>
              </a:rPr>
              <a:t>active and boisterous.</a:t>
            </a:r>
          </a:p>
          <a:p>
            <a:endParaRPr lang="en-AU" dirty="0" smtClean="0">
              <a:solidFill>
                <a:srgbClr val="FFFF00"/>
              </a:solidFill>
              <a:latin typeface="Calibri" pitchFamily="34" charset="0"/>
            </a:endParaRPr>
          </a:p>
          <a:p>
            <a:r>
              <a:rPr lang="en-AU" dirty="0" smtClean="0">
                <a:solidFill>
                  <a:srgbClr val="FFFF00"/>
                </a:solidFill>
                <a:latin typeface="Calibri" pitchFamily="34" charset="0"/>
              </a:rPr>
              <a:t>All </a:t>
            </a:r>
            <a:r>
              <a:rPr lang="en-AU" dirty="0" smtClean="0">
                <a:solidFill>
                  <a:srgbClr val="FFFF00"/>
                </a:solidFill>
                <a:latin typeface="Calibri" pitchFamily="34" charset="0"/>
              </a:rPr>
              <a:t>children and young people, including those who are disabled or have specific </a:t>
            </a:r>
            <a:r>
              <a:rPr lang="en-AU" dirty="0" smtClean="0">
                <a:solidFill>
                  <a:srgbClr val="FFFF00"/>
                </a:solidFill>
                <a:latin typeface="Calibri" pitchFamily="34" charset="0"/>
              </a:rPr>
              <a:t>needs, should </a:t>
            </a:r>
            <a:r>
              <a:rPr lang="en-AU" dirty="0" smtClean="0">
                <a:solidFill>
                  <a:srgbClr val="FFFF00"/>
                </a:solidFill>
                <a:latin typeface="Calibri" pitchFamily="34" charset="0"/>
              </a:rPr>
              <a:t>have opportunities to experience challenge and take risks while playing</a:t>
            </a:r>
            <a:r>
              <a:rPr lang="en-AU" dirty="0" smtClean="0">
                <a:solidFill>
                  <a:srgbClr val="FFFF00"/>
                </a:solidFill>
                <a:latin typeface="Calibri" pitchFamily="34" charset="0"/>
              </a:rPr>
              <a:t>.</a:t>
            </a:r>
          </a:p>
          <a:p>
            <a:endParaRPr lang="en-AU" dirty="0" smtClean="0">
              <a:solidFill>
                <a:srgbClr val="FFFF00"/>
              </a:solidFill>
              <a:latin typeface="Calibri" pitchFamily="34" charset="0"/>
            </a:endParaRPr>
          </a:p>
          <a:p>
            <a:r>
              <a:rPr lang="en-AU" dirty="0" smtClean="0">
                <a:solidFill>
                  <a:srgbClr val="FFFF00"/>
                </a:solidFill>
                <a:latin typeface="Calibri" pitchFamily="34" charset="0"/>
              </a:rPr>
              <a:t>Play is essential to the healthy development of children and young people – not just </a:t>
            </a:r>
            <a:r>
              <a:rPr lang="en-AU" dirty="0" smtClean="0">
                <a:solidFill>
                  <a:srgbClr val="FFFF00"/>
                </a:solidFill>
                <a:latin typeface="Calibri" pitchFamily="34" charset="0"/>
              </a:rPr>
              <a:t>their physical </a:t>
            </a:r>
            <a:r>
              <a:rPr lang="en-AU" dirty="0" smtClean="0">
                <a:solidFill>
                  <a:srgbClr val="FFFF00"/>
                </a:solidFill>
                <a:latin typeface="Calibri" pitchFamily="34" charset="0"/>
              </a:rPr>
              <a:t>development, but their social and cognitive development too</a:t>
            </a:r>
            <a:r>
              <a:rPr lang="en-AU" dirty="0" smtClean="0">
                <a:solidFill>
                  <a:srgbClr val="FFFF00"/>
                </a:solidFill>
                <a:latin typeface="Calibri" pitchFamily="34" charset="0"/>
              </a:rPr>
              <a:t>.</a:t>
            </a:r>
          </a:p>
          <a:p>
            <a:endParaRPr lang="en-AU" dirty="0" smtClean="0">
              <a:solidFill>
                <a:srgbClr val="FFFF00"/>
              </a:solidFill>
              <a:latin typeface="Calibri" pitchFamily="34" charset="0"/>
            </a:endParaRPr>
          </a:p>
          <a:p>
            <a:r>
              <a:rPr lang="en-AU" b="1" dirty="0" smtClean="0">
                <a:solidFill>
                  <a:srgbClr val="FFFF00"/>
                </a:solidFill>
                <a:latin typeface="Calibri" pitchFamily="34" charset="0"/>
              </a:rPr>
              <a:t>Playing allows children to develop a </a:t>
            </a:r>
            <a:r>
              <a:rPr lang="en-AU" b="1" dirty="0" smtClean="0">
                <a:solidFill>
                  <a:srgbClr val="FFFF00"/>
                </a:solidFill>
                <a:latin typeface="Calibri" pitchFamily="34" charset="0"/>
              </a:rPr>
              <a:t>sense of well-being</a:t>
            </a:r>
            <a:r>
              <a:rPr lang="en-AU" b="1" dirty="0" smtClean="0">
                <a:solidFill>
                  <a:srgbClr val="FFFF00"/>
                </a:solidFill>
                <a:latin typeface="Calibri" pitchFamily="34" charset="0"/>
              </a:rPr>
              <a:t>, develops </a:t>
            </a:r>
            <a:r>
              <a:rPr lang="en-AU" b="1" dirty="0" smtClean="0">
                <a:solidFill>
                  <a:srgbClr val="FFFF00"/>
                </a:solidFill>
                <a:latin typeface="Calibri" pitchFamily="34" charset="0"/>
              </a:rPr>
              <a:t>their emotional responses </a:t>
            </a:r>
            <a:r>
              <a:rPr lang="en-AU" b="1" dirty="0" smtClean="0">
                <a:solidFill>
                  <a:srgbClr val="FFFF00"/>
                </a:solidFill>
                <a:latin typeface="Calibri" pitchFamily="34" charset="0"/>
              </a:rPr>
              <a:t>and improves </a:t>
            </a:r>
            <a:r>
              <a:rPr lang="en-AU" b="1" dirty="0" smtClean="0">
                <a:solidFill>
                  <a:srgbClr val="FFFF00"/>
                </a:solidFill>
                <a:latin typeface="Calibri" pitchFamily="34" charset="0"/>
              </a:rPr>
              <a:t>their interpersonal </a:t>
            </a:r>
            <a:r>
              <a:rPr lang="en-AU" b="1" dirty="0" smtClean="0">
                <a:solidFill>
                  <a:srgbClr val="FFFF00"/>
                </a:solidFill>
                <a:latin typeface="Calibri" pitchFamily="34" charset="0"/>
              </a:rPr>
              <a:t>skills. It involves </a:t>
            </a:r>
            <a:r>
              <a:rPr lang="en-AU" b="1" dirty="0" smtClean="0">
                <a:solidFill>
                  <a:srgbClr val="FFFF00"/>
                </a:solidFill>
                <a:latin typeface="Calibri" pitchFamily="34" charset="0"/>
              </a:rPr>
              <a:t>exploration and </a:t>
            </a:r>
            <a:r>
              <a:rPr lang="en-AU" b="1" dirty="0" smtClean="0">
                <a:solidFill>
                  <a:srgbClr val="FFFF00"/>
                </a:solidFill>
                <a:latin typeface="Calibri" pitchFamily="34" charset="0"/>
              </a:rPr>
              <a:t>creativity, helping children think in </a:t>
            </a:r>
            <a:r>
              <a:rPr lang="en-AU" b="1" dirty="0" smtClean="0">
                <a:solidFill>
                  <a:srgbClr val="FFFF00"/>
                </a:solidFill>
                <a:latin typeface="Calibri" pitchFamily="34" charset="0"/>
              </a:rPr>
              <a:t>a flexible </a:t>
            </a:r>
            <a:r>
              <a:rPr lang="en-AU" b="1" dirty="0" smtClean="0">
                <a:solidFill>
                  <a:srgbClr val="FFFF00"/>
                </a:solidFill>
                <a:latin typeface="Calibri" pitchFamily="34" charset="0"/>
              </a:rPr>
              <a:t>manner, developing the </a:t>
            </a:r>
            <a:r>
              <a:rPr lang="en-AU" b="1" dirty="0" smtClean="0">
                <a:solidFill>
                  <a:srgbClr val="FFFF00"/>
                </a:solidFill>
                <a:latin typeface="Calibri" pitchFamily="34" charset="0"/>
              </a:rPr>
              <a:t>creative process</a:t>
            </a:r>
            <a:r>
              <a:rPr lang="en-AU" b="1" dirty="0" smtClean="0">
                <a:solidFill>
                  <a:srgbClr val="FFFF00"/>
                </a:solidFill>
                <a:latin typeface="Calibri" pitchFamily="34" charset="0"/>
              </a:rPr>
              <a:t>, language skills, and learning </a:t>
            </a:r>
            <a:r>
              <a:rPr lang="en-AU" b="1" dirty="0" smtClean="0">
                <a:solidFill>
                  <a:srgbClr val="FFFF00"/>
                </a:solidFill>
                <a:latin typeface="Calibri" pitchFamily="34" charset="0"/>
              </a:rPr>
              <a:t>and problem </a:t>
            </a:r>
            <a:r>
              <a:rPr lang="en-AU" b="1" dirty="0" smtClean="0">
                <a:solidFill>
                  <a:srgbClr val="FFFF00"/>
                </a:solidFill>
                <a:latin typeface="Calibri" pitchFamily="34" charset="0"/>
              </a:rPr>
              <a:t>solving skills.</a:t>
            </a:r>
            <a:endParaRPr lang="en-AU" dirty="0">
              <a:solidFill>
                <a:srgbClr val="FFFF00"/>
              </a:solidFill>
              <a:latin typeface="Calibri"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278296" y="591177"/>
            <a:ext cx="8464771" cy="4678204"/>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R="0" lvl="0" algn="l" defTabSz="914400" rtl="0" eaLnBrk="1" fontAlgn="base" latinLnBrk="0" hangingPunct="1">
              <a:lnSpc>
                <a:spcPct val="100000"/>
              </a:lnSpc>
              <a:spcBef>
                <a:spcPct val="0"/>
              </a:spcBef>
              <a:spcAft>
                <a:spcPct val="0"/>
              </a:spcAft>
              <a:buClrTx/>
              <a:buSzTx/>
              <a:buFontTx/>
              <a:buNone/>
              <a:tabLst/>
            </a:pPr>
            <a:r>
              <a:rPr kumimoji="0" lang="en-US" b="1" i="0" u="sng" strike="noStrike" cap="none" normalizeH="0" baseline="0" dirty="0" smtClean="0">
                <a:ln>
                  <a:noFill/>
                </a:ln>
                <a:solidFill>
                  <a:srgbClr val="FFFF00"/>
                </a:solidFill>
                <a:effectLst/>
                <a:latin typeface="Calibri" pitchFamily="34" charset="0"/>
                <a:cs typeface="Tahoma" pitchFamily="34" charset="0"/>
              </a:rPr>
              <a:t>Spontaneous Play and Development</a:t>
            </a:r>
            <a:r>
              <a:rPr kumimoji="0" lang="en-US" b="1" i="0" u="none" strike="noStrike" cap="none" normalizeH="0" baseline="0" dirty="0" smtClean="0">
                <a:ln>
                  <a:noFill/>
                </a:ln>
                <a:solidFill>
                  <a:srgbClr val="FFFF00"/>
                </a:solidFill>
                <a:effectLst/>
                <a:latin typeface="Calibri" pitchFamily="34" charset="0"/>
                <a:cs typeface="Tahoma" pitchFamily="34" charset="0"/>
              </a:rPr>
              <a:t>	</a:t>
            </a:r>
            <a:endParaRPr kumimoji="0" lang="en-US" b="1" i="0" u="none" strike="noStrike" cap="none" normalizeH="0" baseline="0" dirty="0" smtClean="0">
              <a:ln>
                <a:noFill/>
              </a:ln>
              <a:solidFill>
                <a:srgbClr val="FFFF00"/>
              </a:solidFill>
              <a:effectLst/>
              <a:latin typeface="Calibri" pitchFamily="34"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FFFF00"/>
                </a:solidFill>
                <a:effectLst/>
                <a:latin typeface="Calibri" pitchFamily="34" charset="0"/>
                <a:ea typeface="Times New Roman" pitchFamily="18" charset="0"/>
                <a:cs typeface="Tahoma" pitchFamily="34" charset="0"/>
              </a:rPr>
              <a:t>	</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FFFF00"/>
                </a:solidFill>
                <a:effectLst/>
                <a:latin typeface="Calibri" pitchFamily="34" charset="0"/>
                <a:ea typeface="Times New Roman" pitchFamily="18" charset="0"/>
                <a:cs typeface="Tahoma" pitchFamily="34" charset="0"/>
              </a:rPr>
              <a:t>Cognitive theorists have long supported the view that spontaneous imaginative play facilitates children’s intellectual </a:t>
            </a:r>
            <a:r>
              <a:rPr kumimoji="0" lang="en-US" b="0" i="0" u="none" strike="noStrike" cap="none" normalizeH="0" dirty="0" smtClean="0">
                <a:ln>
                  <a:noFill/>
                </a:ln>
                <a:solidFill>
                  <a:srgbClr val="FFFF00"/>
                </a:solidFill>
                <a:effectLst/>
                <a:latin typeface="Calibri" pitchFamily="34" charset="0"/>
                <a:ea typeface="Times New Roman" pitchFamily="18" charset="0"/>
                <a:cs typeface="Tahoma" pitchFamily="34" charset="0"/>
              </a:rPr>
              <a:t> </a:t>
            </a:r>
            <a:r>
              <a:rPr kumimoji="0" lang="en-US" b="0" i="0" u="none" strike="noStrike" cap="none" normalizeH="0" baseline="0" dirty="0" smtClean="0">
                <a:ln>
                  <a:noFill/>
                </a:ln>
                <a:solidFill>
                  <a:srgbClr val="FFFF00"/>
                </a:solidFill>
                <a:effectLst/>
                <a:latin typeface="Calibri" pitchFamily="34" charset="0"/>
                <a:ea typeface="Times New Roman" pitchFamily="18" charset="0"/>
                <a:cs typeface="Tahoma" pitchFamily="34" charset="0"/>
              </a:rPr>
              <a:t>development.  For example, Piaget (1962, 1969) maintained that “games of construction” often arise from symbolic play, and these games “are initially imbued with play symbolism, but tend later to constitute genuine adaptations (mechanical </a:t>
            </a:r>
            <a:r>
              <a:rPr kumimoji="0" lang="en-US" b="0" i="0" u="none" strike="noStrike" cap="none" normalizeH="0" dirty="0" smtClean="0">
                <a:ln>
                  <a:noFill/>
                </a:ln>
                <a:solidFill>
                  <a:srgbClr val="FFFF00"/>
                </a:solidFill>
                <a:effectLst/>
                <a:latin typeface="Calibri" pitchFamily="34" charset="0"/>
                <a:ea typeface="Times New Roman" pitchFamily="18" charset="0"/>
                <a:cs typeface="Tahoma" pitchFamily="34" charset="0"/>
              </a:rPr>
              <a:t> </a:t>
            </a:r>
            <a:r>
              <a:rPr kumimoji="0" lang="en-US" b="0" i="0" u="none" strike="noStrike" cap="none" normalizeH="0" baseline="0" dirty="0" smtClean="0">
                <a:ln>
                  <a:noFill/>
                </a:ln>
                <a:solidFill>
                  <a:srgbClr val="FFFF00"/>
                </a:solidFill>
                <a:effectLst/>
                <a:latin typeface="Calibri" pitchFamily="34" charset="0"/>
                <a:ea typeface="Times New Roman" pitchFamily="18" charset="0"/>
                <a:cs typeface="Tahoma" pitchFamily="34" charset="0"/>
              </a:rPr>
              <a:t>constructions, etc.), or solutions to problems and intelligent creations (1969, p. 59)”. Thus he argued that spontaneous play facilitates intellectual development in that it can lead to discoveries about the physical environment.  </a:t>
            </a:r>
          </a:p>
          <a:p>
            <a:pPr marL="0" marR="0" lvl="0" indent="457200" algn="l" defTabSz="914400" rtl="0" eaLnBrk="0" fontAlgn="base" latinLnBrk="0" hangingPunct="0">
              <a:lnSpc>
                <a:spcPct val="100000"/>
              </a:lnSpc>
              <a:spcBef>
                <a:spcPct val="0"/>
              </a:spcBef>
              <a:spcAft>
                <a:spcPct val="0"/>
              </a:spcAft>
              <a:buClrTx/>
              <a:buSzTx/>
              <a:buFontTx/>
              <a:buNone/>
              <a:tabLst/>
            </a:pPr>
            <a:endParaRPr lang="en-US" dirty="0" smtClean="0">
              <a:solidFill>
                <a:srgbClr val="FFFF00"/>
              </a:solidFill>
              <a:latin typeface="Calibri" pitchFamily="34" charset="0"/>
              <a:ea typeface="Times New Roman" pitchFamily="18" charset="0"/>
              <a:cs typeface="Tahoma"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err="1" smtClean="0">
                <a:ln>
                  <a:noFill/>
                </a:ln>
                <a:solidFill>
                  <a:srgbClr val="FFFF00"/>
                </a:solidFill>
                <a:effectLst/>
                <a:latin typeface="Calibri" pitchFamily="34" charset="0"/>
                <a:ea typeface="Times New Roman" pitchFamily="18" charset="0"/>
                <a:cs typeface="Tahoma" pitchFamily="34" charset="0"/>
              </a:rPr>
              <a:t>Vygotsky</a:t>
            </a:r>
            <a:r>
              <a:rPr kumimoji="0" lang="en-US" b="0" i="0" u="none" strike="noStrike" cap="none" normalizeH="0" baseline="0" dirty="0" smtClean="0">
                <a:ln>
                  <a:noFill/>
                </a:ln>
                <a:solidFill>
                  <a:srgbClr val="FFFF00"/>
                </a:solidFill>
                <a:effectLst/>
                <a:latin typeface="Calibri" pitchFamily="34" charset="0"/>
                <a:ea typeface="Times New Roman" pitchFamily="18" charset="0"/>
                <a:cs typeface="Tahoma" pitchFamily="34" charset="0"/>
              </a:rPr>
              <a:t> (1986) suggested that pretend play facilitates the mastery of symbolism, the understanding of a relationship between the signifier and the signified, which is one of the cognitive foundations of literacy.  Imaginative play frees behavior and thought from the domination of the immediate perceptual field, and represents a middle ground between the literalness of seeing meaning as inherent in objects themselves and a form of thinking that totally separated from real situations (</a:t>
            </a:r>
            <a:r>
              <a:rPr kumimoji="0" lang="en-US" b="0" i="0" u="none" strike="noStrike" cap="none" normalizeH="0" baseline="0" dirty="0" err="1" smtClean="0">
                <a:ln>
                  <a:noFill/>
                </a:ln>
                <a:solidFill>
                  <a:srgbClr val="FFFF00"/>
                </a:solidFill>
                <a:effectLst/>
                <a:latin typeface="Calibri" pitchFamily="34" charset="0"/>
                <a:ea typeface="Times New Roman" pitchFamily="18" charset="0"/>
                <a:cs typeface="Tahoma" pitchFamily="34" charset="0"/>
              </a:rPr>
              <a:t>Kozulin</a:t>
            </a:r>
            <a:r>
              <a:rPr kumimoji="0" lang="en-US" b="0" i="0" u="none" strike="noStrike" cap="none" normalizeH="0" baseline="0" dirty="0" smtClean="0">
                <a:ln>
                  <a:noFill/>
                </a:ln>
                <a:solidFill>
                  <a:srgbClr val="FFFF00"/>
                </a:solidFill>
                <a:effectLst/>
                <a:latin typeface="Calibri" pitchFamily="34" charset="0"/>
                <a:ea typeface="Times New Roman" pitchFamily="18" charset="0"/>
                <a:cs typeface="Tahoma" pitchFamily="34" charset="0"/>
              </a:rPr>
              <a:t>, 1996)</a:t>
            </a:r>
            <a:endParaRPr lang="en-US" dirty="0" smtClean="0">
              <a:solidFill>
                <a:srgbClr val="FFFF00"/>
              </a:solidFill>
              <a:latin typeface="Calibri"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3255" y="635267"/>
            <a:ext cx="8629048" cy="5632311"/>
          </a:xfrm>
          <a:prstGeom prst="rect">
            <a:avLst/>
          </a:prstGeom>
        </p:spPr>
        <p:txBody>
          <a:bodyPr wrap="square">
            <a:spAutoFit/>
          </a:bodyPr>
          <a:lstStyle/>
          <a:p>
            <a:r>
              <a:rPr lang="en-AU" b="1" u="sng" dirty="0" smtClean="0">
                <a:solidFill>
                  <a:srgbClr val="FFFF00"/>
                </a:solidFill>
                <a:latin typeface="Calibri" pitchFamily="34" charset="0"/>
              </a:rPr>
              <a:t> </a:t>
            </a:r>
            <a:r>
              <a:rPr lang="en-AU" b="1" u="sng" dirty="0" smtClean="0">
                <a:solidFill>
                  <a:srgbClr val="FFFF00"/>
                </a:solidFill>
                <a:latin typeface="Calibri" pitchFamily="34" charset="0"/>
              </a:rPr>
              <a:t>Self-expression</a:t>
            </a:r>
          </a:p>
          <a:p>
            <a:endParaRPr lang="en-AU" dirty="0" smtClean="0">
              <a:solidFill>
                <a:srgbClr val="FFFF00"/>
              </a:solidFill>
              <a:latin typeface="Calibri" pitchFamily="34" charset="0"/>
            </a:endParaRPr>
          </a:p>
          <a:p>
            <a:r>
              <a:rPr lang="en-AU" dirty="0" smtClean="0">
                <a:solidFill>
                  <a:srgbClr val="FFFF00"/>
                </a:solidFill>
                <a:latin typeface="Calibri" pitchFamily="34" charset="0"/>
              </a:rPr>
              <a:t>Creativity </a:t>
            </a:r>
            <a:r>
              <a:rPr lang="en-AU" dirty="0" smtClean="0">
                <a:solidFill>
                  <a:srgbClr val="FFFF00"/>
                </a:solidFill>
                <a:latin typeface="Calibri" pitchFamily="34" charset="0"/>
              </a:rPr>
              <a:t>is the freest form of self-expression. There is nothing more satisfying and fulfilling for children than to be able to express themselves openly and without judgment. The ability to be creative, to create something from personal feelings and experiences, can reflect and nurture children's emotional health. The experiences children have during their first years of life can significantly enhance the development of their creativity. </a:t>
            </a:r>
            <a:endParaRPr lang="en-AU" dirty="0" smtClean="0">
              <a:solidFill>
                <a:srgbClr val="FFFF00"/>
              </a:solidFill>
              <a:latin typeface="Calibri" pitchFamily="34" charset="0"/>
            </a:endParaRPr>
          </a:p>
          <a:p>
            <a:endParaRPr lang="en-AU" b="1" dirty="0" smtClean="0">
              <a:solidFill>
                <a:srgbClr val="FFFF00"/>
              </a:solidFill>
              <a:latin typeface="Calibri" pitchFamily="34" charset="0"/>
            </a:endParaRPr>
          </a:p>
          <a:p>
            <a:r>
              <a:rPr lang="en-AU" b="1" dirty="0" smtClean="0">
                <a:solidFill>
                  <a:srgbClr val="FFFF00"/>
                </a:solidFill>
                <a:latin typeface="Calibri" pitchFamily="34" charset="0"/>
              </a:rPr>
              <a:t>Importance </a:t>
            </a:r>
            <a:r>
              <a:rPr lang="en-AU" b="1" dirty="0" smtClean="0">
                <a:solidFill>
                  <a:srgbClr val="FFFF00"/>
                </a:solidFill>
                <a:latin typeface="Calibri" pitchFamily="34" charset="0"/>
              </a:rPr>
              <a:t>of the Creative </a:t>
            </a:r>
            <a:r>
              <a:rPr lang="en-AU" b="1" dirty="0" smtClean="0">
                <a:solidFill>
                  <a:srgbClr val="FFFF00"/>
                </a:solidFill>
                <a:latin typeface="Calibri" pitchFamily="34" charset="0"/>
              </a:rPr>
              <a:t>Process</a:t>
            </a:r>
          </a:p>
          <a:p>
            <a:r>
              <a:rPr lang="en-AU" dirty="0" smtClean="0">
                <a:solidFill>
                  <a:srgbClr val="FFFF00"/>
                </a:solidFill>
                <a:latin typeface="Calibri" pitchFamily="34" charset="0"/>
              </a:rPr>
              <a:t/>
            </a:r>
            <a:br>
              <a:rPr lang="en-AU" dirty="0" smtClean="0">
                <a:solidFill>
                  <a:srgbClr val="FFFF00"/>
                </a:solidFill>
                <a:latin typeface="Calibri" pitchFamily="34" charset="0"/>
              </a:rPr>
            </a:br>
            <a:r>
              <a:rPr lang="en-AU" dirty="0" smtClean="0">
                <a:solidFill>
                  <a:srgbClr val="FFFF00"/>
                </a:solidFill>
                <a:latin typeface="Calibri" pitchFamily="34" charset="0"/>
              </a:rPr>
              <a:t>All children need to be truly creative is the freedom to commit themselves completely to the effort and make whatever activity they are doing their own. What's important in any creative act is the process of self-expression. Creative experiences can help children express and cope with their feelings. A child's creative activity can help teachers to learn more about what the child may be thinking or feeling. Creativity also fosters mental growth in children by providing opportunities for trying out new ideas, and new ways of thinking and problem-solving. Creative activities help acknowledge and celebrate children's uniqueness and diversity as well as offer excellent opportunities to personalize our teaching and focus on each child. </a:t>
            </a:r>
          </a:p>
          <a:p>
            <a:endParaRPr lang="en-AU" b="1"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9132" y="481263"/>
            <a:ext cx="8595360" cy="5909310"/>
          </a:xfrm>
          <a:prstGeom prst="rect">
            <a:avLst/>
          </a:prstGeom>
        </p:spPr>
        <p:txBody>
          <a:bodyPr wrap="square">
            <a:spAutoFit/>
          </a:bodyPr>
          <a:lstStyle/>
          <a:p>
            <a:r>
              <a:rPr lang="en-AU" b="1" dirty="0" smtClean="0">
                <a:solidFill>
                  <a:srgbClr val="FFFF00"/>
                </a:solidFill>
                <a:latin typeface="Calibri" pitchFamily="34" charset="0"/>
              </a:rPr>
              <a:t>Opportunities for Creativity</a:t>
            </a:r>
            <a:r>
              <a:rPr lang="en-AU" dirty="0" smtClean="0">
                <a:solidFill>
                  <a:srgbClr val="FFFF00"/>
                </a:solidFill>
                <a:latin typeface="Calibri" pitchFamily="34" charset="0"/>
              </a:rPr>
              <a:t/>
            </a:r>
            <a:br>
              <a:rPr lang="en-AU" dirty="0" smtClean="0">
                <a:solidFill>
                  <a:srgbClr val="FFFF00"/>
                </a:solidFill>
                <a:latin typeface="Calibri" pitchFamily="34" charset="0"/>
              </a:rPr>
            </a:br>
            <a:r>
              <a:rPr lang="en-AU" dirty="0" smtClean="0">
                <a:solidFill>
                  <a:srgbClr val="FFFF00"/>
                </a:solidFill>
                <a:latin typeface="Calibri" pitchFamily="34" charset="0"/>
              </a:rPr>
              <a:t>Children need plenty of opportunities for creative play and creative thinking. Start by providing activities that are based on the children's interests and ideas. This means learning how to listen intently to what children are saying. It is very helpful to tape record and transcribe children's conversations as well as take notes and review them with your co-teachers. </a:t>
            </a:r>
            <a:endParaRPr lang="en-AU" dirty="0" smtClean="0">
              <a:solidFill>
                <a:srgbClr val="FFFF00"/>
              </a:solidFill>
              <a:latin typeface="Calibri" pitchFamily="34" charset="0"/>
            </a:endParaRPr>
          </a:p>
          <a:p>
            <a:r>
              <a:rPr lang="en-AU" dirty="0" smtClean="0">
                <a:solidFill>
                  <a:srgbClr val="FFFF00"/>
                </a:solidFill>
                <a:latin typeface="Calibri" pitchFamily="34" charset="0"/>
              </a:rPr>
              <a:t/>
            </a:r>
            <a:br>
              <a:rPr lang="en-AU" dirty="0" smtClean="0">
                <a:solidFill>
                  <a:srgbClr val="FFFF00"/>
                </a:solidFill>
                <a:latin typeface="Calibri" pitchFamily="34" charset="0"/>
              </a:rPr>
            </a:br>
            <a:r>
              <a:rPr lang="en-AU" dirty="0" smtClean="0">
                <a:solidFill>
                  <a:srgbClr val="FFFF00"/>
                </a:solidFill>
                <a:latin typeface="Calibri" pitchFamily="34" charset="0"/>
              </a:rPr>
              <a:t>Be </a:t>
            </a:r>
            <a:r>
              <a:rPr lang="en-AU" dirty="0" smtClean="0">
                <a:solidFill>
                  <a:srgbClr val="FFFF00"/>
                </a:solidFill>
                <a:latin typeface="Calibri" pitchFamily="34" charset="0"/>
              </a:rPr>
              <a:t>sure to offer children a wide range of creative materials and experiences. Being creative is more than drawing or painting. There's also photography, music, field trips, working with wire, clay, paper, wood, water or shadows. The possibilities are endless. It's important to provide children lots of time to explore materials and pursue their ideas. This includes time to think about how to plan, design, construct, experiment and revise project ideas. Don't forget to build in time to talk these ideas over with other people - both teachers and children</a:t>
            </a:r>
            <a:r>
              <a:rPr lang="en-AU" dirty="0" smtClean="0">
                <a:solidFill>
                  <a:srgbClr val="FFFF00"/>
                </a:solidFill>
                <a:latin typeface="Calibri" pitchFamily="34" charset="0"/>
              </a:rPr>
              <a:t>.</a:t>
            </a:r>
          </a:p>
          <a:p>
            <a:endParaRPr lang="en-AU" dirty="0" smtClean="0">
              <a:solidFill>
                <a:srgbClr val="FFFF00"/>
              </a:solidFill>
              <a:latin typeface="Calibri" pitchFamily="34" charset="0"/>
            </a:endParaRPr>
          </a:p>
          <a:p>
            <a:r>
              <a:rPr lang="en-AU" dirty="0" smtClean="0">
                <a:solidFill>
                  <a:srgbClr val="FFFF00"/>
                </a:solidFill>
                <a:latin typeface="Calibri" pitchFamily="34" charset="0"/>
              </a:rPr>
              <a:t>One </a:t>
            </a:r>
            <a:r>
              <a:rPr lang="en-AU" dirty="0" smtClean="0">
                <a:solidFill>
                  <a:srgbClr val="FFFF00"/>
                </a:solidFill>
                <a:latin typeface="Calibri" pitchFamily="34" charset="0"/>
              </a:rPr>
              <a:t>of the strongest benefits of play is the way it enhances social development. Playful social interactions begin from the moment of birth. Dramatic play helps children experiment with and understand social roles. It can also give them countless opportunities for acquiring social skills as they play with others. Through dramatic play, children gradually learn to take each other's needs into account, and appreciate different values and perspectives. </a:t>
            </a:r>
            <a:endParaRPr lang="en-AU" dirty="0">
              <a:solidFill>
                <a:srgbClr val="FFFF00"/>
              </a:solidFill>
              <a:latin typeface="Calibri"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8009" y="303651"/>
            <a:ext cx="8604985" cy="5909310"/>
          </a:xfrm>
          <a:prstGeom prst="rect">
            <a:avLst/>
          </a:prstGeom>
        </p:spPr>
        <p:txBody>
          <a:bodyPr wrap="square">
            <a:spAutoFit/>
          </a:bodyPr>
          <a:lstStyle/>
          <a:p>
            <a:endParaRPr lang="en-AU" b="1" dirty="0" smtClean="0">
              <a:latin typeface="Calibri" pitchFamily="34" charset="0"/>
            </a:endParaRPr>
          </a:p>
          <a:p>
            <a:r>
              <a:rPr lang="en-AU" b="1" dirty="0" smtClean="0">
                <a:solidFill>
                  <a:srgbClr val="FFFF00"/>
                </a:solidFill>
                <a:latin typeface="Calibri" pitchFamily="34" charset="0"/>
              </a:rPr>
              <a:t>Varieties of Experience</a:t>
            </a:r>
          </a:p>
          <a:p>
            <a:r>
              <a:rPr lang="en-AU" dirty="0" smtClean="0">
                <a:solidFill>
                  <a:srgbClr val="FFFF00"/>
                </a:solidFill>
                <a:latin typeface="Calibri" pitchFamily="34" charset="0"/>
              </a:rPr>
              <a:t/>
            </a:r>
            <a:br>
              <a:rPr lang="en-AU" dirty="0" smtClean="0">
                <a:solidFill>
                  <a:srgbClr val="FFFF00"/>
                </a:solidFill>
                <a:latin typeface="Calibri" pitchFamily="34" charset="0"/>
              </a:rPr>
            </a:br>
            <a:r>
              <a:rPr lang="en-AU" dirty="0" smtClean="0">
                <a:solidFill>
                  <a:srgbClr val="FFFF00"/>
                </a:solidFill>
                <a:latin typeface="Calibri" pitchFamily="34" charset="0"/>
              </a:rPr>
              <a:t>Look for ways to provide multi-ethnic, multi-cultural and other community experiences for children. Activities such as field trips, celebrating holidays and activities with other ethnic groups, and encouraging children to bring visitors to school enhances the creative process. The more varied experiences children have in their lives, the wider the range of creative expression. The more personal experiences children have with people and situations outside of their own environment, the more material they can draw on to incorporate in their play. Our challenge is to try not to be intimidated by the variety and diversity of artistic expression in our classroom. </a:t>
            </a:r>
          </a:p>
          <a:p>
            <a:endParaRPr lang="en-AU" b="1" dirty="0" smtClean="0">
              <a:solidFill>
                <a:srgbClr val="FFFF00"/>
              </a:solidFill>
              <a:latin typeface="Calibri" pitchFamily="34" charset="0"/>
            </a:endParaRPr>
          </a:p>
          <a:p>
            <a:r>
              <a:rPr lang="en-AU" b="1" dirty="0" smtClean="0">
                <a:solidFill>
                  <a:srgbClr val="FFFF00"/>
                </a:solidFill>
                <a:latin typeface="Calibri" pitchFamily="34" charset="0"/>
              </a:rPr>
              <a:t>Fostering </a:t>
            </a:r>
            <a:r>
              <a:rPr lang="en-AU" b="1" dirty="0" smtClean="0">
                <a:solidFill>
                  <a:srgbClr val="FFFF00"/>
                </a:solidFill>
                <a:latin typeface="Calibri" pitchFamily="34" charset="0"/>
              </a:rPr>
              <a:t>the Creative </a:t>
            </a:r>
            <a:r>
              <a:rPr lang="en-AU" b="1" dirty="0" smtClean="0">
                <a:solidFill>
                  <a:srgbClr val="FFFF00"/>
                </a:solidFill>
                <a:latin typeface="Calibri" pitchFamily="34" charset="0"/>
              </a:rPr>
              <a:t>Process</a:t>
            </a:r>
          </a:p>
          <a:p>
            <a:r>
              <a:rPr lang="en-AU" dirty="0" smtClean="0">
                <a:solidFill>
                  <a:srgbClr val="FFFF00"/>
                </a:solidFill>
                <a:latin typeface="Calibri" pitchFamily="34" charset="0"/>
              </a:rPr>
              <a:t/>
            </a:r>
            <a:br>
              <a:rPr lang="en-AU" dirty="0" smtClean="0">
                <a:solidFill>
                  <a:srgbClr val="FFFF00"/>
                </a:solidFill>
                <a:latin typeface="Calibri" pitchFamily="34" charset="0"/>
              </a:rPr>
            </a:br>
            <a:r>
              <a:rPr lang="en-AU" dirty="0" smtClean="0">
                <a:solidFill>
                  <a:srgbClr val="FFFF00"/>
                </a:solidFill>
                <a:latin typeface="Calibri" pitchFamily="34" charset="0"/>
              </a:rPr>
              <a:t>Encouraging children to make their own choices is important. Children should be permitted frequent opportunities - and lots of time - to experience and explore expressive materials. Put your emphasis on the process of creativity and not on the finished product. What children learn and discover about themselves is vital to their development. Show your support for the creative process by appreciating and offering support for children's efforts. Independence and control are important components in the creative process. This is especially true when working with children with disabilities.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8008" y="279133"/>
            <a:ext cx="8595360" cy="6463308"/>
          </a:xfrm>
          <a:prstGeom prst="rect">
            <a:avLst/>
          </a:prstGeom>
        </p:spPr>
        <p:txBody>
          <a:bodyPr wrap="square">
            <a:spAutoFit/>
          </a:bodyPr>
          <a:lstStyle/>
          <a:p>
            <a:r>
              <a:rPr lang="en-AU" b="1" dirty="0" smtClean="0">
                <a:solidFill>
                  <a:srgbClr val="FFFF00"/>
                </a:solidFill>
                <a:latin typeface="Calibri" pitchFamily="34" charset="0"/>
              </a:rPr>
              <a:t>Safety in play spaces </a:t>
            </a:r>
          </a:p>
          <a:p>
            <a:endParaRPr lang="en-AU" b="1" dirty="0" smtClean="0">
              <a:solidFill>
                <a:srgbClr val="FFFF00"/>
              </a:solidFill>
              <a:latin typeface="Calibri" pitchFamily="34" charset="0"/>
            </a:endParaRPr>
          </a:p>
          <a:p>
            <a:r>
              <a:rPr lang="en-AU" b="1" dirty="0" smtClean="0">
                <a:solidFill>
                  <a:srgbClr val="FFFF00"/>
                </a:solidFill>
                <a:latin typeface="Calibri" pitchFamily="34" charset="0"/>
              </a:rPr>
              <a:t>EDUCATION </a:t>
            </a:r>
            <a:r>
              <a:rPr lang="en-AU" b="1" dirty="0" smtClean="0">
                <a:solidFill>
                  <a:srgbClr val="FFFF00"/>
                </a:solidFill>
                <a:latin typeface="Calibri" pitchFamily="34" charset="0"/>
              </a:rPr>
              <a:t>AND INJURY PREVENTION </a:t>
            </a:r>
          </a:p>
          <a:p>
            <a:r>
              <a:rPr lang="en-AU" dirty="0" smtClean="0">
                <a:solidFill>
                  <a:srgbClr val="FFFF00"/>
                </a:solidFill>
                <a:latin typeface="Calibri" pitchFamily="34" charset="0"/>
              </a:rPr>
              <a:t>• Teach children how to be safe and act responsibly at the playground as well as how to correctly use play equipment, and to be aware of potential hazards. </a:t>
            </a:r>
          </a:p>
          <a:p>
            <a:r>
              <a:rPr lang="en-AU" dirty="0" smtClean="0">
                <a:solidFill>
                  <a:srgbClr val="FFFF00"/>
                </a:solidFill>
                <a:latin typeface="Calibri" pitchFamily="34" charset="0"/>
              </a:rPr>
              <a:t>• Minimize exposure to harmful UV rays by appropriate scheduling. Consider staying indoors during the hottest part of the day. </a:t>
            </a:r>
          </a:p>
          <a:p>
            <a:r>
              <a:rPr lang="en-AU" dirty="0" smtClean="0">
                <a:solidFill>
                  <a:srgbClr val="FFFF00"/>
                </a:solidFill>
                <a:latin typeface="Calibri" pitchFamily="34" charset="0"/>
              </a:rPr>
              <a:t>• Teach children about safety promotion and injury prevention, to remove items around their neck such as scarves, necklaces, and hood strings before playing on equipment. </a:t>
            </a:r>
            <a:r>
              <a:rPr lang="en-AU" dirty="0" smtClean="0">
                <a:solidFill>
                  <a:srgbClr val="FFFF00"/>
                </a:solidFill>
                <a:latin typeface="Calibri" pitchFamily="34" charset="0"/>
              </a:rPr>
              <a:t> </a:t>
            </a:r>
            <a:endParaRPr lang="en-AU" dirty="0" smtClean="0">
              <a:solidFill>
                <a:srgbClr val="FFFF00"/>
              </a:solidFill>
              <a:latin typeface="Calibri" pitchFamily="34" charset="0"/>
            </a:endParaRPr>
          </a:p>
          <a:p>
            <a:r>
              <a:rPr lang="en-AU" dirty="0" smtClean="0">
                <a:solidFill>
                  <a:srgbClr val="FFFF00"/>
                </a:solidFill>
                <a:latin typeface="Calibri" pitchFamily="34" charset="0"/>
              </a:rPr>
              <a:t>• Staff must be educated with respect to safety promotion, injury prevention and First Responder/First Aid procedures. A staff member with current approved first aid certification, as described in section 23 and Schedule C of the Child Care Licensing Regulation, must be accessible at all times</a:t>
            </a:r>
            <a:r>
              <a:rPr lang="en-AU" dirty="0" smtClean="0"/>
              <a:t>. </a:t>
            </a:r>
          </a:p>
          <a:p>
            <a:endParaRPr lang="en-AU" dirty="0" smtClean="0"/>
          </a:p>
          <a:p>
            <a:r>
              <a:rPr lang="en-AU" b="1" dirty="0" smtClean="0">
                <a:solidFill>
                  <a:srgbClr val="FFFF00"/>
                </a:solidFill>
                <a:latin typeface="Calibri" pitchFamily="34" charset="0"/>
              </a:rPr>
              <a:t>SUPERVISION OF PLAY SPACES </a:t>
            </a:r>
          </a:p>
          <a:p>
            <a:r>
              <a:rPr lang="en-AU" dirty="0" smtClean="0">
                <a:solidFill>
                  <a:srgbClr val="FFFF00"/>
                </a:solidFill>
                <a:latin typeface="Calibri" pitchFamily="34" charset="0"/>
              </a:rPr>
              <a:t>• The licensee must ensure that children are supervised at all times by one or more responsible adult(s) and that staffing ratios specified by the Child Care Licensing Regulation are maintained at all times. Practice active supervision, a combination of close proximity and attention, watching, and listening. Staff must be able to move through and see the entire play space. </a:t>
            </a:r>
          </a:p>
          <a:p>
            <a:r>
              <a:rPr lang="en-AU" dirty="0" smtClean="0">
                <a:solidFill>
                  <a:srgbClr val="FFFF00"/>
                </a:solidFill>
                <a:latin typeface="Calibri" pitchFamily="34" charset="0"/>
              </a:rPr>
              <a:t>• Staff must demonstrably understand the expectations of outdoor supervision and the area to which they have been assigned. </a:t>
            </a:r>
          </a:p>
          <a:p>
            <a:r>
              <a:rPr lang="en-AU" dirty="0" smtClean="0">
                <a:solidFill>
                  <a:srgbClr val="FFFF00"/>
                </a:solidFill>
                <a:latin typeface="Calibri" pitchFamily="34" charset="0"/>
              </a:rPr>
              <a:t>• Staff should model appropriate play.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9133" y="518232"/>
            <a:ext cx="8556859" cy="5632311"/>
          </a:xfrm>
          <a:prstGeom prst="rect">
            <a:avLst/>
          </a:prstGeom>
        </p:spPr>
        <p:txBody>
          <a:bodyPr wrap="square">
            <a:spAutoFit/>
          </a:bodyPr>
          <a:lstStyle/>
          <a:p>
            <a:r>
              <a:rPr lang="en-AU" dirty="0" smtClean="0">
                <a:solidFill>
                  <a:srgbClr val="FFFF00"/>
                </a:solidFill>
              </a:rPr>
              <a:t>Whether at home or within a child care or preschool environment, creating rich, playful spaces for children inspires them… </a:t>
            </a:r>
          </a:p>
          <a:p>
            <a:endParaRPr lang="en-AU" dirty="0" smtClean="0">
              <a:solidFill>
                <a:srgbClr val="FFFF00"/>
              </a:solidFill>
            </a:endParaRPr>
          </a:p>
          <a:p>
            <a:pPr>
              <a:buFontTx/>
              <a:buChar char="-"/>
            </a:pPr>
            <a:r>
              <a:rPr lang="en-AU" dirty="0" smtClean="0">
                <a:solidFill>
                  <a:srgbClr val="FFFF00"/>
                </a:solidFill>
              </a:rPr>
              <a:t>Inspires them to play in more purposeful, meaningful ways.</a:t>
            </a:r>
          </a:p>
          <a:p>
            <a:pPr>
              <a:buFontTx/>
              <a:buChar char="-"/>
            </a:pPr>
            <a:endParaRPr lang="en-AU" dirty="0" smtClean="0">
              <a:solidFill>
                <a:srgbClr val="FFFF00"/>
              </a:solidFill>
            </a:endParaRPr>
          </a:p>
          <a:p>
            <a:pPr marL="87313" indent="-87313"/>
            <a:r>
              <a:rPr lang="en-AU" dirty="0" smtClean="0">
                <a:solidFill>
                  <a:srgbClr val="FFFF00"/>
                </a:solidFill>
              </a:rPr>
              <a:t>-Inspires them to learn through those play experiences. - Inspires them to value what they have. </a:t>
            </a:r>
          </a:p>
          <a:p>
            <a:pPr marL="87313" indent="-87313"/>
            <a:endParaRPr lang="en-AU" dirty="0" smtClean="0">
              <a:solidFill>
                <a:srgbClr val="FFFF00"/>
              </a:solidFill>
            </a:endParaRPr>
          </a:p>
          <a:p>
            <a:pPr>
              <a:buFontTx/>
              <a:buChar char="-"/>
            </a:pPr>
            <a:r>
              <a:rPr lang="en-AU" dirty="0" smtClean="0">
                <a:solidFill>
                  <a:srgbClr val="FFFF00"/>
                </a:solidFill>
              </a:rPr>
              <a:t>Inspires them to help maintain the space in an organised way. </a:t>
            </a:r>
          </a:p>
          <a:p>
            <a:pPr>
              <a:buFontTx/>
              <a:buChar char="-"/>
            </a:pPr>
            <a:endParaRPr lang="en-AU" dirty="0" smtClean="0">
              <a:solidFill>
                <a:srgbClr val="FFFF00"/>
              </a:solidFill>
            </a:endParaRPr>
          </a:p>
          <a:p>
            <a:pPr marL="87313" indent="-87313">
              <a:buFontTx/>
              <a:buChar char="-"/>
            </a:pPr>
            <a:r>
              <a:rPr lang="en-AU" dirty="0" smtClean="0">
                <a:solidFill>
                  <a:srgbClr val="FFFF00"/>
                </a:solidFill>
              </a:rPr>
              <a:t>Inspires who they become… “The space we live in has a powerful influence over us, particularly the space we grew up in…      “The spaces that teachers [parents/child care educators] create for children seem to hold enduring memories for them that have a powerful influence on what that will value later in life.” -Susan Fraser, Authentic Childhood, 2000 – </a:t>
            </a:r>
          </a:p>
          <a:p>
            <a:pPr>
              <a:buFontTx/>
              <a:buChar char="-"/>
            </a:pPr>
            <a:endParaRPr lang="en-AU" dirty="0" smtClean="0">
              <a:solidFill>
                <a:srgbClr val="FFFF00"/>
              </a:solidFill>
            </a:endParaRPr>
          </a:p>
          <a:p>
            <a:pPr>
              <a:buFontTx/>
              <a:buChar char="-"/>
            </a:pPr>
            <a:endParaRPr lang="en-AU" dirty="0" smtClean="0">
              <a:solidFill>
                <a:srgbClr val="FFFF00"/>
              </a:solidFill>
            </a:endParaRPr>
          </a:p>
          <a:p>
            <a:r>
              <a:rPr lang="en-AU" dirty="0" smtClean="0">
                <a:solidFill>
                  <a:srgbClr val="FFFF00"/>
                </a:solidFill>
              </a:rPr>
              <a:t>Subscribe to the below link for more useful information:</a:t>
            </a:r>
          </a:p>
          <a:p>
            <a:r>
              <a:rPr lang="en-AU" dirty="0" smtClean="0">
                <a:solidFill>
                  <a:srgbClr val="FFFF00"/>
                </a:solidFill>
              </a:rPr>
              <a:t>http://childhood101.com/2010/06/space-to-play-and-learn-10-tips-for-creating-great-play-spaces/#sthash.PzCFOJ3U.dpuf</a:t>
            </a:r>
            <a:endParaRPr lang="en-AU" dirty="0">
              <a:solidFill>
                <a:srgbClr val="FFFF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MYL Logo Style 3"/>
          <p:cNvPicPr/>
          <p:nvPr/>
        </p:nvPicPr>
        <p:blipFill>
          <a:blip r:embed="rId2" cstate="print"/>
          <a:srcRect/>
          <a:stretch>
            <a:fillRect/>
          </a:stretch>
        </p:blipFill>
        <p:spPr bwMode="auto">
          <a:xfrm>
            <a:off x="7037147" y="418031"/>
            <a:ext cx="1804682" cy="680280"/>
          </a:xfrm>
          <a:prstGeom prst="rect">
            <a:avLst/>
          </a:prstGeom>
          <a:noFill/>
        </p:spPr>
      </p:pic>
      <p:sp>
        <p:nvSpPr>
          <p:cNvPr id="6" name="TextBox 5"/>
          <p:cNvSpPr txBox="1"/>
          <p:nvPr/>
        </p:nvSpPr>
        <p:spPr>
          <a:xfrm>
            <a:off x="286327" y="1098311"/>
            <a:ext cx="8555501" cy="646331"/>
          </a:xfrm>
          <a:prstGeom prst="rect">
            <a:avLst/>
          </a:prstGeom>
          <a:noFill/>
        </p:spPr>
        <p:txBody>
          <a:bodyPr wrap="square" rtlCol="0">
            <a:spAutoFit/>
          </a:bodyPr>
          <a:lstStyle/>
          <a:p>
            <a:endParaRPr lang="en-AU" dirty="0" smtClean="0">
              <a:solidFill>
                <a:srgbClr val="FFFF00"/>
              </a:solidFill>
            </a:endParaRPr>
          </a:p>
          <a:p>
            <a:endParaRPr lang="en-AU" dirty="0"/>
          </a:p>
        </p:txBody>
      </p:sp>
      <p:sp>
        <p:nvSpPr>
          <p:cNvPr id="8" name="Rectangle 7"/>
          <p:cNvSpPr/>
          <p:nvPr/>
        </p:nvSpPr>
        <p:spPr>
          <a:xfrm>
            <a:off x="286328" y="1246909"/>
            <a:ext cx="6539345" cy="4801314"/>
          </a:xfrm>
          <a:prstGeom prst="rect">
            <a:avLst/>
          </a:prstGeom>
        </p:spPr>
        <p:txBody>
          <a:bodyPr wrap="square">
            <a:spAutoFit/>
          </a:bodyPr>
          <a:lstStyle/>
          <a:p>
            <a:r>
              <a:rPr lang="en-AU" dirty="0" smtClean="0"/>
              <a:t> </a:t>
            </a:r>
          </a:p>
          <a:p>
            <a:pPr marL="342900" indent="-342900">
              <a:buAutoNum type="arabicPeriod"/>
            </a:pPr>
            <a:r>
              <a:rPr lang="en-AU" dirty="0" smtClean="0">
                <a:solidFill>
                  <a:srgbClr val="FFFF00"/>
                </a:solidFill>
              </a:rPr>
              <a:t>Is </a:t>
            </a:r>
            <a:r>
              <a:rPr lang="en-AU" dirty="0" smtClean="0">
                <a:solidFill>
                  <a:srgbClr val="FFFF00"/>
                </a:solidFill>
              </a:rPr>
              <a:t>welcoming, inspiring and engaging The space should feel nurturing and familiar at the same time as inviting children to explore and investigate by capturing their attention and provoking their interactions with the space. </a:t>
            </a:r>
            <a:endParaRPr lang="en-AU" dirty="0" smtClean="0">
              <a:solidFill>
                <a:srgbClr val="FFFF00"/>
              </a:solidFill>
            </a:endParaRPr>
          </a:p>
          <a:p>
            <a:pPr marL="342900" indent="-342900">
              <a:buAutoNum type="arabicPeriod"/>
            </a:pPr>
            <a:endParaRPr lang="en-AU" dirty="0" smtClean="0">
              <a:solidFill>
                <a:srgbClr val="FFFF00"/>
              </a:solidFill>
            </a:endParaRPr>
          </a:p>
          <a:p>
            <a:pPr marL="342900" indent="-342900"/>
            <a:endParaRPr lang="en-AU" dirty="0" smtClean="0">
              <a:solidFill>
                <a:srgbClr val="FFFF00"/>
              </a:solidFill>
            </a:endParaRPr>
          </a:p>
          <a:p>
            <a:pPr marL="342900" indent="-342900"/>
            <a:endParaRPr lang="en-AU" dirty="0" smtClean="0">
              <a:solidFill>
                <a:srgbClr val="FFFF00"/>
              </a:solidFill>
            </a:endParaRPr>
          </a:p>
          <a:p>
            <a:pPr marL="342900" indent="-342900"/>
            <a:r>
              <a:rPr lang="en-AU" dirty="0" smtClean="0">
                <a:solidFill>
                  <a:srgbClr val="FFFF00"/>
                </a:solidFill>
              </a:rPr>
              <a:t>2.	Is </a:t>
            </a:r>
            <a:r>
              <a:rPr lang="en-AU" dirty="0" smtClean="0">
                <a:solidFill>
                  <a:srgbClr val="FFFF00"/>
                </a:solidFill>
              </a:rPr>
              <a:t>rich with good quality children’s literature and a range of ‘texts’ – fiction, non fiction, magazines, catalogues, maps, menus, brochures, photo albums Encouraging children to see reading (and writing) as both enjoyable and useful from a young age can be achieved by engaging them with a range of texts. For example, a child who is less interested in story time may enjoy looking at and talking to you about the map of a zoo from a recent outing. </a:t>
            </a:r>
            <a:endParaRPr lang="en-AU" dirty="0" smtClean="0">
              <a:solidFill>
                <a:srgbClr val="FFFF00"/>
              </a:solidFill>
            </a:endParaRPr>
          </a:p>
        </p:txBody>
      </p:sp>
      <p:pic>
        <p:nvPicPr>
          <p:cNvPr id="9" name="Picture 8" descr="header_1.jpg"/>
          <p:cNvPicPr>
            <a:picLocks noChangeAspect="1"/>
          </p:cNvPicPr>
          <p:nvPr/>
        </p:nvPicPr>
        <p:blipFill>
          <a:blip r:embed="rId3" cstate="print"/>
          <a:stretch>
            <a:fillRect/>
          </a:stretch>
        </p:blipFill>
        <p:spPr>
          <a:xfrm>
            <a:off x="6955344" y="1532420"/>
            <a:ext cx="1886485" cy="1681835"/>
          </a:xfrm>
          <a:prstGeom prst="rect">
            <a:avLst/>
          </a:prstGeom>
        </p:spPr>
      </p:pic>
      <p:sp>
        <p:nvSpPr>
          <p:cNvPr id="10" name="TextBox 9"/>
          <p:cNvSpPr txBox="1"/>
          <p:nvPr/>
        </p:nvSpPr>
        <p:spPr>
          <a:xfrm>
            <a:off x="286328" y="544313"/>
            <a:ext cx="7448672" cy="1200329"/>
          </a:xfrm>
          <a:prstGeom prst="rect">
            <a:avLst/>
          </a:prstGeom>
          <a:noFill/>
        </p:spPr>
        <p:txBody>
          <a:bodyPr wrap="square" rtlCol="0">
            <a:spAutoFit/>
          </a:bodyPr>
          <a:lstStyle/>
          <a:p>
            <a:r>
              <a:rPr lang="en-AU" dirty="0" smtClean="0">
                <a:solidFill>
                  <a:srgbClr val="FFFF00"/>
                </a:solidFill>
              </a:rPr>
              <a:t>10 Tips for Creating a Great Space to Play [and Learn]</a:t>
            </a:r>
          </a:p>
          <a:p>
            <a:endParaRPr lang="en-AU" dirty="0" smtClean="0">
              <a:solidFill>
                <a:srgbClr val="FFFF00"/>
              </a:solidFill>
            </a:endParaRPr>
          </a:p>
          <a:p>
            <a:r>
              <a:rPr lang="en-AU" dirty="0" smtClean="0">
                <a:solidFill>
                  <a:srgbClr val="FFFF00"/>
                </a:solidFill>
              </a:rPr>
              <a:t>Great play [and learning] spaces for children of any age is one which;</a:t>
            </a:r>
          </a:p>
          <a:p>
            <a:endParaRPr lang="en-AU" dirty="0">
              <a:solidFill>
                <a:srgbClr val="FFFF00"/>
              </a:solidFill>
            </a:endParaRPr>
          </a:p>
        </p:txBody>
      </p:sp>
      <p:pic>
        <p:nvPicPr>
          <p:cNvPr id="11" name="Picture 10" descr="toddlers-and-role-play-reading.jpg"/>
          <p:cNvPicPr>
            <a:picLocks noChangeAspect="1"/>
          </p:cNvPicPr>
          <p:nvPr/>
        </p:nvPicPr>
        <p:blipFill>
          <a:blip r:embed="rId4" cstate="print"/>
          <a:stretch>
            <a:fillRect/>
          </a:stretch>
        </p:blipFill>
        <p:spPr>
          <a:xfrm>
            <a:off x="6955344" y="3532910"/>
            <a:ext cx="1886485" cy="2515314"/>
          </a:xfrm>
          <a:prstGeom prst="rect">
            <a:avLst/>
          </a:prstGeom>
        </p:spPr>
      </p:pic>
    </p:spTree>
    <p:extLst>
      <p:ext uri="{BB962C8B-B14F-4D97-AF65-F5344CB8AC3E}">
        <p14:creationId xmlns="" xmlns:p14="http://schemas.microsoft.com/office/powerpoint/2010/main" val="3719147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2435" y="490847"/>
            <a:ext cx="6534727" cy="5355312"/>
          </a:xfrm>
          <a:prstGeom prst="rect">
            <a:avLst/>
          </a:prstGeom>
        </p:spPr>
        <p:txBody>
          <a:bodyPr wrap="square">
            <a:spAutoFit/>
          </a:bodyPr>
          <a:lstStyle/>
          <a:p>
            <a:pPr marL="342900" indent="-342900">
              <a:buAutoNum type="arabicPeriod"/>
            </a:pPr>
            <a:endParaRPr lang="en-AU" dirty="0" smtClean="0"/>
          </a:p>
          <a:p>
            <a:pPr marL="342900" indent="-342900"/>
            <a:r>
              <a:rPr lang="en-AU" dirty="0" smtClean="0">
                <a:solidFill>
                  <a:srgbClr val="FFFF00"/>
                </a:solidFill>
              </a:rPr>
              <a:t>3.	Includes </a:t>
            </a:r>
            <a:r>
              <a:rPr lang="en-AU" dirty="0" smtClean="0">
                <a:solidFill>
                  <a:srgbClr val="FFFF00"/>
                </a:solidFill>
              </a:rPr>
              <a:t>space for using and easily storing a range of creative materials Creative materials provide children with the opportunity to express their knowledge, ideas, theories and feelings about the world. Having a system and space for using and storing pencils, paints, crayons, glue, scissors, etc, will make the use and clean up easier and more efficient, which is what </a:t>
            </a:r>
            <a:r>
              <a:rPr lang="en-AU" dirty="0" smtClean="0">
                <a:solidFill>
                  <a:srgbClr val="FFFF00"/>
                </a:solidFill>
              </a:rPr>
              <a:t>every educator </a:t>
            </a:r>
            <a:r>
              <a:rPr lang="en-AU" dirty="0" smtClean="0">
                <a:solidFill>
                  <a:srgbClr val="FFFF00"/>
                </a:solidFill>
              </a:rPr>
              <a:t>needs</a:t>
            </a:r>
          </a:p>
          <a:p>
            <a:pPr marL="342900" indent="-342900"/>
            <a:endParaRPr lang="en-AU" dirty="0" smtClean="0">
              <a:solidFill>
                <a:srgbClr val="FFFF00"/>
              </a:solidFill>
            </a:endParaRPr>
          </a:p>
          <a:p>
            <a:pPr marL="342900" indent="-342900"/>
            <a:endParaRPr lang="en-AU" dirty="0" smtClean="0">
              <a:solidFill>
                <a:srgbClr val="FFFF00"/>
              </a:solidFill>
            </a:endParaRPr>
          </a:p>
          <a:p>
            <a:pPr marL="342900" indent="-342900"/>
            <a:endParaRPr lang="en-AU" dirty="0" smtClean="0">
              <a:solidFill>
                <a:srgbClr val="FFFF00"/>
              </a:solidFill>
            </a:endParaRPr>
          </a:p>
          <a:p>
            <a:pPr marL="342900" indent="-342900">
              <a:buAutoNum type="arabicPeriod" startAt="4"/>
            </a:pPr>
            <a:r>
              <a:rPr lang="en-AU" dirty="0" smtClean="0">
                <a:solidFill>
                  <a:srgbClr val="FFFF00"/>
                </a:solidFill>
              </a:rPr>
              <a:t>Includes </a:t>
            </a:r>
            <a:r>
              <a:rPr lang="en-AU" dirty="0" smtClean="0">
                <a:solidFill>
                  <a:srgbClr val="FFFF00"/>
                </a:solidFill>
              </a:rPr>
              <a:t>elements of nature and natural materials The natural colours and textures of materials such as stones, seedpods, pinecones, tree blocks, and wool, make a </a:t>
            </a:r>
            <a:endParaRPr lang="en-AU" dirty="0" smtClean="0">
              <a:solidFill>
                <a:srgbClr val="FFFF00"/>
              </a:solidFill>
            </a:endParaRPr>
          </a:p>
          <a:p>
            <a:pPr marL="342900" indent="-342900"/>
            <a:r>
              <a:rPr lang="en-AU" dirty="0" smtClean="0">
                <a:solidFill>
                  <a:srgbClr val="FFFF00"/>
                </a:solidFill>
              </a:rPr>
              <a:t>	</a:t>
            </a:r>
            <a:r>
              <a:rPr lang="en-AU" dirty="0" smtClean="0">
                <a:solidFill>
                  <a:srgbClr val="FFFF00"/>
                </a:solidFill>
              </a:rPr>
              <a:t>nice </a:t>
            </a:r>
            <a:r>
              <a:rPr lang="en-AU" dirty="0" smtClean="0">
                <a:solidFill>
                  <a:srgbClr val="FFFF00"/>
                </a:solidFill>
              </a:rPr>
              <a:t>change from the bright colours and flashing lights </a:t>
            </a:r>
            <a:endParaRPr lang="en-AU" dirty="0" smtClean="0">
              <a:solidFill>
                <a:srgbClr val="FFFF00"/>
              </a:solidFill>
            </a:endParaRPr>
          </a:p>
          <a:p>
            <a:pPr marL="342900" indent="-342900"/>
            <a:r>
              <a:rPr lang="en-AU" dirty="0" smtClean="0">
                <a:solidFill>
                  <a:srgbClr val="FFFF00"/>
                </a:solidFill>
              </a:rPr>
              <a:t>	</a:t>
            </a:r>
            <a:r>
              <a:rPr lang="en-AU" dirty="0" smtClean="0">
                <a:solidFill>
                  <a:srgbClr val="FFFF00"/>
                </a:solidFill>
              </a:rPr>
              <a:t>of </a:t>
            </a:r>
            <a:r>
              <a:rPr lang="en-AU" dirty="0" smtClean="0">
                <a:solidFill>
                  <a:srgbClr val="FFFF00"/>
                </a:solidFill>
              </a:rPr>
              <a:t>many modern day toys. They also encourage children to play more creatively as seedpods become ‘food’ in their home corner play or pinecones a ‘family’ enjoying a day out. </a:t>
            </a:r>
            <a:endParaRPr lang="en-AU" dirty="0">
              <a:solidFill>
                <a:srgbClr val="FFFF00"/>
              </a:solidFill>
            </a:endParaRPr>
          </a:p>
        </p:txBody>
      </p:sp>
      <p:pic>
        <p:nvPicPr>
          <p:cNvPr id="6" name="Picture 5" descr="Childhood-101-Space-to-Play-and-Learn-10-Tips-for-Creating-Great-Play-Spaces.jpg"/>
          <p:cNvPicPr>
            <a:picLocks noChangeAspect="1"/>
          </p:cNvPicPr>
          <p:nvPr/>
        </p:nvPicPr>
        <p:blipFill>
          <a:blip r:embed="rId2" cstate="print"/>
          <a:srcRect r="66071" b="21548"/>
          <a:stretch>
            <a:fillRect/>
          </a:stretch>
        </p:blipFill>
        <p:spPr>
          <a:xfrm>
            <a:off x="6857999" y="490847"/>
            <a:ext cx="1805709" cy="2510972"/>
          </a:xfrm>
          <a:prstGeom prst="rect">
            <a:avLst/>
          </a:prstGeom>
        </p:spPr>
      </p:pic>
      <p:pic>
        <p:nvPicPr>
          <p:cNvPr id="7" name="Picture 6" descr="frog.jpg"/>
          <p:cNvPicPr>
            <a:picLocks noChangeAspect="1"/>
          </p:cNvPicPr>
          <p:nvPr/>
        </p:nvPicPr>
        <p:blipFill>
          <a:blip r:embed="rId3" cstate="print"/>
          <a:stretch>
            <a:fillRect/>
          </a:stretch>
        </p:blipFill>
        <p:spPr>
          <a:xfrm>
            <a:off x="6604000" y="3402655"/>
            <a:ext cx="2207491" cy="1788181"/>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5563" y="674255"/>
            <a:ext cx="8580581" cy="5632311"/>
          </a:xfrm>
          <a:prstGeom prst="rect">
            <a:avLst/>
          </a:prstGeom>
        </p:spPr>
        <p:txBody>
          <a:bodyPr wrap="square">
            <a:spAutoFit/>
          </a:bodyPr>
          <a:lstStyle/>
          <a:p>
            <a:r>
              <a:rPr lang="en-AU" dirty="0" smtClean="0">
                <a:solidFill>
                  <a:srgbClr val="FFFF00"/>
                </a:solidFill>
              </a:rPr>
              <a:t>5. </a:t>
            </a:r>
            <a:r>
              <a:rPr lang="en-AU" dirty="0" smtClean="0">
                <a:solidFill>
                  <a:srgbClr val="FFFF00"/>
                </a:solidFill>
              </a:rPr>
              <a:t>	The </a:t>
            </a:r>
            <a:r>
              <a:rPr lang="en-AU" dirty="0" smtClean="0">
                <a:solidFill>
                  <a:srgbClr val="FFFF00"/>
                </a:solidFill>
              </a:rPr>
              <a:t>majority of toys are ‘open ended,’ allowing for active exploration </a:t>
            </a:r>
            <a:r>
              <a:rPr lang="en-AU" dirty="0" smtClean="0">
                <a:solidFill>
                  <a:srgbClr val="FFFF00"/>
                </a:solidFill>
              </a:rPr>
              <a:t>	and many different types of play Before purchasing a toy consider if 	it 	is something which can be used flexibly, in many creative ways. 	These are they toys which will be worth the hard earned dollars 	you spend on them as they will offer an infinite number of </a:t>
            </a:r>
            <a:r>
              <a:rPr lang="en-AU" dirty="0" smtClean="0">
                <a:solidFill>
                  <a:srgbClr val="FFFF00"/>
                </a:solidFill>
              </a:rPr>
              <a:t>new play </a:t>
            </a:r>
            <a:r>
              <a:rPr lang="en-AU" dirty="0" smtClean="0">
                <a:solidFill>
                  <a:srgbClr val="FFFF00"/>
                </a:solidFill>
              </a:rPr>
              <a:t>	scenarios</a:t>
            </a:r>
            <a:r>
              <a:rPr lang="en-AU" dirty="0" smtClean="0">
                <a:solidFill>
                  <a:srgbClr val="FFFF00"/>
                </a:solidFill>
              </a:rPr>
              <a:t>, and </a:t>
            </a:r>
            <a:r>
              <a:rPr lang="en-AU" dirty="0" smtClean="0">
                <a:solidFill>
                  <a:srgbClr val="FFFF00"/>
                </a:solidFill>
              </a:rPr>
              <a:t>not </a:t>
            </a:r>
            <a:r>
              <a:rPr lang="en-AU" dirty="0" smtClean="0">
                <a:solidFill>
                  <a:srgbClr val="FFFF00"/>
                </a:solidFill>
              </a:rPr>
              <a:t>just now but for many years to come. </a:t>
            </a:r>
          </a:p>
          <a:p>
            <a:endParaRPr lang="en-AU" dirty="0" smtClean="0">
              <a:solidFill>
                <a:srgbClr val="FFFF00"/>
              </a:solidFill>
            </a:endParaRPr>
          </a:p>
          <a:p>
            <a:r>
              <a:rPr lang="en-AU" dirty="0" smtClean="0">
                <a:solidFill>
                  <a:srgbClr val="FFFF00"/>
                </a:solidFill>
              </a:rPr>
              <a:t>6. </a:t>
            </a:r>
            <a:r>
              <a:rPr lang="en-AU" dirty="0" smtClean="0">
                <a:solidFill>
                  <a:srgbClr val="FFFF00"/>
                </a:solidFill>
              </a:rPr>
              <a:t>	Feels </a:t>
            </a:r>
            <a:r>
              <a:rPr lang="en-AU" dirty="0" err="1" smtClean="0">
                <a:solidFill>
                  <a:srgbClr val="FFFF00"/>
                </a:solidFill>
              </a:rPr>
              <a:t>cozy</a:t>
            </a:r>
            <a:r>
              <a:rPr lang="en-AU" dirty="0" smtClean="0">
                <a:solidFill>
                  <a:srgbClr val="FFFF00"/>
                </a:solidFill>
              </a:rPr>
              <a:t> and comfortable, with a sense of homeliness achieved </a:t>
            </a:r>
            <a:r>
              <a:rPr lang="en-AU" dirty="0" smtClean="0">
                <a:solidFill>
                  <a:srgbClr val="FFFF00"/>
                </a:solidFill>
              </a:rPr>
              <a:t>	through 	including </a:t>
            </a:r>
            <a:r>
              <a:rPr lang="en-AU" dirty="0" smtClean="0">
                <a:solidFill>
                  <a:srgbClr val="FFFF00"/>
                </a:solidFill>
              </a:rPr>
              <a:t>sentimental family items and/or beautiful objects </a:t>
            </a:r>
            <a:r>
              <a:rPr lang="en-AU" dirty="0" smtClean="0">
                <a:solidFill>
                  <a:srgbClr val="FFFF00"/>
                </a:solidFill>
              </a:rPr>
              <a:t>	Plants</a:t>
            </a:r>
            <a:r>
              <a:rPr lang="en-AU" dirty="0" smtClean="0">
                <a:solidFill>
                  <a:srgbClr val="FFFF00"/>
                </a:solidFill>
              </a:rPr>
              <a:t>, </a:t>
            </a:r>
            <a:r>
              <a:rPr lang="en-AU" dirty="0" smtClean="0">
                <a:solidFill>
                  <a:srgbClr val="FFFF00"/>
                </a:solidFill>
              </a:rPr>
              <a:t>	photos </a:t>
            </a:r>
            <a:r>
              <a:rPr lang="en-AU" dirty="0" smtClean="0">
                <a:solidFill>
                  <a:srgbClr val="FFFF00"/>
                </a:solidFill>
              </a:rPr>
              <a:t>in frames, thoughtfully displayed artworks, cushions – </a:t>
            </a:r>
            <a:r>
              <a:rPr lang="en-AU" dirty="0" smtClean="0">
                <a:solidFill>
                  <a:srgbClr val="FFFF00"/>
                </a:solidFill>
              </a:rPr>
              <a:t>	all </a:t>
            </a:r>
            <a:r>
              <a:rPr lang="en-AU" dirty="0" smtClean="0">
                <a:solidFill>
                  <a:srgbClr val="FFFF00"/>
                </a:solidFill>
              </a:rPr>
              <a:t>create a sense of homeliness. By including objects important to the </a:t>
            </a:r>
            <a:r>
              <a:rPr lang="en-AU" dirty="0" smtClean="0">
                <a:solidFill>
                  <a:srgbClr val="FFFF00"/>
                </a:solidFill>
              </a:rPr>
              <a:t>	family</a:t>
            </a:r>
            <a:r>
              <a:rPr lang="en-AU" dirty="0" smtClean="0">
                <a:solidFill>
                  <a:srgbClr val="FFFF00"/>
                </a:solidFill>
              </a:rPr>
              <a:t>, you have an opportunity to help children learn to treasure and </a:t>
            </a:r>
            <a:r>
              <a:rPr lang="en-AU" dirty="0" smtClean="0">
                <a:solidFill>
                  <a:srgbClr val="FFFF00"/>
                </a:solidFill>
              </a:rPr>
              <a:t>	respect </a:t>
            </a:r>
            <a:r>
              <a:rPr lang="en-AU" dirty="0" smtClean="0">
                <a:solidFill>
                  <a:srgbClr val="FFFF00"/>
                </a:solidFill>
              </a:rPr>
              <a:t>their belongings and those of others</a:t>
            </a:r>
            <a:r>
              <a:rPr lang="en-AU" dirty="0" smtClean="0">
                <a:solidFill>
                  <a:srgbClr val="FFFF00"/>
                </a:solidFill>
              </a:rPr>
              <a:t>.</a:t>
            </a:r>
          </a:p>
          <a:p>
            <a:endParaRPr lang="en-AU" dirty="0" smtClean="0">
              <a:solidFill>
                <a:srgbClr val="FFFF00"/>
              </a:solidFill>
            </a:endParaRPr>
          </a:p>
          <a:p>
            <a:r>
              <a:rPr lang="en-AU" dirty="0" smtClean="0">
                <a:solidFill>
                  <a:srgbClr val="FFFF00"/>
                </a:solidFill>
              </a:rPr>
              <a:t>7. </a:t>
            </a:r>
            <a:r>
              <a:rPr lang="en-AU" dirty="0" smtClean="0">
                <a:solidFill>
                  <a:srgbClr val="FFFF00"/>
                </a:solidFill>
              </a:rPr>
              <a:t>	Includes </a:t>
            </a:r>
            <a:r>
              <a:rPr lang="en-AU" dirty="0" smtClean="0">
                <a:solidFill>
                  <a:srgbClr val="FFFF00"/>
                </a:solidFill>
              </a:rPr>
              <a:t>areas where children can play together or alone Children need </a:t>
            </a:r>
            <a:r>
              <a:rPr lang="en-AU" dirty="0" smtClean="0">
                <a:solidFill>
                  <a:srgbClr val="FFFF00"/>
                </a:solidFill>
              </a:rPr>
              <a:t>	time </a:t>
            </a:r>
            <a:r>
              <a:rPr lang="en-AU" dirty="0" smtClean="0">
                <a:solidFill>
                  <a:srgbClr val="FFFF00"/>
                </a:solidFill>
              </a:rPr>
              <a:t>and space to play both alone and with others. By setting up an </a:t>
            </a:r>
            <a:r>
              <a:rPr lang="en-AU" dirty="0" smtClean="0">
                <a:solidFill>
                  <a:srgbClr val="FFFF00"/>
                </a:solidFill>
              </a:rPr>
              <a:t>	activity </a:t>
            </a:r>
            <a:r>
              <a:rPr lang="en-AU" dirty="0" smtClean="0">
                <a:solidFill>
                  <a:srgbClr val="FFFF00"/>
                </a:solidFill>
              </a:rPr>
              <a:t>at a small table with just one chair (or alternatively two or </a:t>
            </a:r>
            <a:r>
              <a:rPr lang="en-AU" dirty="0" smtClean="0">
                <a:solidFill>
                  <a:srgbClr val="FFFF00"/>
                </a:solidFill>
              </a:rPr>
              <a:t>	more </a:t>
            </a:r>
            <a:r>
              <a:rPr lang="en-AU" dirty="0" smtClean="0">
                <a:solidFill>
                  <a:srgbClr val="FFFF00"/>
                </a:solidFill>
              </a:rPr>
              <a:t>chairs), you are providing an indication of how that space should </a:t>
            </a:r>
            <a:r>
              <a:rPr lang="en-AU" dirty="0" smtClean="0">
                <a:solidFill>
                  <a:srgbClr val="FFFF00"/>
                </a:solidFill>
              </a:rPr>
              <a:t>	be </a:t>
            </a:r>
            <a:r>
              <a:rPr lang="en-AU" dirty="0" smtClean="0">
                <a:solidFill>
                  <a:srgbClr val="FFFF00"/>
                </a:solidFill>
              </a:rPr>
              <a:t>used  </a:t>
            </a:r>
            <a:r>
              <a:rPr lang="en-AU" dirty="0" smtClean="0">
                <a:solidFill>
                  <a:srgbClr val="FFFF00"/>
                </a:solidFill>
              </a:rPr>
              <a:t>Consider </a:t>
            </a:r>
            <a:r>
              <a:rPr lang="en-AU" dirty="0" smtClean="0">
                <a:solidFill>
                  <a:srgbClr val="FFFF00"/>
                </a:solidFill>
              </a:rPr>
              <a:t>a balance of small, independent play and larger, </a:t>
            </a:r>
            <a:r>
              <a:rPr lang="en-AU" dirty="0" smtClean="0">
                <a:solidFill>
                  <a:srgbClr val="FFFF00"/>
                </a:solidFill>
              </a:rPr>
              <a:t>	collaborative </a:t>
            </a:r>
            <a:r>
              <a:rPr lang="en-AU" dirty="0" smtClean="0">
                <a:solidFill>
                  <a:srgbClr val="FFFF00"/>
                </a:solidFill>
              </a:rPr>
              <a:t>play spaces when planning your </a:t>
            </a:r>
            <a:r>
              <a:rPr lang="en-AU" dirty="0" smtClean="0">
                <a:solidFill>
                  <a:srgbClr val="FFFF00"/>
                </a:solidFill>
              </a:rPr>
              <a:t>space</a:t>
            </a:r>
            <a:endParaRPr lang="en-AU" dirty="0">
              <a:solidFill>
                <a:srgbClr val="FFFF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ont-touch.jpg"/>
          <p:cNvPicPr>
            <a:picLocks noChangeAspect="1"/>
          </p:cNvPicPr>
          <p:nvPr/>
        </p:nvPicPr>
        <p:blipFill>
          <a:blip r:embed="rId2" cstate="print"/>
          <a:stretch>
            <a:fillRect/>
          </a:stretch>
        </p:blipFill>
        <p:spPr>
          <a:xfrm>
            <a:off x="308008" y="2037900"/>
            <a:ext cx="2144230" cy="2688104"/>
          </a:xfrm>
          <a:prstGeom prst="rect">
            <a:avLst/>
          </a:prstGeom>
        </p:spPr>
      </p:pic>
      <p:sp>
        <p:nvSpPr>
          <p:cNvPr id="6" name="Rectangle 5"/>
          <p:cNvSpPr/>
          <p:nvPr/>
        </p:nvSpPr>
        <p:spPr>
          <a:xfrm>
            <a:off x="308008" y="660049"/>
            <a:ext cx="8595360" cy="646331"/>
          </a:xfrm>
          <a:prstGeom prst="rect">
            <a:avLst/>
          </a:prstGeom>
        </p:spPr>
        <p:txBody>
          <a:bodyPr wrap="square">
            <a:spAutoFit/>
          </a:bodyPr>
          <a:lstStyle/>
          <a:p>
            <a:r>
              <a:rPr lang="en-AU" dirty="0" smtClean="0">
                <a:solidFill>
                  <a:srgbClr val="FFFF00"/>
                </a:solidFill>
              </a:rPr>
              <a:t>8. Includes space for ‘works’ in progress Know when it is NOT so important to pack away and have a plan in place to store important works in progress</a:t>
            </a:r>
          </a:p>
        </p:txBody>
      </p:sp>
      <p:sp>
        <p:nvSpPr>
          <p:cNvPr id="7" name="Rectangle 6"/>
          <p:cNvSpPr/>
          <p:nvPr/>
        </p:nvSpPr>
        <p:spPr>
          <a:xfrm>
            <a:off x="2452238" y="1863681"/>
            <a:ext cx="6617368" cy="3139321"/>
          </a:xfrm>
          <a:prstGeom prst="rect">
            <a:avLst/>
          </a:prstGeom>
        </p:spPr>
        <p:txBody>
          <a:bodyPr wrap="square">
            <a:spAutoFit/>
          </a:bodyPr>
          <a:lstStyle/>
          <a:p>
            <a:pPr marL="342900" indent="-342900">
              <a:buAutoNum type="arabicPeriod"/>
            </a:pPr>
            <a:r>
              <a:rPr lang="en-AU" dirty="0" smtClean="0">
                <a:solidFill>
                  <a:srgbClr val="FFFF00"/>
                </a:solidFill>
              </a:rPr>
              <a:t>Children </a:t>
            </a:r>
            <a:r>
              <a:rPr lang="en-AU" dirty="0" smtClean="0">
                <a:solidFill>
                  <a:srgbClr val="FFFF00"/>
                </a:solidFill>
              </a:rPr>
              <a:t>need time to see their ideas come to fruition and often this time is interrupted by other elements of the daily routine. By packing away for mealtimes or to go out, you child needs to start all over again each time and as well as being disheartening and frustrating, it often means children do not have the opportunity to make more detailed, involved constructions or creations. </a:t>
            </a:r>
            <a:endParaRPr lang="en-AU" dirty="0" smtClean="0">
              <a:solidFill>
                <a:srgbClr val="FFFF00"/>
              </a:solidFill>
            </a:endParaRPr>
          </a:p>
          <a:p>
            <a:pPr marL="342900" indent="-342900">
              <a:buAutoNum type="arabicPeriod"/>
            </a:pPr>
            <a:endParaRPr lang="en-AU" dirty="0" smtClean="0">
              <a:solidFill>
                <a:srgbClr val="FFFF00"/>
              </a:solidFill>
            </a:endParaRPr>
          </a:p>
          <a:p>
            <a:pPr marL="342900" indent="-342900">
              <a:buAutoNum type="arabicPeriod"/>
            </a:pPr>
            <a:r>
              <a:rPr lang="en-AU" dirty="0" smtClean="0">
                <a:solidFill>
                  <a:srgbClr val="FFFF00"/>
                </a:solidFill>
              </a:rPr>
              <a:t>2</a:t>
            </a:r>
            <a:r>
              <a:rPr lang="en-AU" dirty="0" smtClean="0">
                <a:solidFill>
                  <a:srgbClr val="FFFF00"/>
                </a:solidFill>
              </a:rPr>
              <a:t>. By revisiting previous work, children usually engage in revising, extending and improving upon their previous ideas. This is an important part of the learning process.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9134" y="2372430"/>
            <a:ext cx="8441354" cy="2862322"/>
          </a:xfrm>
          <a:prstGeom prst="rect">
            <a:avLst/>
          </a:prstGeom>
        </p:spPr>
        <p:txBody>
          <a:bodyPr wrap="square">
            <a:spAutoFit/>
          </a:bodyPr>
          <a:lstStyle/>
          <a:p>
            <a:r>
              <a:rPr lang="en-AU" dirty="0" smtClean="0">
                <a:solidFill>
                  <a:srgbClr val="FFFF00"/>
                </a:solidFill>
              </a:rPr>
              <a:t>10. Is clean and organised in such a way that the children can easily access what they need and easily assist to maintain the environment Most of us think more clearly when we work within an organised, uncluttered space. By planning an easy to access way of organising toys and materials, you empower children to make their own choices when playing, at the same time as making pack away time a whole lot easier. </a:t>
            </a:r>
            <a:endParaRPr lang="en-AU" dirty="0" smtClean="0">
              <a:solidFill>
                <a:srgbClr val="FFFF00"/>
              </a:solidFill>
            </a:endParaRPr>
          </a:p>
          <a:p>
            <a:endParaRPr lang="en-AU" dirty="0" smtClean="0"/>
          </a:p>
          <a:p>
            <a:endParaRPr lang="en-AU" dirty="0" smtClean="0"/>
          </a:p>
          <a:p>
            <a:endParaRPr lang="en-AU" dirty="0" smtClean="0"/>
          </a:p>
          <a:p>
            <a:endParaRPr lang="en-AU" dirty="0" smtClean="0"/>
          </a:p>
        </p:txBody>
      </p:sp>
      <p:sp>
        <p:nvSpPr>
          <p:cNvPr id="5" name="Rectangle 4"/>
          <p:cNvSpPr/>
          <p:nvPr/>
        </p:nvSpPr>
        <p:spPr>
          <a:xfrm>
            <a:off x="279133" y="500514"/>
            <a:ext cx="8556859" cy="2308324"/>
          </a:xfrm>
          <a:prstGeom prst="rect">
            <a:avLst/>
          </a:prstGeom>
        </p:spPr>
        <p:txBody>
          <a:bodyPr wrap="square">
            <a:spAutoFit/>
          </a:bodyPr>
          <a:lstStyle/>
          <a:p>
            <a:r>
              <a:rPr lang="en-AU" dirty="0" smtClean="0">
                <a:solidFill>
                  <a:srgbClr val="FFFF00"/>
                </a:solidFill>
              </a:rPr>
              <a:t>9. </a:t>
            </a:r>
            <a:r>
              <a:rPr lang="en-AU" dirty="0" smtClean="0">
                <a:solidFill>
                  <a:srgbClr val="FFFF00"/>
                </a:solidFill>
              </a:rPr>
              <a:t>Represents the interests and developmental needs of the people (both small and large) who use it Children are given so much nowadays and they just don’t need it all, especially not all at once. To help keep children engaged with what is there, take away toys that they have outgrown or are not currently showing any interest in. Create special spaces for those toys the child is really interested in at the </a:t>
            </a:r>
            <a:r>
              <a:rPr lang="en-AU" dirty="0" smtClean="0">
                <a:solidFill>
                  <a:srgbClr val="FFFF00"/>
                </a:solidFill>
              </a:rPr>
              <a:t>moment</a:t>
            </a:r>
          </a:p>
          <a:p>
            <a:endParaRPr lang="en-AU" dirty="0" smtClean="0">
              <a:solidFill>
                <a:srgbClr val="FFFF00"/>
              </a:solidFill>
            </a:endParaRPr>
          </a:p>
          <a:p>
            <a:r>
              <a:rPr lang="en-AU" dirty="0" smtClean="0">
                <a:solidFill>
                  <a:srgbClr val="FFFF00"/>
                </a:solidFill>
              </a:rPr>
              <a:t>	</a:t>
            </a:r>
            <a:endParaRPr lang="en-AU" dirty="0"/>
          </a:p>
        </p:txBody>
      </p:sp>
      <p:sp>
        <p:nvSpPr>
          <p:cNvPr id="6" name="Rectangle 5"/>
          <p:cNvSpPr/>
          <p:nvPr/>
        </p:nvSpPr>
        <p:spPr>
          <a:xfrm>
            <a:off x="279133" y="4129238"/>
            <a:ext cx="8441355" cy="2862322"/>
          </a:xfrm>
          <a:prstGeom prst="rect">
            <a:avLst/>
          </a:prstGeom>
        </p:spPr>
        <p:txBody>
          <a:bodyPr wrap="square">
            <a:spAutoFit/>
          </a:bodyPr>
          <a:lstStyle/>
          <a:p>
            <a:pPr marL="355600"/>
            <a:r>
              <a:rPr lang="en-AU" u="sng" dirty="0" smtClean="0">
                <a:solidFill>
                  <a:srgbClr val="FFFF00"/>
                </a:solidFill>
              </a:rPr>
              <a:t>Tip #1: Think about </a:t>
            </a:r>
            <a:r>
              <a:rPr lang="en-AU" u="sng" dirty="0" smtClean="0">
                <a:solidFill>
                  <a:srgbClr val="FFFF00"/>
                </a:solidFill>
              </a:rPr>
              <a:t>colour</a:t>
            </a:r>
          </a:p>
          <a:p>
            <a:pPr marL="355600"/>
            <a:r>
              <a:rPr lang="en-AU" u="sng" dirty="0" smtClean="0">
                <a:solidFill>
                  <a:srgbClr val="FFFF00"/>
                </a:solidFill>
              </a:rPr>
              <a:t>Tip #2: Think about organisation </a:t>
            </a:r>
            <a:endParaRPr lang="en-AU" u="sng" dirty="0" smtClean="0">
              <a:solidFill>
                <a:srgbClr val="FFFF00"/>
              </a:solidFill>
            </a:endParaRPr>
          </a:p>
          <a:p>
            <a:pPr marL="808038"/>
            <a:r>
              <a:rPr lang="en-AU" dirty="0" smtClean="0">
                <a:solidFill>
                  <a:srgbClr val="FFFF00"/>
                </a:solidFill>
              </a:rPr>
              <a:t>Choose </a:t>
            </a:r>
            <a:r>
              <a:rPr lang="en-AU" dirty="0" smtClean="0">
                <a:solidFill>
                  <a:srgbClr val="FFFF00"/>
                </a:solidFill>
              </a:rPr>
              <a:t>storage containers that complement your living space. Sure clear plastic tubs are great but they aren’t really that attractive. Neutral, natural woven baskets tend to blend in with home furnishings and work well to hold toys in sets – one for instruments, one for wooden blocks, one for zoo animals, etc. To help children identify what goes in which basket, you can tie on luggage tags with picture cues (or words for beginning readers and </a:t>
            </a:r>
            <a:r>
              <a:rPr lang="en-AU" dirty="0" smtClean="0">
                <a:solidFill>
                  <a:srgbClr val="FFFF00"/>
                </a:solidFill>
              </a:rPr>
              <a:t>readers</a:t>
            </a:r>
          </a:p>
          <a:p>
            <a:endParaRPr lang="en-A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1283" y="583569"/>
            <a:ext cx="8543584" cy="3139321"/>
          </a:xfrm>
          <a:prstGeom prst="rect">
            <a:avLst/>
          </a:prstGeom>
        </p:spPr>
        <p:txBody>
          <a:bodyPr wrap="square">
            <a:spAutoFit/>
          </a:bodyPr>
          <a:lstStyle/>
          <a:p>
            <a:pPr marL="355600"/>
            <a:r>
              <a:rPr lang="en-AU" dirty="0" smtClean="0">
                <a:solidFill>
                  <a:srgbClr val="FFFF00"/>
                </a:solidFill>
              </a:rPr>
              <a:t>Tip #3: Think </a:t>
            </a:r>
            <a:r>
              <a:rPr lang="en-AU" dirty="0" smtClean="0">
                <a:solidFill>
                  <a:srgbClr val="FFFF00"/>
                </a:solidFill>
              </a:rPr>
              <a:t>furniture</a:t>
            </a:r>
          </a:p>
          <a:p>
            <a:pPr marL="1165225" indent="-809625"/>
            <a:r>
              <a:rPr lang="en-AU" dirty="0" smtClean="0">
                <a:solidFill>
                  <a:srgbClr val="FFFF00"/>
                </a:solidFill>
              </a:rPr>
              <a:t>Tip #4: Toy Rotation How much is too </a:t>
            </a:r>
            <a:r>
              <a:rPr lang="en-AU" dirty="0" smtClean="0">
                <a:solidFill>
                  <a:srgbClr val="FFFF00"/>
                </a:solidFill>
              </a:rPr>
              <a:t>much. </a:t>
            </a:r>
            <a:r>
              <a:rPr lang="en-AU" dirty="0" smtClean="0">
                <a:solidFill>
                  <a:srgbClr val="FFFF00"/>
                </a:solidFill>
              </a:rPr>
              <a:t>Children today have so many toys. Too many toys out all at once can be very distracting and cause children to be more likely to flit from one thing to another, rather then spending time dedicated to more involved play with one toy or game at a time. At a bare minimum, you should put away (or cull completely) toys that </a:t>
            </a:r>
            <a:r>
              <a:rPr lang="en-AU" dirty="0" smtClean="0">
                <a:solidFill>
                  <a:srgbClr val="FFFF00"/>
                </a:solidFill>
              </a:rPr>
              <a:t>the children </a:t>
            </a:r>
            <a:r>
              <a:rPr lang="en-AU" dirty="0" smtClean="0">
                <a:solidFill>
                  <a:srgbClr val="FFFF00"/>
                </a:solidFill>
              </a:rPr>
              <a:t>have outgrown or lost interest in. </a:t>
            </a:r>
            <a:r>
              <a:rPr lang="en-AU" dirty="0" smtClean="0">
                <a:solidFill>
                  <a:srgbClr val="FFFF00"/>
                </a:solidFill>
              </a:rPr>
              <a:t>Rotate </a:t>
            </a:r>
            <a:r>
              <a:rPr lang="en-AU" dirty="0" smtClean="0">
                <a:solidFill>
                  <a:srgbClr val="FFFF00"/>
                </a:solidFill>
              </a:rPr>
              <a:t>sets of toys (and books) regularly, it makes them fresh and interesting and keeps the “stuff” a little more under control</a:t>
            </a:r>
            <a:r>
              <a:rPr lang="en-AU" dirty="0" smtClean="0">
                <a:solidFill>
                  <a:srgbClr val="FFFF00"/>
                </a:solidFill>
              </a:rPr>
              <a:t>!</a:t>
            </a:r>
          </a:p>
          <a:p>
            <a:pPr marL="1165225" indent="-809625"/>
            <a:endParaRPr lang="en-AU" dirty="0" smtClean="0">
              <a:solidFill>
                <a:srgbClr val="FFFF00"/>
              </a:solidFill>
            </a:endParaRPr>
          </a:p>
          <a:p>
            <a:pPr marL="1165225" indent="-809625"/>
            <a:r>
              <a:rPr lang="en-AU" dirty="0" smtClean="0">
                <a:solidFill>
                  <a:srgbClr val="FFFF00"/>
                </a:solidFill>
              </a:rPr>
              <a:t> </a:t>
            </a:r>
            <a:endParaRPr lang="en-AU" dirty="0" smtClean="0"/>
          </a:p>
        </p:txBody>
      </p:sp>
    </p:spTree>
  </p:cSld>
  <p:clrMapOvr>
    <a:masterClrMapping/>
  </p:clrMapOvr>
</p:sld>
</file>

<file path=ppt/theme/theme1.xml><?xml version="1.0" encoding="utf-8"?>
<a:theme xmlns:a="http://schemas.openxmlformats.org/drawingml/2006/main" name="Revolution">
  <a:themeElements>
    <a:clrScheme name="Custom 1">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9175</TotalTime>
  <Words>3203</Words>
  <Application>Microsoft Office PowerPoint</Application>
  <PresentationFormat>On-screen Show (4:3)</PresentationFormat>
  <Paragraphs>206</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Revolution</vt:lpstr>
      <vt:lpstr>Creating play spaces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Kayleen Lord</dc:creator>
  <cp:lastModifiedBy>Window's</cp:lastModifiedBy>
  <cp:revision>271</cp:revision>
  <dcterms:created xsi:type="dcterms:W3CDTF">2014-07-09T11:14:43Z</dcterms:created>
  <dcterms:modified xsi:type="dcterms:W3CDTF">2014-11-07T04:08:02Z</dcterms:modified>
</cp:coreProperties>
</file>