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43" autoAdjust="0"/>
  </p:normalViewPr>
  <p:slideViewPr>
    <p:cSldViewPr snapToGrid="0" snapToObjects="1">
      <p:cViewPr varScale="1">
        <p:scale>
          <a:sx n="99" d="100"/>
          <a:sy n="99" d="100"/>
        </p:scale>
        <p:origin x="-2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8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2" d="100"/>
          <a:sy n="82" d="100"/>
        </p:scale>
        <p:origin x="-1464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6B5537-AD0C-429F-A62E-DED3FCA68252}" type="datetimeFigureOut">
              <a:rPr lang="en-AU" smtClean="0"/>
              <a:pPr/>
              <a:t>2/02/2015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ACD2C0-E113-4DC9-A921-FD36B34C92DC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BAFB62-B6D2-4CCC-B89C-26C27924C19E}" type="datetimeFigureOut">
              <a:rPr lang="en-AU" smtClean="0"/>
              <a:pPr/>
              <a:t>2/02/2015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288EC2-8287-4239-BE66-7C4E8439778F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8114" y="3272589"/>
            <a:ext cx="6762749" cy="1124886"/>
          </a:xfrm>
        </p:spPr>
        <p:txBody>
          <a:bodyPr/>
          <a:lstStyle/>
          <a:p>
            <a:r>
              <a:rPr lang="en-US" sz="5400" b="1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rgbClr val="FFFF00"/>
                </a:solidFill>
                <a:cs typeface="Calibri"/>
              </a:rPr>
              <a:t>EYLF</a:t>
            </a:r>
            <a:br>
              <a:rPr lang="en-US" sz="5400" b="1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rgbClr val="FFFF00"/>
                </a:solidFill>
                <a:cs typeface="Calibri"/>
              </a:rPr>
            </a:br>
            <a:r>
              <a:rPr lang="en-US" sz="4500" b="1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rgbClr val="FFFF00"/>
                </a:solidFill>
                <a:cs typeface="Calibri"/>
              </a:rPr>
              <a:t>Early Years Learning Framework</a:t>
            </a:r>
            <a:endParaRPr lang="en-US" sz="4500" b="1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rgbClr val="FFFF00"/>
              </a:solidFill>
              <a:cs typeface="Calibri"/>
            </a:endParaRPr>
          </a:p>
        </p:txBody>
      </p:sp>
      <p:pic>
        <p:nvPicPr>
          <p:cNvPr id="8" name="Picture 7" descr="SMYL Logo Styl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87174" y="418030"/>
            <a:ext cx="2954655" cy="1515745"/>
          </a:xfrm>
          <a:prstGeom prst="rect">
            <a:avLst/>
          </a:prstGeom>
          <a:noFill/>
        </p:spPr>
      </p:pic>
      <p:sp>
        <p:nvSpPr>
          <p:cNvPr id="18" name="Arc 17"/>
          <p:cNvSpPr/>
          <p:nvPr/>
        </p:nvSpPr>
        <p:spPr>
          <a:xfrm rot="14893089">
            <a:off x="1211063" y="3583982"/>
            <a:ext cx="5048000" cy="2881238"/>
          </a:xfrm>
          <a:prstGeom prst="arc">
            <a:avLst>
              <a:gd name="adj1" fmla="val 13355198"/>
              <a:gd name="adj2" fmla="val 21102762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21" name="Arc 20"/>
          <p:cNvSpPr/>
          <p:nvPr/>
        </p:nvSpPr>
        <p:spPr>
          <a:xfrm rot="14893089">
            <a:off x="1088821" y="3736383"/>
            <a:ext cx="5048000" cy="2881238"/>
          </a:xfrm>
          <a:prstGeom prst="arc">
            <a:avLst>
              <a:gd name="adj1" fmla="val 13737976"/>
              <a:gd name="adj2" fmla="val 21102762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23" name="Arc 22"/>
          <p:cNvSpPr/>
          <p:nvPr/>
        </p:nvSpPr>
        <p:spPr>
          <a:xfrm rot="14632926">
            <a:off x="1363464" y="3524285"/>
            <a:ext cx="5048000" cy="2881238"/>
          </a:xfrm>
          <a:prstGeom prst="arc">
            <a:avLst>
              <a:gd name="adj1" fmla="val 13355198"/>
              <a:gd name="adj2" fmla="val 21102762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FF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713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881" y="481263"/>
            <a:ext cx="8633861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700" b="1" dirty="0" smtClean="0">
                <a:solidFill>
                  <a:srgbClr val="FFFF00"/>
                </a:solidFill>
              </a:rPr>
              <a:t>Children develop a sense of belonging to groups and communities and an</a:t>
            </a:r>
          </a:p>
          <a:p>
            <a:r>
              <a:rPr lang="en-AU" sz="1700" b="1" dirty="0" smtClean="0">
                <a:solidFill>
                  <a:srgbClr val="FFFF00"/>
                </a:solidFill>
              </a:rPr>
              <a:t>understanding of the reciprocal rights and responsibilities necessary for active</a:t>
            </a:r>
          </a:p>
          <a:p>
            <a:r>
              <a:rPr lang="en-AU" sz="1700" b="1" dirty="0" smtClean="0">
                <a:solidFill>
                  <a:srgbClr val="FFFF00"/>
                </a:solidFill>
              </a:rPr>
              <a:t>community participation</a:t>
            </a:r>
            <a:r>
              <a:rPr lang="en-AU" sz="1700" b="1" dirty="0" smtClean="0">
                <a:solidFill>
                  <a:srgbClr val="FFFF00"/>
                </a:solidFill>
              </a:rPr>
              <a:t>:</a:t>
            </a:r>
            <a:endParaRPr lang="en-AU" sz="1700" dirty="0" smtClean="0">
              <a:solidFill>
                <a:srgbClr val="FFFF00"/>
              </a:solidFill>
            </a:endParaRPr>
          </a:p>
          <a:p>
            <a:pPr marL="355600" indent="-85725"/>
            <a:r>
              <a:rPr lang="en-AU" sz="1700" dirty="0" smtClean="0">
                <a:solidFill>
                  <a:srgbClr val="FFFF00"/>
                </a:solidFill>
              </a:rPr>
              <a:t>• Share examples of how children connect with one another and the educators.</a:t>
            </a:r>
          </a:p>
          <a:p>
            <a:pPr marL="355600" indent="96838"/>
            <a:r>
              <a:rPr lang="en-AU" sz="1700" dirty="0" smtClean="0">
                <a:solidFill>
                  <a:srgbClr val="FFFF00"/>
                </a:solidFill>
              </a:rPr>
              <a:t>How does this differ across age groups, and what are the similarities? Think</a:t>
            </a:r>
          </a:p>
          <a:p>
            <a:pPr marL="452438"/>
            <a:r>
              <a:rPr lang="en-AU" sz="1700" dirty="0" smtClean="0">
                <a:solidFill>
                  <a:srgbClr val="FFFF00"/>
                </a:solidFill>
              </a:rPr>
              <a:t>about the service as a community – what does this mean? What are </a:t>
            </a:r>
            <a:r>
              <a:rPr lang="en-AU" sz="1700" dirty="0" smtClean="0">
                <a:solidFill>
                  <a:srgbClr val="FFFF00"/>
                </a:solidFill>
              </a:rPr>
              <a:t>the  children’s roles </a:t>
            </a:r>
            <a:r>
              <a:rPr lang="en-AU" sz="1700" dirty="0" smtClean="0">
                <a:solidFill>
                  <a:srgbClr val="FFFF00"/>
                </a:solidFill>
              </a:rPr>
              <a:t>within that community? How do we foster a sense of belonging within </a:t>
            </a:r>
            <a:r>
              <a:rPr lang="en-AU" sz="1700" dirty="0" smtClean="0">
                <a:solidFill>
                  <a:srgbClr val="FFFF00"/>
                </a:solidFill>
              </a:rPr>
              <a:t>the community</a:t>
            </a:r>
            <a:r>
              <a:rPr lang="en-AU" sz="1700" dirty="0" smtClean="0">
                <a:solidFill>
                  <a:srgbClr val="FFFF00"/>
                </a:solidFill>
              </a:rPr>
              <a:t>? What does a community of learners mean to the group?</a:t>
            </a:r>
          </a:p>
          <a:p>
            <a:pPr marL="452438" indent="-182563"/>
            <a:r>
              <a:rPr lang="en-AU" sz="1700" dirty="0" smtClean="0">
                <a:solidFill>
                  <a:srgbClr val="FFFF00"/>
                </a:solidFill>
              </a:rPr>
              <a:t>• Do you set aside time for group discussions with the children for shared </a:t>
            </a:r>
            <a:r>
              <a:rPr lang="en-AU" sz="1700" dirty="0" err="1" smtClean="0">
                <a:solidFill>
                  <a:srgbClr val="FFFF00"/>
                </a:solidFill>
              </a:rPr>
              <a:t>decisionmaking</a:t>
            </a:r>
            <a:r>
              <a:rPr lang="en-AU" sz="1700" dirty="0" smtClean="0">
                <a:solidFill>
                  <a:srgbClr val="FFFF00"/>
                </a:solidFill>
              </a:rPr>
              <a:t> about </a:t>
            </a:r>
            <a:r>
              <a:rPr lang="en-AU" sz="1700" dirty="0" smtClean="0">
                <a:solidFill>
                  <a:srgbClr val="FFFF00"/>
                </a:solidFill>
              </a:rPr>
              <a:t>rules and expectations? Why is it important to </a:t>
            </a:r>
            <a:r>
              <a:rPr lang="en-AU" sz="1700" dirty="0" smtClean="0">
                <a:solidFill>
                  <a:srgbClr val="FFFF00"/>
                </a:solidFill>
              </a:rPr>
              <a:t>have children contribute </a:t>
            </a:r>
            <a:r>
              <a:rPr lang="en-AU" sz="1700" dirty="0" smtClean="0">
                <a:solidFill>
                  <a:srgbClr val="FFFF00"/>
                </a:solidFill>
              </a:rPr>
              <a:t>their views?</a:t>
            </a:r>
          </a:p>
          <a:p>
            <a:pPr marL="452438" indent="-182563"/>
            <a:r>
              <a:rPr lang="en-AU" sz="1700" dirty="0" smtClean="0">
                <a:solidFill>
                  <a:srgbClr val="FFFF00"/>
                </a:solidFill>
              </a:rPr>
              <a:t>• </a:t>
            </a:r>
            <a:r>
              <a:rPr lang="en-AU" sz="1700" dirty="0" smtClean="0">
                <a:solidFill>
                  <a:srgbClr val="FFFF00"/>
                </a:solidFill>
              </a:rPr>
              <a:t>How do you raise ethical discussions with the children that are relevant to their </a:t>
            </a:r>
            <a:r>
              <a:rPr lang="en-AU" sz="1700" dirty="0" smtClean="0">
                <a:solidFill>
                  <a:srgbClr val="FFFF00"/>
                </a:solidFill>
              </a:rPr>
              <a:t>lives and </a:t>
            </a:r>
            <a:r>
              <a:rPr lang="en-AU" sz="1700" dirty="0" smtClean="0">
                <a:solidFill>
                  <a:srgbClr val="FFFF00"/>
                </a:solidFill>
              </a:rPr>
              <a:t>their community? What are some of these ethical </a:t>
            </a:r>
            <a:r>
              <a:rPr lang="en-AU" sz="1700" dirty="0" smtClean="0">
                <a:solidFill>
                  <a:srgbClr val="FFFF00"/>
                </a:solidFill>
              </a:rPr>
              <a:t>issues?</a:t>
            </a:r>
            <a:endParaRPr lang="en-AU" sz="1700" dirty="0" smtClean="0">
              <a:solidFill>
                <a:srgbClr val="FFFF00"/>
              </a:solidFill>
            </a:endParaRPr>
          </a:p>
          <a:p>
            <a:endParaRPr lang="en-AU" sz="1700" b="1" dirty="0" smtClean="0">
              <a:solidFill>
                <a:srgbClr val="FFFF00"/>
              </a:solidFill>
            </a:endParaRPr>
          </a:p>
          <a:p>
            <a:r>
              <a:rPr lang="en-AU" sz="1700" b="1" dirty="0" smtClean="0">
                <a:solidFill>
                  <a:srgbClr val="FFFF00"/>
                </a:solidFill>
              </a:rPr>
              <a:t>Children </a:t>
            </a:r>
            <a:r>
              <a:rPr lang="en-AU" sz="1700" b="1" dirty="0" smtClean="0">
                <a:solidFill>
                  <a:srgbClr val="FFFF00"/>
                </a:solidFill>
              </a:rPr>
              <a:t>respond to diversity with respect:</a:t>
            </a:r>
          </a:p>
          <a:p>
            <a:pPr marL="452438" indent="-182563"/>
            <a:r>
              <a:rPr lang="en-AU" sz="1700" dirty="0" smtClean="0">
                <a:solidFill>
                  <a:srgbClr val="FFFF00"/>
                </a:solidFill>
              </a:rPr>
              <a:t>• How can the concepts of diversity be raised with children and how can these </a:t>
            </a:r>
            <a:r>
              <a:rPr lang="en-AU" sz="1700" dirty="0" smtClean="0">
                <a:solidFill>
                  <a:srgbClr val="FFFF00"/>
                </a:solidFill>
              </a:rPr>
              <a:t> ideas then </a:t>
            </a:r>
            <a:r>
              <a:rPr lang="en-AU" sz="1700" dirty="0" smtClean="0">
                <a:solidFill>
                  <a:srgbClr val="FFFF00"/>
                </a:solidFill>
              </a:rPr>
              <a:t>be explored in a respectful manner?</a:t>
            </a:r>
          </a:p>
          <a:p>
            <a:pPr marL="452438" indent="-182563"/>
            <a:r>
              <a:rPr lang="en-AU" sz="1700" dirty="0" smtClean="0">
                <a:solidFill>
                  <a:srgbClr val="FFFF00"/>
                </a:solidFill>
              </a:rPr>
              <a:t>• Reflect on your own responses and feelings towards diversity. How do you </a:t>
            </a:r>
            <a:r>
              <a:rPr lang="en-AU" sz="1700" dirty="0" smtClean="0">
                <a:solidFill>
                  <a:srgbClr val="FFFF00"/>
                </a:solidFill>
              </a:rPr>
              <a:t>deal with </a:t>
            </a:r>
            <a:r>
              <a:rPr lang="en-AU" sz="1700" dirty="0" smtClean="0">
                <a:solidFill>
                  <a:srgbClr val="FFFF00"/>
                </a:solidFill>
              </a:rPr>
              <a:t>situations where differences arise which you are uncomfortable with? </a:t>
            </a:r>
            <a:r>
              <a:rPr lang="en-AU" sz="1700" dirty="0" smtClean="0">
                <a:solidFill>
                  <a:srgbClr val="FFFF00"/>
                </a:solidFill>
              </a:rPr>
              <a:t>E.g. Feeding </a:t>
            </a:r>
            <a:r>
              <a:rPr lang="en-AU" sz="1700" dirty="0" smtClean="0">
                <a:solidFill>
                  <a:srgbClr val="FFFF00"/>
                </a:solidFill>
              </a:rPr>
              <a:t>a four year old child.</a:t>
            </a:r>
          </a:p>
          <a:p>
            <a:pPr marL="452438" indent="-182563"/>
            <a:r>
              <a:rPr lang="en-AU" sz="1700" dirty="0" smtClean="0">
                <a:solidFill>
                  <a:srgbClr val="FFFF00"/>
                </a:solidFill>
              </a:rPr>
              <a:t>• Talk about respecting family practices whilst still respecting the rights of the </a:t>
            </a:r>
            <a:r>
              <a:rPr lang="en-AU" sz="1700" dirty="0" smtClean="0">
                <a:solidFill>
                  <a:srgbClr val="FFFF00"/>
                </a:solidFill>
              </a:rPr>
              <a:t>child and </a:t>
            </a:r>
            <a:r>
              <a:rPr lang="en-AU" sz="1700" dirty="0" smtClean="0">
                <a:solidFill>
                  <a:srgbClr val="FFFF00"/>
                </a:solidFill>
              </a:rPr>
              <a:t>the child’s </a:t>
            </a:r>
            <a:r>
              <a:rPr lang="en-AU" sz="1700" dirty="0" smtClean="0">
                <a:solidFill>
                  <a:srgbClr val="FFFF00"/>
                </a:solidFill>
              </a:rPr>
              <a:t>community.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0257" y="288758"/>
            <a:ext cx="859536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2438" indent="-452438"/>
            <a:r>
              <a:rPr lang="en-AU" b="1" dirty="0" smtClean="0">
                <a:solidFill>
                  <a:srgbClr val="FFFF00"/>
                </a:solidFill>
              </a:rPr>
              <a:t>Children </a:t>
            </a:r>
            <a:r>
              <a:rPr lang="en-AU" b="1" dirty="0" smtClean="0">
                <a:solidFill>
                  <a:srgbClr val="FFFF00"/>
                </a:solidFill>
              </a:rPr>
              <a:t>become aware of fairness:</a:t>
            </a:r>
          </a:p>
          <a:p>
            <a:pPr marL="452438" indent="-182563"/>
            <a:r>
              <a:rPr lang="en-AU" dirty="0" smtClean="0">
                <a:solidFill>
                  <a:srgbClr val="FFFF00"/>
                </a:solidFill>
              </a:rPr>
              <a:t>• Think about the resources in your setting. How are diverse abilities, </a:t>
            </a:r>
            <a:r>
              <a:rPr lang="en-AU" dirty="0" smtClean="0">
                <a:solidFill>
                  <a:srgbClr val="FFFF00"/>
                </a:solidFill>
              </a:rPr>
              <a:t>backgrounds and </a:t>
            </a:r>
            <a:r>
              <a:rPr lang="en-AU" dirty="0" smtClean="0">
                <a:solidFill>
                  <a:srgbClr val="FFFF00"/>
                </a:solidFill>
              </a:rPr>
              <a:t>needs represented and shared with the children and families in your setting?</a:t>
            </a:r>
          </a:p>
          <a:p>
            <a:pPr marL="452438"/>
            <a:r>
              <a:rPr lang="en-AU" dirty="0" smtClean="0">
                <a:solidFill>
                  <a:srgbClr val="FFFF00"/>
                </a:solidFill>
              </a:rPr>
              <a:t>How are children represented within </a:t>
            </a:r>
            <a:r>
              <a:rPr lang="en-AU" dirty="0" smtClean="0">
                <a:solidFill>
                  <a:srgbClr val="FFFF00"/>
                </a:solidFill>
              </a:rPr>
              <a:t>resources?</a:t>
            </a:r>
            <a:endParaRPr lang="en-AU" dirty="0" smtClean="0">
              <a:solidFill>
                <a:srgbClr val="FFFF00"/>
              </a:solidFill>
            </a:endParaRPr>
          </a:p>
          <a:p>
            <a:pPr marL="452438" indent="-182563"/>
            <a:endParaRPr lang="en-AU" b="1" dirty="0" smtClean="0">
              <a:solidFill>
                <a:srgbClr val="FFFF00"/>
              </a:solidFill>
            </a:endParaRPr>
          </a:p>
          <a:p>
            <a:pPr marL="87313" indent="-87313"/>
            <a:r>
              <a:rPr lang="en-AU" b="1" dirty="0" smtClean="0">
                <a:solidFill>
                  <a:srgbClr val="FFFF00"/>
                </a:solidFill>
              </a:rPr>
              <a:t>Children </a:t>
            </a:r>
            <a:r>
              <a:rPr lang="en-AU" b="1" dirty="0" smtClean="0">
                <a:solidFill>
                  <a:srgbClr val="FFFF00"/>
                </a:solidFill>
              </a:rPr>
              <a:t>become socially responsible and show respect for the environment:</a:t>
            </a:r>
          </a:p>
          <a:p>
            <a:pPr marL="452438" indent="-182563"/>
            <a:r>
              <a:rPr lang="en-AU" dirty="0" smtClean="0">
                <a:solidFill>
                  <a:srgbClr val="FFFF00"/>
                </a:solidFill>
              </a:rPr>
              <a:t>• Think about your own connections and interactions with nature as a child. Why </a:t>
            </a:r>
            <a:r>
              <a:rPr lang="en-AU" dirty="0" smtClean="0">
                <a:solidFill>
                  <a:srgbClr val="FFFF00"/>
                </a:solidFill>
              </a:rPr>
              <a:t>is it </a:t>
            </a:r>
            <a:r>
              <a:rPr lang="en-AU" dirty="0" smtClean="0">
                <a:solidFill>
                  <a:srgbClr val="FFFF00"/>
                </a:solidFill>
              </a:rPr>
              <a:t>important to develop a connectedness to nature in young children?</a:t>
            </a:r>
          </a:p>
          <a:p>
            <a:pPr marL="452438" indent="-182563"/>
            <a:r>
              <a:rPr lang="en-AU" dirty="0" smtClean="0">
                <a:solidFill>
                  <a:srgbClr val="FFFF00"/>
                </a:solidFill>
              </a:rPr>
              <a:t>• Think of 3 – 5 ways in which sustainability and environmental awareness </a:t>
            </a:r>
            <a:r>
              <a:rPr lang="en-AU" dirty="0" smtClean="0">
                <a:solidFill>
                  <a:srgbClr val="FFFF00"/>
                </a:solidFill>
              </a:rPr>
              <a:t>can be </a:t>
            </a:r>
            <a:r>
              <a:rPr lang="en-AU" dirty="0" smtClean="0">
                <a:solidFill>
                  <a:srgbClr val="FFFF00"/>
                </a:solidFill>
              </a:rPr>
              <a:t>encouraged in daily routines and practices. For example, do you use </a:t>
            </a:r>
            <a:r>
              <a:rPr lang="en-AU" dirty="0" smtClean="0">
                <a:solidFill>
                  <a:srgbClr val="FFFF00"/>
                </a:solidFill>
              </a:rPr>
              <a:t>the clothesline </a:t>
            </a:r>
            <a:r>
              <a:rPr lang="en-AU" dirty="0" smtClean="0">
                <a:solidFill>
                  <a:srgbClr val="FFFF00"/>
                </a:solidFill>
              </a:rPr>
              <a:t>or a dryer?</a:t>
            </a:r>
          </a:p>
          <a:p>
            <a:pPr marL="452438" indent="-182563"/>
            <a:r>
              <a:rPr lang="en-AU" dirty="0" smtClean="0">
                <a:solidFill>
                  <a:srgbClr val="FFFF00"/>
                </a:solidFill>
              </a:rPr>
              <a:t>• How is the natural environment integrated into your setting? Is there room </a:t>
            </a:r>
            <a:r>
              <a:rPr lang="en-AU" dirty="0" smtClean="0">
                <a:solidFill>
                  <a:srgbClr val="FFFF00"/>
                </a:solidFill>
              </a:rPr>
              <a:t>for improvement?</a:t>
            </a:r>
          </a:p>
          <a:p>
            <a:pPr marL="452438" indent="-182563"/>
            <a:endParaRPr lang="en-AU" dirty="0" smtClean="0">
              <a:solidFill>
                <a:srgbClr val="FFFF00"/>
              </a:solidFill>
            </a:endParaRPr>
          </a:p>
          <a:p>
            <a:r>
              <a:rPr lang="en-AU" b="1" dirty="0" smtClean="0">
                <a:solidFill>
                  <a:srgbClr val="FFFF00"/>
                </a:solidFill>
              </a:rPr>
              <a:t>Learning Outcome </a:t>
            </a:r>
            <a:r>
              <a:rPr lang="en-AU" b="1" dirty="0" smtClean="0">
                <a:solidFill>
                  <a:srgbClr val="FFFF00"/>
                </a:solidFill>
              </a:rPr>
              <a:t>3: Children </a:t>
            </a:r>
            <a:r>
              <a:rPr lang="en-AU" b="1" dirty="0" smtClean="0">
                <a:solidFill>
                  <a:srgbClr val="FFFF00"/>
                </a:solidFill>
              </a:rPr>
              <a:t>have a strong sense of </a:t>
            </a:r>
            <a:r>
              <a:rPr lang="en-AU" b="1" dirty="0" smtClean="0">
                <a:solidFill>
                  <a:srgbClr val="FFFF00"/>
                </a:solidFill>
              </a:rPr>
              <a:t>wellbeing</a:t>
            </a:r>
          </a:p>
          <a:p>
            <a:endParaRPr lang="en-AU" b="1" dirty="0" smtClean="0">
              <a:solidFill>
                <a:srgbClr val="FFFF00"/>
              </a:solidFill>
            </a:endParaRPr>
          </a:p>
          <a:p>
            <a:r>
              <a:rPr lang="en-AU" b="1" dirty="0" smtClean="0">
                <a:solidFill>
                  <a:srgbClr val="FFFF00"/>
                </a:solidFill>
              </a:rPr>
              <a:t>Children become strong in their social and emotional wellbeing:</a:t>
            </a:r>
          </a:p>
          <a:p>
            <a:pPr marL="355600" indent="-173038"/>
            <a:r>
              <a:rPr lang="en-AU" dirty="0" smtClean="0">
                <a:solidFill>
                  <a:srgbClr val="FFFF00"/>
                </a:solidFill>
              </a:rPr>
              <a:t>• How can we encourage children to develop social and emotional strength?</a:t>
            </a:r>
          </a:p>
          <a:p>
            <a:pPr marL="355600" indent="-173038"/>
            <a:r>
              <a:rPr lang="en-AU" dirty="0" smtClean="0">
                <a:solidFill>
                  <a:srgbClr val="FFFF00"/>
                </a:solidFill>
              </a:rPr>
              <a:t>• Keep a Reflective Journal of children’s and educator’s interactions and </a:t>
            </a:r>
            <a:r>
              <a:rPr lang="en-AU" dirty="0" smtClean="0">
                <a:solidFill>
                  <a:srgbClr val="FFFF00"/>
                </a:solidFill>
              </a:rPr>
              <a:t>analyse these </a:t>
            </a:r>
            <a:r>
              <a:rPr lang="en-AU" dirty="0" smtClean="0">
                <a:solidFill>
                  <a:srgbClr val="FFFF00"/>
                </a:solidFill>
              </a:rPr>
              <a:t>in the context of social and emotional growth and development.</a:t>
            </a:r>
          </a:p>
          <a:p>
            <a:pPr marL="355600" indent="-173038"/>
            <a:endParaRPr lang="en-AU" b="1" dirty="0" smtClean="0"/>
          </a:p>
          <a:p>
            <a:endParaRPr lang="en-AU" dirty="0" smtClean="0"/>
          </a:p>
          <a:p>
            <a:endParaRPr lang="en-A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4005" y="375386"/>
            <a:ext cx="8701238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/>
            <a:r>
              <a:rPr lang="en-AU" sz="1700" b="1" dirty="0" smtClean="0">
                <a:solidFill>
                  <a:srgbClr val="FFFF00"/>
                </a:solidFill>
              </a:rPr>
              <a:t>Children</a:t>
            </a:r>
            <a:r>
              <a:rPr lang="en-AU" sz="1700" dirty="0" smtClean="0">
                <a:solidFill>
                  <a:srgbClr val="FFFF00"/>
                </a:solidFill>
              </a:rPr>
              <a:t> </a:t>
            </a:r>
            <a:r>
              <a:rPr lang="en-AU" sz="1700" b="1" dirty="0" smtClean="0">
                <a:solidFill>
                  <a:srgbClr val="FFFF00"/>
                </a:solidFill>
              </a:rPr>
              <a:t>take increasing responsibility for their own health and physical</a:t>
            </a:r>
          </a:p>
          <a:p>
            <a:pPr marL="355600" indent="-355600"/>
            <a:r>
              <a:rPr lang="en-AU" sz="1700" b="1" dirty="0" smtClean="0">
                <a:solidFill>
                  <a:srgbClr val="FFFF00"/>
                </a:solidFill>
              </a:rPr>
              <a:t>wellbeing:</a:t>
            </a:r>
          </a:p>
          <a:p>
            <a:pPr marL="355600" indent="-173038"/>
            <a:r>
              <a:rPr lang="en-AU" sz="1700" dirty="0" smtClean="0">
                <a:solidFill>
                  <a:srgbClr val="FFFF00"/>
                </a:solidFill>
              </a:rPr>
              <a:t>• Give examples of how children are taking responsibility for their own health and wellbeing in your setting. How can this be extended?</a:t>
            </a:r>
          </a:p>
          <a:p>
            <a:pPr marL="355600" indent="-173038"/>
            <a:r>
              <a:rPr lang="en-AU" sz="1700" dirty="0" smtClean="0">
                <a:solidFill>
                  <a:srgbClr val="FFFF00"/>
                </a:solidFill>
              </a:rPr>
              <a:t>• How can daily routines and the program help reinforce these concepts with</a:t>
            </a:r>
          </a:p>
          <a:p>
            <a:pPr marL="355600"/>
            <a:r>
              <a:rPr lang="en-AU" sz="1700" dirty="0" smtClean="0">
                <a:solidFill>
                  <a:srgbClr val="FFFF00"/>
                </a:solidFill>
              </a:rPr>
              <a:t>children and families</a:t>
            </a:r>
            <a:r>
              <a:rPr lang="en-AU" sz="1700" dirty="0" smtClean="0">
                <a:solidFill>
                  <a:srgbClr val="FFFF00"/>
                </a:solidFill>
              </a:rPr>
              <a:t>?</a:t>
            </a:r>
          </a:p>
          <a:p>
            <a:pPr marL="355600"/>
            <a:endParaRPr lang="en-AU" sz="1700" dirty="0" smtClean="0">
              <a:solidFill>
                <a:srgbClr val="FFFF00"/>
              </a:solidFill>
            </a:endParaRPr>
          </a:p>
          <a:p>
            <a:r>
              <a:rPr lang="en-AU" sz="1700" b="1" dirty="0" smtClean="0">
                <a:solidFill>
                  <a:srgbClr val="FFFF00"/>
                </a:solidFill>
              </a:rPr>
              <a:t>Outcome 4: Children are confident and involved learners:</a:t>
            </a:r>
          </a:p>
          <a:p>
            <a:endParaRPr lang="en-AU" sz="1700" dirty="0" smtClean="0">
              <a:solidFill>
                <a:srgbClr val="FFFF00"/>
              </a:solidFill>
            </a:endParaRPr>
          </a:p>
          <a:p>
            <a:r>
              <a:rPr lang="en-AU" sz="1700" b="1" dirty="0" smtClean="0">
                <a:solidFill>
                  <a:srgbClr val="FFFF00"/>
                </a:solidFill>
              </a:rPr>
              <a:t>Children </a:t>
            </a:r>
            <a:r>
              <a:rPr lang="en-AU" sz="1700" b="1" dirty="0" smtClean="0">
                <a:solidFill>
                  <a:srgbClr val="FFFF00"/>
                </a:solidFill>
              </a:rPr>
              <a:t>develop dispositions for learning such as curiosity, cooperation, </a:t>
            </a:r>
            <a:r>
              <a:rPr lang="en-AU" sz="1700" b="1" dirty="0" smtClean="0">
                <a:solidFill>
                  <a:srgbClr val="FFFF00"/>
                </a:solidFill>
              </a:rPr>
              <a:t>confidence, creativity</a:t>
            </a:r>
            <a:r>
              <a:rPr lang="en-AU" sz="1700" b="1" dirty="0" smtClean="0">
                <a:solidFill>
                  <a:srgbClr val="FFFF00"/>
                </a:solidFill>
              </a:rPr>
              <a:t>, commitment, enthusiasm, persistence, imagination and reflexivity:</a:t>
            </a:r>
          </a:p>
          <a:p>
            <a:pPr marL="355600" indent="-173038"/>
            <a:r>
              <a:rPr lang="en-AU" sz="1700" dirty="0" smtClean="0">
                <a:solidFill>
                  <a:srgbClr val="FFFF00"/>
                </a:solidFill>
              </a:rPr>
              <a:t>• How do we currently recognise and value children’s involvement in learning? How can </a:t>
            </a:r>
            <a:r>
              <a:rPr lang="en-AU" sz="1700" dirty="0" smtClean="0">
                <a:solidFill>
                  <a:srgbClr val="FFFF00"/>
                </a:solidFill>
              </a:rPr>
              <a:t>we further </a:t>
            </a:r>
            <a:r>
              <a:rPr lang="en-AU" sz="1700" dirty="0" smtClean="0">
                <a:solidFill>
                  <a:srgbClr val="FFFF00"/>
                </a:solidFill>
              </a:rPr>
              <a:t>develop this?</a:t>
            </a:r>
          </a:p>
          <a:p>
            <a:pPr marL="355600" indent="-173038"/>
            <a:r>
              <a:rPr lang="en-AU" sz="1700" dirty="0" smtClean="0">
                <a:solidFill>
                  <a:srgbClr val="FFFF00"/>
                </a:solidFill>
              </a:rPr>
              <a:t>• Think of an aspect in the service which needs consideration. For example: the </a:t>
            </a:r>
            <a:r>
              <a:rPr lang="en-AU" sz="1700" dirty="0" smtClean="0">
                <a:solidFill>
                  <a:srgbClr val="FFFF00"/>
                </a:solidFill>
              </a:rPr>
              <a:t>indoor learning </a:t>
            </a:r>
            <a:r>
              <a:rPr lang="en-AU" sz="1700" dirty="0" smtClean="0">
                <a:solidFill>
                  <a:srgbClr val="FFFF00"/>
                </a:solidFill>
              </a:rPr>
              <a:t>environment. Approach this with a child’s perspective – </a:t>
            </a:r>
            <a:r>
              <a:rPr lang="en-AU" sz="1700" dirty="0" smtClean="0">
                <a:solidFill>
                  <a:srgbClr val="FFFF00"/>
                </a:solidFill>
              </a:rPr>
              <a:t>with wonder</a:t>
            </a:r>
            <a:r>
              <a:rPr lang="en-AU" sz="1700" dirty="0" smtClean="0">
                <a:solidFill>
                  <a:srgbClr val="FFFF00"/>
                </a:solidFill>
              </a:rPr>
              <a:t>, curiosity </a:t>
            </a:r>
            <a:r>
              <a:rPr lang="en-AU" sz="1700" dirty="0" smtClean="0">
                <a:solidFill>
                  <a:srgbClr val="FFFF00"/>
                </a:solidFill>
              </a:rPr>
              <a:t>and imagination</a:t>
            </a:r>
            <a:r>
              <a:rPr lang="en-AU" sz="1700" dirty="0" smtClean="0">
                <a:solidFill>
                  <a:srgbClr val="FFFF00"/>
                </a:solidFill>
              </a:rPr>
              <a:t>. How does this environment look and feel for a child? How do they </a:t>
            </a:r>
            <a:r>
              <a:rPr lang="en-AU" sz="1700" dirty="0" smtClean="0">
                <a:solidFill>
                  <a:srgbClr val="FFFF00"/>
                </a:solidFill>
              </a:rPr>
              <a:t>experience this </a:t>
            </a:r>
            <a:r>
              <a:rPr lang="en-AU" sz="1700" dirty="0" smtClean="0">
                <a:solidFill>
                  <a:srgbClr val="FFFF00"/>
                </a:solidFill>
              </a:rPr>
              <a:t>environment</a:t>
            </a:r>
            <a:r>
              <a:rPr lang="en-AU" sz="1700" dirty="0" smtClean="0">
                <a:solidFill>
                  <a:srgbClr val="FFFF00"/>
                </a:solidFill>
              </a:rPr>
              <a:t>?</a:t>
            </a:r>
          </a:p>
          <a:p>
            <a:endParaRPr lang="en-AU" sz="1700" dirty="0" smtClean="0">
              <a:solidFill>
                <a:srgbClr val="FFFF00"/>
              </a:solidFill>
            </a:endParaRPr>
          </a:p>
          <a:p>
            <a:r>
              <a:rPr lang="en-AU" sz="1700" b="1" dirty="0" smtClean="0">
                <a:solidFill>
                  <a:srgbClr val="FFFF00"/>
                </a:solidFill>
              </a:rPr>
              <a:t>Children develop a range of skills and processes such as problem solving, </a:t>
            </a:r>
            <a:r>
              <a:rPr lang="en-AU" sz="1700" b="1" dirty="0" smtClean="0">
                <a:solidFill>
                  <a:srgbClr val="FFFF00"/>
                </a:solidFill>
              </a:rPr>
              <a:t>inquiry, experimentation</a:t>
            </a:r>
            <a:r>
              <a:rPr lang="en-AU" sz="1700" b="1" dirty="0" smtClean="0">
                <a:solidFill>
                  <a:srgbClr val="FFFF00"/>
                </a:solidFill>
              </a:rPr>
              <a:t>, hypothesising, researching and investigating:</a:t>
            </a:r>
          </a:p>
          <a:p>
            <a:pPr marL="355600" indent="-173038"/>
            <a:r>
              <a:rPr lang="en-AU" sz="1700" dirty="0" smtClean="0">
                <a:solidFill>
                  <a:srgbClr val="FFFF00"/>
                </a:solidFill>
              </a:rPr>
              <a:t>• Reflect on the day’s activities – in which experiences were these concepts apparent? </a:t>
            </a:r>
            <a:r>
              <a:rPr lang="en-AU" sz="1700" dirty="0" smtClean="0">
                <a:solidFill>
                  <a:srgbClr val="FFFF00"/>
                </a:solidFill>
              </a:rPr>
              <a:t>How were </a:t>
            </a:r>
            <a:r>
              <a:rPr lang="en-AU" sz="1700" dirty="0" smtClean="0">
                <a:solidFill>
                  <a:srgbClr val="FFFF00"/>
                </a:solidFill>
              </a:rPr>
              <a:t>the children and the educators using language </a:t>
            </a:r>
            <a:r>
              <a:rPr lang="en-AU" sz="1700" dirty="0" smtClean="0">
                <a:solidFill>
                  <a:srgbClr val="FFFF00"/>
                </a:solidFill>
              </a:rPr>
              <a:t>for communication </a:t>
            </a:r>
            <a:r>
              <a:rPr lang="en-AU" sz="1700" dirty="0" smtClean="0">
                <a:solidFill>
                  <a:srgbClr val="FFFF00"/>
                </a:solidFill>
              </a:rPr>
              <a:t>and description?</a:t>
            </a:r>
          </a:p>
          <a:p>
            <a:pPr marL="355600"/>
            <a:endParaRPr lang="en-AU" b="1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882" y="558265"/>
            <a:ext cx="864348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/>
            <a:r>
              <a:rPr lang="en-AU" dirty="0" smtClean="0">
                <a:solidFill>
                  <a:srgbClr val="FFFF00"/>
                </a:solidFill>
              </a:rPr>
              <a:t>Revisit these experiences and analyse them in greater depth reviewing how they can </a:t>
            </a:r>
            <a:r>
              <a:rPr lang="en-AU" dirty="0" smtClean="0">
                <a:solidFill>
                  <a:srgbClr val="FFFF00"/>
                </a:solidFill>
              </a:rPr>
              <a:t>be presented </a:t>
            </a:r>
            <a:r>
              <a:rPr lang="en-AU" dirty="0" smtClean="0">
                <a:solidFill>
                  <a:srgbClr val="FFFF00"/>
                </a:solidFill>
              </a:rPr>
              <a:t>and extended upon.</a:t>
            </a:r>
          </a:p>
          <a:p>
            <a:pPr marL="355600" indent="-173038"/>
            <a:r>
              <a:rPr lang="en-AU" dirty="0" smtClean="0">
                <a:solidFill>
                  <a:srgbClr val="FFFF00"/>
                </a:solidFill>
              </a:rPr>
              <a:t>• Think of how children display these attributes. How is that being achieved and who has </a:t>
            </a:r>
            <a:r>
              <a:rPr lang="en-AU" dirty="0" smtClean="0">
                <a:solidFill>
                  <a:srgbClr val="FFFF00"/>
                </a:solidFill>
              </a:rPr>
              <a:t>been instrumental </a:t>
            </a:r>
            <a:r>
              <a:rPr lang="en-AU" dirty="0" smtClean="0">
                <a:solidFill>
                  <a:srgbClr val="FFFF00"/>
                </a:solidFill>
              </a:rPr>
              <a:t>in this? Why</a:t>
            </a:r>
            <a:r>
              <a:rPr lang="en-AU" dirty="0" smtClean="0">
                <a:solidFill>
                  <a:srgbClr val="FFFF00"/>
                </a:solidFill>
              </a:rPr>
              <a:t>?</a:t>
            </a:r>
          </a:p>
          <a:p>
            <a:endParaRPr lang="en-AU" dirty="0" smtClean="0">
              <a:solidFill>
                <a:srgbClr val="FFFF00"/>
              </a:solidFill>
            </a:endParaRPr>
          </a:p>
          <a:p>
            <a:r>
              <a:rPr lang="en-AU" b="1" dirty="0" smtClean="0">
                <a:solidFill>
                  <a:srgbClr val="FFFF00"/>
                </a:solidFill>
              </a:rPr>
              <a:t>Children </a:t>
            </a:r>
            <a:r>
              <a:rPr lang="en-AU" b="1" dirty="0" smtClean="0">
                <a:solidFill>
                  <a:srgbClr val="FFFF00"/>
                </a:solidFill>
              </a:rPr>
              <a:t>transfer and adapt what they have learned from one context to another:</a:t>
            </a:r>
          </a:p>
          <a:p>
            <a:pPr marL="355600" indent="-173038"/>
            <a:r>
              <a:rPr lang="en-AU" dirty="0" smtClean="0">
                <a:solidFill>
                  <a:srgbClr val="FFFF00"/>
                </a:solidFill>
              </a:rPr>
              <a:t>• How do children transfer knowledge from one setting to another? How do educators </a:t>
            </a:r>
            <a:r>
              <a:rPr lang="en-AU" dirty="0" smtClean="0">
                <a:solidFill>
                  <a:srgbClr val="FFFF00"/>
                </a:solidFill>
              </a:rPr>
              <a:t>and families </a:t>
            </a:r>
            <a:r>
              <a:rPr lang="en-AU" dirty="0" smtClean="0">
                <a:solidFill>
                  <a:srgbClr val="FFFF00"/>
                </a:solidFill>
              </a:rPr>
              <a:t>encourage this? How do we share these experiences with families?</a:t>
            </a:r>
          </a:p>
          <a:p>
            <a:endParaRPr lang="en-AU" b="1" dirty="0" smtClean="0">
              <a:solidFill>
                <a:srgbClr val="FFFF00"/>
              </a:solidFill>
            </a:endParaRPr>
          </a:p>
          <a:p>
            <a:r>
              <a:rPr lang="en-AU" b="1" dirty="0" smtClean="0">
                <a:solidFill>
                  <a:srgbClr val="FFFF00"/>
                </a:solidFill>
              </a:rPr>
              <a:t>Children </a:t>
            </a:r>
            <a:r>
              <a:rPr lang="en-AU" b="1" dirty="0" smtClean="0">
                <a:solidFill>
                  <a:srgbClr val="FFFF00"/>
                </a:solidFill>
              </a:rPr>
              <a:t>resource their own learning through connecting with people, place,</a:t>
            </a:r>
          </a:p>
          <a:p>
            <a:r>
              <a:rPr lang="en-AU" b="1" dirty="0" smtClean="0">
                <a:solidFill>
                  <a:srgbClr val="FFFF00"/>
                </a:solidFill>
              </a:rPr>
              <a:t>technologies and natural and processed materials:</a:t>
            </a:r>
          </a:p>
          <a:p>
            <a:pPr marL="355600" indent="-173038"/>
            <a:r>
              <a:rPr lang="en-AU" dirty="0" smtClean="0">
                <a:solidFill>
                  <a:srgbClr val="FFFF00"/>
                </a:solidFill>
              </a:rPr>
              <a:t>• What opportunities are available for children in the service to explore technologies and </a:t>
            </a:r>
            <a:r>
              <a:rPr lang="en-AU" dirty="0" smtClean="0">
                <a:solidFill>
                  <a:srgbClr val="FFFF00"/>
                </a:solidFill>
              </a:rPr>
              <a:t>a variety </a:t>
            </a:r>
            <a:r>
              <a:rPr lang="en-AU" dirty="0" smtClean="0">
                <a:solidFill>
                  <a:srgbClr val="FFFF00"/>
                </a:solidFill>
              </a:rPr>
              <a:t>of materials? What is the role of the educator in fostering these interactions </a:t>
            </a:r>
            <a:r>
              <a:rPr lang="en-AU" dirty="0" smtClean="0">
                <a:solidFill>
                  <a:srgbClr val="FFFF00"/>
                </a:solidFill>
              </a:rPr>
              <a:t>and learning</a:t>
            </a:r>
            <a:r>
              <a:rPr lang="en-AU" dirty="0" smtClean="0">
                <a:solidFill>
                  <a:srgbClr val="FFFF00"/>
                </a:solidFill>
              </a:rPr>
              <a:t>?</a:t>
            </a:r>
          </a:p>
          <a:p>
            <a:pPr marL="355600" indent="-173038"/>
            <a:r>
              <a:rPr lang="en-AU" dirty="0" smtClean="0">
                <a:solidFill>
                  <a:srgbClr val="FFFF00"/>
                </a:solidFill>
              </a:rPr>
              <a:t>• How does the service interact with the broader community? How can this be further </a:t>
            </a:r>
            <a:r>
              <a:rPr lang="en-AU" dirty="0" smtClean="0">
                <a:solidFill>
                  <a:srgbClr val="FFFF00"/>
                </a:solidFill>
              </a:rPr>
              <a:t>developed to </a:t>
            </a:r>
            <a:r>
              <a:rPr lang="en-AU" dirty="0" smtClean="0">
                <a:solidFill>
                  <a:srgbClr val="FFFF00"/>
                </a:solidFill>
              </a:rPr>
              <a:t>allow children the opportunity to connect with people and places outside the service?</a:t>
            </a:r>
            <a:endParaRPr lang="en-AU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9133" y="356135"/>
            <a:ext cx="860498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b="1" dirty="0" smtClean="0">
                <a:solidFill>
                  <a:srgbClr val="FFFF00"/>
                </a:solidFill>
              </a:rPr>
              <a:t>Learning Outcome 5: Children are </a:t>
            </a:r>
            <a:r>
              <a:rPr lang="en-AU" b="1" dirty="0" smtClean="0">
                <a:solidFill>
                  <a:srgbClr val="FFFF00"/>
                </a:solidFill>
              </a:rPr>
              <a:t>effective communicators</a:t>
            </a:r>
          </a:p>
          <a:p>
            <a:endParaRPr lang="en-AU" b="1" dirty="0" smtClean="0">
              <a:solidFill>
                <a:srgbClr val="FFFF00"/>
              </a:solidFill>
            </a:endParaRPr>
          </a:p>
          <a:p>
            <a:r>
              <a:rPr lang="en-AU" b="1" dirty="0" smtClean="0">
                <a:solidFill>
                  <a:srgbClr val="FFFF00"/>
                </a:solidFill>
              </a:rPr>
              <a:t>Children interact verbally and non-verbally with others for a range of purposes:</a:t>
            </a:r>
          </a:p>
          <a:p>
            <a:pPr marL="452438" indent="-182563"/>
            <a:r>
              <a:rPr lang="en-AU" dirty="0" smtClean="0">
                <a:solidFill>
                  <a:srgbClr val="FFFF00"/>
                </a:solidFill>
              </a:rPr>
              <a:t>• Think about how young children communicate. How can we support this</a:t>
            </a:r>
          </a:p>
          <a:p>
            <a:pPr marL="452438"/>
            <a:r>
              <a:rPr lang="en-AU" dirty="0" smtClean="0">
                <a:solidFill>
                  <a:srgbClr val="FFFF00"/>
                </a:solidFill>
              </a:rPr>
              <a:t>communication process? Set aside time every day to think about your own </a:t>
            </a:r>
            <a:r>
              <a:rPr lang="en-AU" dirty="0" smtClean="0">
                <a:solidFill>
                  <a:srgbClr val="FFFF00"/>
                </a:solidFill>
              </a:rPr>
              <a:t>ways of </a:t>
            </a:r>
            <a:r>
              <a:rPr lang="en-AU" dirty="0" smtClean="0">
                <a:solidFill>
                  <a:srgbClr val="FFFF00"/>
                </a:solidFill>
              </a:rPr>
              <a:t>communicating. When and how is it most effective and with whom? </a:t>
            </a:r>
            <a:r>
              <a:rPr lang="en-AU" dirty="0" smtClean="0">
                <a:solidFill>
                  <a:srgbClr val="FFFF00"/>
                </a:solidFill>
              </a:rPr>
              <a:t>Share communication </a:t>
            </a:r>
            <a:r>
              <a:rPr lang="en-AU" dirty="0" smtClean="0">
                <a:solidFill>
                  <a:srgbClr val="FFFF00"/>
                </a:solidFill>
              </a:rPr>
              <a:t>techniques as a </a:t>
            </a:r>
            <a:r>
              <a:rPr lang="en-AU" dirty="0" smtClean="0">
                <a:solidFill>
                  <a:srgbClr val="FFFF00"/>
                </a:solidFill>
              </a:rPr>
              <a:t>team. </a:t>
            </a:r>
          </a:p>
          <a:p>
            <a:pPr marL="452438" indent="-182563"/>
            <a:endParaRPr lang="en-AU" dirty="0" smtClean="0">
              <a:solidFill>
                <a:srgbClr val="FFFF00"/>
              </a:solidFill>
            </a:endParaRPr>
          </a:p>
          <a:p>
            <a:pPr marL="452438" indent="-452438"/>
            <a:r>
              <a:rPr lang="en-AU" b="1" dirty="0" smtClean="0">
                <a:solidFill>
                  <a:srgbClr val="FFFF00"/>
                </a:solidFill>
              </a:rPr>
              <a:t>Children </a:t>
            </a:r>
            <a:r>
              <a:rPr lang="en-AU" b="1" dirty="0" smtClean="0">
                <a:solidFill>
                  <a:srgbClr val="FFFF00"/>
                </a:solidFill>
              </a:rPr>
              <a:t>engage with a range of texts and gain meaning from these texts:</a:t>
            </a:r>
          </a:p>
          <a:p>
            <a:pPr marL="452438" indent="-182563"/>
            <a:r>
              <a:rPr lang="en-AU" dirty="0" smtClean="0">
                <a:solidFill>
                  <a:srgbClr val="FFFF00"/>
                </a:solidFill>
              </a:rPr>
              <a:t>• Choose one of the examples from the list on page 41 (EYLF) of how </a:t>
            </a:r>
            <a:r>
              <a:rPr lang="en-AU" dirty="0" smtClean="0">
                <a:solidFill>
                  <a:srgbClr val="FFFF00"/>
                </a:solidFill>
              </a:rPr>
              <a:t>educators promote </a:t>
            </a:r>
            <a:r>
              <a:rPr lang="en-AU" dirty="0" smtClean="0">
                <a:solidFill>
                  <a:srgbClr val="FFFF00"/>
                </a:solidFill>
              </a:rPr>
              <a:t>learning. Discuss it as a group and map out how you will develop one </a:t>
            </a:r>
            <a:r>
              <a:rPr lang="en-AU" dirty="0" smtClean="0">
                <a:solidFill>
                  <a:srgbClr val="FFFF00"/>
                </a:solidFill>
              </a:rPr>
              <a:t>of these </a:t>
            </a:r>
            <a:r>
              <a:rPr lang="en-AU" dirty="0" smtClean="0">
                <a:solidFill>
                  <a:srgbClr val="FFFF00"/>
                </a:solidFill>
              </a:rPr>
              <a:t>concepts as a group or in smaller teams in different rooms</a:t>
            </a:r>
            <a:r>
              <a:rPr lang="en-AU" dirty="0" smtClean="0">
                <a:solidFill>
                  <a:srgbClr val="FFFF00"/>
                </a:solidFill>
              </a:rPr>
              <a:t>.</a:t>
            </a:r>
          </a:p>
          <a:p>
            <a:pPr marL="452438" indent="-452438"/>
            <a:endParaRPr lang="en-AU" b="1" dirty="0" smtClean="0">
              <a:solidFill>
                <a:srgbClr val="FFFF00"/>
              </a:solidFill>
            </a:endParaRPr>
          </a:p>
          <a:p>
            <a:pPr marL="452438" indent="-452438"/>
            <a:r>
              <a:rPr lang="en-AU" b="1" dirty="0" smtClean="0">
                <a:solidFill>
                  <a:srgbClr val="FFFF00"/>
                </a:solidFill>
              </a:rPr>
              <a:t>Children </a:t>
            </a:r>
            <a:r>
              <a:rPr lang="en-AU" b="1" dirty="0" smtClean="0">
                <a:solidFill>
                  <a:srgbClr val="FFFF00"/>
                </a:solidFill>
              </a:rPr>
              <a:t>express ideas and make meaning using a range of media:</a:t>
            </a:r>
          </a:p>
          <a:p>
            <a:pPr marL="452438" indent="-182563"/>
            <a:r>
              <a:rPr lang="en-AU" dirty="0" smtClean="0">
                <a:solidFill>
                  <a:srgbClr val="FFFF00"/>
                </a:solidFill>
              </a:rPr>
              <a:t>• How can we promote literacy through the range of modes of communication </a:t>
            </a:r>
            <a:r>
              <a:rPr lang="en-AU" dirty="0" smtClean="0">
                <a:solidFill>
                  <a:srgbClr val="FFFF00"/>
                </a:solidFill>
              </a:rPr>
              <a:t>–music</a:t>
            </a:r>
            <a:r>
              <a:rPr lang="en-AU" dirty="0" smtClean="0">
                <a:solidFill>
                  <a:srgbClr val="FFFF00"/>
                </a:solidFill>
              </a:rPr>
              <a:t>, movement, dance, storytelling, visual arts, media and drama?</a:t>
            </a:r>
          </a:p>
          <a:p>
            <a:pPr marL="452438" indent="-182563"/>
            <a:r>
              <a:rPr lang="en-AU" dirty="0" smtClean="0">
                <a:solidFill>
                  <a:srgbClr val="FFFF00"/>
                </a:solidFill>
              </a:rPr>
              <a:t>• Map out a plan of how some of these experiences can be achieved</a:t>
            </a:r>
            <a:r>
              <a:rPr lang="en-AU" dirty="0" smtClean="0">
                <a:solidFill>
                  <a:srgbClr val="FFFF00"/>
                </a:solidFill>
              </a:rPr>
              <a:t>.</a:t>
            </a:r>
          </a:p>
          <a:p>
            <a:endParaRPr lang="en-AU" b="1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8383" y="433138"/>
            <a:ext cx="854723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b="1" dirty="0" smtClean="0">
                <a:solidFill>
                  <a:srgbClr val="FFFF00"/>
                </a:solidFill>
              </a:rPr>
              <a:t>Children begin to understand how symbols and pattern systems work</a:t>
            </a:r>
            <a:r>
              <a:rPr lang="en-AU" b="1" dirty="0" smtClean="0">
                <a:solidFill>
                  <a:srgbClr val="FFFF00"/>
                </a:solidFill>
              </a:rPr>
              <a:t>:</a:t>
            </a:r>
            <a:endParaRPr lang="en-AU" b="1" dirty="0" smtClean="0">
              <a:solidFill>
                <a:srgbClr val="FFFF00"/>
              </a:solidFill>
            </a:endParaRPr>
          </a:p>
          <a:p>
            <a:pPr marL="355600" indent="-173038"/>
            <a:r>
              <a:rPr lang="en-AU" dirty="0" smtClean="0">
                <a:solidFill>
                  <a:srgbClr val="FFFF00"/>
                </a:solidFill>
              </a:rPr>
              <a:t>• Reflect on symbol systems in various cultures. Educators may be able to contribute their own understandings based on their individual backgrounds.</a:t>
            </a:r>
          </a:p>
          <a:p>
            <a:pPr marL="355600" indent="-173038"/>
            <a:r>
              <a:rPr lang="en-AU" dirty="0" smtClean="0">
                <a:solidFill>
                  <a:srgbClr val="FFFF00"/>
                </a:solidFill>
              </a:rPr>
              <a:t>• Does children’s learning incorporate sorting, categorising, ordering and comparing patterns? Do children have access to a range of materials and resources</a:t>
            </a:r>
            <a:r>
              <a:rPr lang="en-AU" dirty="0" smtClean="0">
                <a:solidFill>
                  <a:srgbClr val="FFFF00"/>
                </a:solidFill>
              </a:rPr>
              <a:t>?</a:t>
            </a:r>
          </a:p>
          <a:p>
            <a:pPr marL="355600" indent="-173038"/>
            <a:endParaRPr lang="en-AU" dirty="0" smtClean="0">
              <a:solidFill>
                <a:srgbClr val="FFFF00"/>
              </a:solidFill>
            </a:endParaRPr>
          </a:p>
          <a:p>
            <a:r>
              <a:rPr lang="en-AU" b="1" dirty="0" smtClean="0">
                <a:solidFill>
                  <a:srgbClr val="FFFF00"/>
                </a:solidFill>
              </a:rPr>
              <a:t>Children use information and communication technologies to access</a:t>
            </a:r>
          </a:p>
          <a:p>
            <a:r>
              <a:rPr lang="en-AU" b="1" dirty="0" smtClean="0">
                <a:solidFill>
                  <a:srgbClr val="FFFF00"/>
                </a:solidFill>
              </a:rPr>
              <a:t>information, investigate ideas and represent their thinking:</a:t>
            </a:r>
          </a:p>
          <a:p>
            <a:pPr marL="452438" indent="-269875"/>
            <a:r>
              <a:rPr lang="en-AU" dirty="0" smtClean="0">
                <a:solidFill>
                  <a:srgbClr val="FFFF00"/>
                </a:solidFill>
              </a:rPr>
              <a:t>• How can technology be integrated into children’s play experiences and projects?</a:t>
            </a:r>
          </a:p>
          <a:p>
            <a:pPr marL="452438" indent="-269875"/>
            <a:r>
              <a:rPr lang="en-AU" dirty="0" smtClean="0">
                <a:solidFill>
                  <a:srgbClr val="FFFF00"/>
                </a:solidFill>
              </a:rPr>
              <a:t>• If your service only has one computer which is in the office – how can you </a:t>
            </a:r>
            <a:r>
              <a:rPr lang="en-AU" dirty="0" smtClean="0">
                <a:solidFill>
                  <a:srgbClr val="FFFF00"/>
                </a:solidFill>
              </a:rPr>
              <a:t>work around </a:t>
            </a:r>
            <a:r>
              <a:rPr lang="en-AU" dirty="0" smtClean="0">
                <a:solidFill>
                  <a:srgbClr val="FFFF00"/>
                </a:solidFill>
              </a:rPr>
              <a:t>this?</a:t>
            </a:r>
          </a:p>
          <a:p>
            <a:pPr marL="452438" indent="-269875"/>
            <a:r>
              <a:rPr lang="en-AU" dirty="0" smtClean="0">
                <a:solidFill>
                  <a:srgbClr val="FFFF00"/>
                </a:solidFill>
              </a:rPr>
              <a:t>• If you are unsure about using technology – how can you overcome this in order </a:t>
            </a:r>
            <a:r>
              <a:rPr lang="en-AU" dirty="0" smtClean="0">
                <a:solidFill>
                  <a:srgbClr val="FFFF00"/>
                </a:solidFill>
              </a:rPr>
              <a:t>to be </a:t>
            </a:r>
            <a:r>
              <a:rPr lang="en-AU" dirty="0" smtClean="0">
                <a:solidFill>
                  <a:srgbClr val="FFFF00"/>
                </a:solidFill>
              </a:rPr>
              <a:t>able to teach and learn with the children?</a:t>
            </a:r>
          </a:p>
          <a:p>
            <a:pPr marL="452438" indent="-269875"/>
            <a:r>
              <a:rPr lang="en-AU" dirty="0" smtClean="0">
                <a:solidFill>
                  <a:srgbClr val="FFFF00"/>
                </a:solidFill>
              </a:rPr>
              <a:t>• What types of technology are children exposed to and have access to</a:t>
            </a:r>
            <a:r>
              <a:rPr lang="en-AU" dirty="0" smtClean="0">
                <a:solidFill>
                  <a:srgbClr val="FFFF00"/>
                </a:solidFill>
              </a:rPr>
              <a:t>?</a:t>
            </a:r>
          </a:p>
          <a:p>
            <a:endParaRPr lang="en-AU" dirty="0" smtClean="0">
              <a:solidFill>
                <a:srgbClr val="FFFF00"/>
              </a:solidFill>
            </a:endParaRPr>
          </a:p>
          <a:p>
            <a:r>
              <a:rPr lang="en-AU" b="1" dirty="0" smtClean="0">
                <a:solidFill>
                  <a:srgbClr val="FFFF00"/>
                </a:solidFill>
              </a:rPr>
              <a:t>Knowledge of individual children, their strengths and capabilities will guide </a:t>
            </a:r>
            <a:r>
              <a:rPr lang="en-AU" b="1" dirty="0" smtClean="0">
                <a:solidFill>
                  <a:srgbClr val="FFFF00"/>
                </a:solidFill>
              </a:rPr>
              <a:t>the program </a:t>
            </a:r>
            <a:r>
              <a:rPr lang="en-AU" b="1" dirty="0" smtClean="0">
                <a:solidFill>
                  <a:srgbClr val="FFFF00"/>
                </a:solidFill>
              </a:rPr>
              <a:t>and help educators optimise children’s capacity for learning.</a:t>
            </a:r>
            <a:endParaRPr lang="en-AU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8757" y="442762"/>
            <a:ext cx="8633861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b="1" u="sng" dirty="0" smtClean="0">
                <a:solidFill>
                  <a:srgbClr val="FFFF00"/>
                </a:solidFill>
              </a:rPr>
              <a:t>Glossary </a:t>
            </a:r>
            <a:r>
              <a:rPr lang="en-AU" b="1" u="sng" dirty="0" smtClean="0">
                <a:solidFill>
                  <a:srgbClr val="FFFF00"/>
                </a:solidFill>
              </a:rPr>
              <a:t>of </a:t>
            </a:r>
            <a:r>
              <a:rPr lang="en-AU" b="1" u="sng" dirty="0" smtClean="0">
                <a:solidFill>
                  <a:srgbClr val="FFFF00"/>
                </a:solidFill>
              </a:rPr>
              <a:t>Terms</a:t>
            </a:r>
          </a:p>
          <a:p>
            <a:endParaRPr lang="en-AU" b="1" u="sng" dirty="0" smtClean="0">
              <a:solidFill>
                <a:srgbClr val="FFFF00"/>
              </a:solidFill>
            </a:endParaRPr>
          </a:p>
          <a:p>
            <a:r>
              <a:rPr lang="en-AU" b="1" dirty="0" smtClean="0">
                <a:solidFill>
                  <a:srgbClr val="FFFF00"/>
                </a:solidFill>
              </a:rPr>
              <a:t>Curriculum</a:t>
            </a:r>
            <a:r>
              <a:rPr lang="en-AU" dirty="0" smtClean="0">
                <a:solidFill>
                  <a:srgbClr val="FFFF00"/>
                </a:solidFill>
              </a:rPr>
              <a:t> </a:t>
            </a:r>
            <a:r>
              <a:rPr lang="en-AU" dirty="0" smtClean="0">
                <a:solidFill>
                  <a:srgbClr val="FFFF00"/>
                </a:solidFill>
              </a:rPr>
              <a:t>– in the early childhood setting curriculum means ‘</a:t>
            </a:r>
            <a:r>
              <a:rPr lang="en-AU" dirty="0" smtClean="0">
                <a:solidFill>
                  <a:srgbClr val="FFFF00"/>
                </a:solidFill>
              </a:rPr>
              <a:t>all the </a:t>
            </a:r>
            <a:r>
              <a:rPr lang="en-AU" dirty="0" smtClean="0">
                <a:solidFill>
                  <a:srgbClr val="FFFF00"/>
                </a:solidFill>
              </a:rPr>
              <a:t>interactions, experiences, activities, routines and events, </a:t>
            </a:r>
            <a:r>
              <a:rPr lang="en-AU" dirty="0" smtClean="0">
                <a:solidFill>
                  <a:srgbClr val="FFFF00"/>
                </a:solidFill>
              </a:rPr>
              <a:t>planned and </a:t>
            </a:r>
            <a:r>
              <a:rPr lang="en-AU" dirty="0" smtClean="0">
                <a:solidFill>
                  <a:srgbClr val="FFFF00"/>
                </a:solidFill>
              </a:rPr>
              <a:t>unplanned, that occur in an environment designed to </a:t>
            </a:r>
            <a:r>
              <a:rPr lang="en-AU" dirty="0" smtClean="0">
                <a:solidFill>
                  <a:srgbClr val="FFFF00"/>
                </a:solidFill>
              </a:rPr>
              <a:t>foster children’s </a:t>
            </a:r>
            <a:r>
              <a:rPr lang="en-AU" dirty="0" smtClean="0">
                <a:solidFill>
                  <a:srgbClr val="FFFF00"/>
                </a:solidFill>
              </a:rPr>
              <a:t>learning and development’. (Adapted from Te </a:t>
            </a:r>
            <a:r>
              <a:rPr lang="en-AU" dirty="0" err="1" smtClean="0">
                <a:solidFill>
                  <a:srgbClr val="FFFF00"/>
                </a:solidFill>
              </a:rPr>
              <a:t>Whariki</a:t>
            </a:r>
            <a:r>
              <a:rPr lang="en-AU" dirty="0" smtClean="0">
                <a:solidFill>
                  <a:srgbClr val="FFFF00"/>
                </a:solidFill>
              </a:rPr>
              <a:t>).</a:t>
            </a:r>
          </a:p>
          <a:p>
            <a:endParaRPr lang="en-AU" dirty="0" smtClean="0">
              <a:solidFill>
                <a:srgbClr val="FFFF00"/>
              </a:solidFill>
            </a:endParaRPr>
          </a:p>
          <a:p>
            <a:r>
              <a:rPr lang="en-AU" b="1" dirty="0" smtClean="0">
                <a:solidFill>
                  <a:srgbClr val="FFFF00"/>
                </a:solidFill>
              </a:rPr>
              <a:t>Educators</a:t>
            </a:r>
            <a:r>
              <a:rPr lang="en-AU" dirty="0" smtClean="0">
                <a:solidFill>
                  <a:srgbClr val="FFFF00"/>
                </a:solidFill>
              </a:rPr>
              <a:t> </a:t>
            </a:r>
            <a:r>
              <a:rPr lang="en-AU" dirty="0" smtClean="0">
                <a:solidFill>
                  <a:srgbClr val="FFFF00"/>
                </a:solidFill>
              </a:rPr>
              <a:t>– early childhood practitioners who work directly with</a:t>
            </a:r>
          </a:p>
          <a:p>
            <a:r>
              <a:rPr lang="en-AU" dirty="0" smtClean="0">
                <a:solidFill>
                  <a:srgbClr val="FFFF00"/>
                </a:solidFill>
              </a:rPr>
              <a:t>children in early childhood settings.</a:t>
            </a:r>
          </a:p>
          <a:p>
            <a:endParaRPr lang="en-AU" dirty="0" smtClean="0">
              <a:solidFill>
                <a:srgbClr val="FFFF00"/>
              </a:solidFill>
            </a:endParaRPr>
          </a:p>
          <a:p>
            <a:r>
              <a:rPr lang="en-AU" b="1" dirty="0" smtClean="0">
                <a:solidFill>
                  <a:srgbClr val="FFFF00"/>
                </a:solidFill>
              </a:rPr>
              <a:t>Inclusion</a:t>
            </a:r>
            <a:r>
              <a:rPr lang="en-AU" dirty="0" smtClean="0">
                <a:solidFill>
                  <a:srgbClr val="FFFF00"/>
                </a:solidFill>
              </a:rPr>
              <a:t> </a:t>
            </a:r>
            <a:r>
              <a:rPr lang="en-AU" dirty="0" smtClean="0">
                <a:solidFill>
                  <a:srgbClr val="FFFF00"/>
                </a:solidFill>
              </a:rPr>
              <a:t>– involves taking into account all children’s social, cultural and </a:t>
            </a:r>
            <a:r>
              <a:rPr lang="en-AU" dirty="0" smtClean="0">
                <a:solidFill>
                  <a:srgbClr val="FFFF00"/>
                </a:solidFill>
              </a:rPr>
              <a:t>linguistic diversity </a:t>
            </a:r>
            <a:r>
              <a:rPr lang="en-AU" dirty="0" smtClean="0">
                <a:solidFill>
                  <a:srgbClr val="FFFF00"/>
                </a:solidFill>
              </a:rPr>
              <a:t>(including learning styles, abilities, disabilities, gender, </a:t>
            </a:r>
            <a:r>
              <a:rPr lang="en-AU" dirty="0" smtClean="0">
                <a:solidFill>
                  <a:srgbClr val="FFFF00"/>
                </a:solidFill>
              </a:rPr>
              <a:t>family circumstances and geographic </a:t>
            </a:r>
            <a:r>
              <a:rPr lang="en-AU" dirty="0" smtClean="0">
                <a:solidFill>
                  <a:srgbClr val="FFFF00"/>
                </a:solidFill>
              </a:rPr>
              <a:t>location) in curriculum decision-making processes. The intent is to </a:t>
            </a:r>
            <a:r>
              <a:rPr lang="en-AU" dirty="0" smtClean="0">
                <a:solidFill>
                  <a:srgbClr val="FFFF00"/>
                </a:solidFill>
              </a:rPr>
              <a:t>ensure that </a:t>
            </a:r>
            <a:r>
              <a:rPr lang="en-AU" dirty="0" smtClean="0">
                <a:solidFill>
                  <a:srgbClr val="FFFF00"/>
                </a:solidFill>
              </a:rPr>
              <a:t>all children’s experiences are recognised and valued. The intent is also to ensure </a:t>
            </a:r>
            <a:r>
              <a:rPr lang="en-AU" dirty="0" smtClean="0">
                <a:solidFill>
                  <a:srgbClr val="FFFF00"/>
                </a:solidFill>
              </a:rPr>
              <a:t>that all </a:t>
            </a:r>
            <a:r>
              <a:rPr lang="en-AU" dirty="0" smtClean="0">
                <a:solidFill>
                  <a:srgbClr val="FFFF00"/>
                </a:solidFill>
              </a:rPr>
              <a:t>children have equitable access to </a:t>
            </a:r>
            <a:r>
              <a:rPr lang="en-AU" dirty="0" smtClean="0">
                <a:solidFill>
                  <a:srgbClr val="FFFF00"/>
                </a:solidFill>
              </a:rPr>
              <a:t>resources and </a:t>
            </a:r>
            <a:r>
              <a:rPr lang="en-AU" dirty="0" smtClean="0">
                <a:solidFill>
                  <a:srgbClr val="FFFF00"/>
                </a:solidFill>
              </a:rPr>
              <a:t>participation, and opportunities </a:t>
            </a:r>
            <a:r>
              <a:rPr lang="en-AU" dirty="0" smtClean="0">
                <a:solidFill>
                  <a:srgbClr val="FFFF00"/>
                </a:solidFill>
              </a:rPr>
              <a:t>to demonstrate </a:t>
            </a:r>
            <a:r>
              <a:rPr lang="en-AU" dirty="0" smtClean="0">
                <a:solidFill>
                  <a:srgbClr val="FFFF00"/>
                </a:solidFill>
              </a:rPr>
              <a:t>their learning and to value difference.</a:t>
            </a:r>
          </a:p>
          <a:p>
            <a:endParaRPr lang="en-AU" dirty="0" smtClean="0">
              <a:solidFill>
                <a:srgbClr val="FFFF00"/>
              </a:solidFill>
            </a:endParaRPr>
          </a:p>
          <a:p>
            <a:r>
              <a:rPr lang="en-AU" b="1" dirty="0" smtClean="0">
                <a:solidFill>
                  <a:srgbClr val="FFFF00"/>
                </a:solidFill>
              </a:rPr>
              <a:t>Intentional </a:t>
            </a:r>
            <a:r>
              <a:rPr lang="en-AU" b="1" dirty="0" smtClean="0">
                <a:solidFill>
                  <a:srgbClr val="FFFF00"/>
                </a:solidFill>
              </a:rPr>
              <a:t>teaching </a:t>
            </a:r>
            <a:r>
              <a:rPr lang="en-AU" dirty="0" smtClean="0">
                <a:solidFill>
                  <a:srgbClr val="FFFF00"/>
                </a:solidFill>
              </a:rPr>
              <a:t>– involves educators being deliberate, purposeful and </a:t>
            </a:r>
            <a:r>
              <a:rPr lang="en-AU" dirty="0" smtClean="0">
                <a:solidFill>
                  <a:srgbClr val="FFFF00"/>
                </a:solidFill>
              </a:rPr>
              <a:t>thoughtful in </a:t>
            </a:r>
            <a:r>
              <a:rPr lang="en-AU" dirty="0" smtClean="0">
                <a:solidFill>
                  <a:srgbClr val="FFFF00"/>
                </a:solidFill>
              </a:rPr>
              <a:t>their decisions and action. Intentional teaching is the opposite of teaching by rote </a:t>
            </a:r>
            <a:r>
              <a:rPr lang="en-AU" dirty="0" smtClean="0">
                <a:solidFill>
                  <a:srgbClr val="FFFF00"/>
                </a:solidFill>
              </a:rPr>
              <a:t>or continuing </a:t>
            </a:r>
            <a:r>
              <a:rPr lang="en-AU" dirty="0" smtClean="0">
                <a:solidFill>
                  <a:srgbClr val="FFFF00"/>
                </a:solidFill>
              </a:rPr>
              <a:t>with traditions simply because things have always been done that way.</a:t>
            </a:r>
          </a:p>
          <a:p>
            <a:endParaRPr lang="en-AU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0631" y="542765"/>
            <a:ext cx="865311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b="1" dirty="0" smtClean="0">
                <a:solidFill>
                  <a:srgbClr val="FFFF00"/>
                </a:solidFill>
              </a:rPr>
              <a:t>Involvement </a:t>
            </a:r>
            <a:r>
              <a:rPr lang="en-AU" dirty="0" smtClean="0">
                <a:solidFill>
                  <a:srgbClr val="FFFF00"/>
                </a:solidFill>
              </a:rPr>
              <a:t>– is a state of intense, whole hearted mental activity, characterised </a:t>
            </a:r>
            <a:r>
              <a:rPr lang="en-AU" dirty="0" smtClean="0">
                <a:solidFill>
                  <a:srgbClr val="FFFF00"/>
                </a:solidFill>
              </a:rPr>
              <a:t>by sustained </a:t>
            </a:r>
            <a:r>
              <a:rPr lang="en-AU" dirty="0" smtClean="0">
                <a:solidFill>
                  <a:srgbClr val="FFFF00"/>
                </a:solidFill>
              </a:rPr>
              <a:t>concentration and intrinsic motivation. Highly involved children (and </a:t>
            </a:r>
            <a:r>
              <a:rPr lang="en-AU" dirty="0" smtClean="0">
                <a:solidFill>
                  <a:srgbClr val="FFFF00"/>
                </a:solidFill>
              </a:rPr>
              <a:t>adults) operate </a:t>
            </a:r>
            <a:r>
              <a:rPr lang="en-AU" dirty="0" smtClean="0">
                <a:solidFill>
                  <a:srgbClr val="FFFF00"/>
                </a:solidFill>
              </a:rPr>
              <a:t>at the limit of their capacities, leading to changed ways of responding </a:t>
            </a:r>
            <a:r>
              <a:rPr lang="en-AU" dirty="0" smtClean="0">
                <a:solidFill>
                  <a:srgbClr val="FFFF00"/>
                </a:solidFill>
              </a:rPr>
              <a:t>and understanding </a:t>
            </a:r>
            <a:r>
              <a:rPr lang="en-AU" dirty="0" smtClean="0">
                <a:solidFill>
                  <a:srgbClr val="FFFF00"/>
                </a:solidFill>
              </a:rPr>
              <a:t>leading to deep level learning (adapted from </a:t>
            </a:r>
            <a:r>
              <a:rPr lang="en-AU" dirty="0" err="1" smtClean="0">
                <a:solidFill>
                  <a:srgbClr val="FFFF00"/>
                </a:solidFill>
              </a:rPr>
              <a:t>Laevers</a:t>
            </a:r>
            <a:r>
              <a:rPr lang="en-AU" dirty="0" smtClean="0">
                <a:solidFill>
                  <a:srgbClr val="FFFF00"/>
                </a:solidFill>
              </a:rPr>
              <a:t> 1994</a:t>
            </a:r>
            <a:r>
              <a:rPr lang="en-AU" dirty="0" smtClean="0">
                <a:solidFill>
                  <a:srgbClr val="FFFF00"/>
                </a:solidFill>
              </a:rPr>
              <a:t>).</a:t>
            </a:r>
          </a:p>
          <a:p>
            <a:endParaRPr lang="en-AU" dirty="0" smtClean="0">
              <a:solidFill>
                <a:srgbClr val="FFFF00"/>
              </a:solidFill>
            </a:endParaRPr>
          </a:p>
          <a:p>
            <a:r>
              <a:rPr lang="en-AU" b="1" dirty="0" smtClean="0">
                <a:solidFill>
                  <a:srgbClr val="FFFF00"/>
                </a:solidFill>
              </a:rPr>
              <a:t>Learning outcome </a:t>
            </a:r>
            <a:r>
              <a:rPr lang="en-AU" dirty="0" smtClean="0">
                <a:solidFill>
                  <a:srgbClr val="FFFF00"/>
                </a:solidFill>
              </a:rPr>
              <a:t>– a skill, knowledge or disposition that educators can actively</a:t>
            </a:r>
          </a:p>
          <a:p>
            <a:r>
              <a:rPr lang="en-AU" dirty="0" smtClean="0">
                <a:solidFill>
                  <a:srgbClr val="FFFF00"/>
                </a:solidFill>
              </a:rPr>
              <a:t>promote in early childhood settings, in collaboration with children and families.</a:t>
            </a:r>
          </a:p>
          <a:p>
            <a:r>
              <a:rPr lang="en-AU" dirty="0" smtClean="0">
                <a:solidFill>
                  <a:srgbClr val="FFFF00"/>
                </a:solidFill>
              </a:rPr>
              <a:t>Pedagogy – early childhood educators’ professional practice, especially those </a:t>
            </a:r>
            <a:r>
              <a:rPr lang="en-AU" dirty="0" smtClean="0">
                <a:solidFill>
                  <a:srgbClr val="FFFF00"/>
                </a:solidFill>
              </a:rPr>
              <a:t>aspects that </a:t>
            </a:r>
            <a:r>
              <a:rPr lang="en-AU" dirty="0" smtClean="0">
                <a:solidFill>
                  <a:srgbClr val="FFFF00"/>
                </a:solidFill>
              </a:rPr>
              <a:t>involve building and nurturing relationships, curriculum decision-making, </a:t>
            </a:r>
            <a:r>
              <a:rPr lang="en-AU" dirty="0" smtClean="0">
                <a:solidFill>
                  <a:srgbClr val="FFFF00"/>
                </a:solidFill>
              </a:rPr>
              <a:t>teaching and </a:t>
            </a:r>
            <a:r>
              <a:rPr lang="en-AU" dirty="0" smtClean="0">
                <a:solidFill>
                  <a:srgbClr val="FFFF00"/>
                </a:solidFill>
              </a:rPr>
              <a:t>learning.</a:t>
            </a:r>
          </a:p>
          <a:p>
            <a:endParaRPr lang="en-AU" dirty="0" smtClean="0">
              <a:solidFill>
                <a:srgbClr val="FFFF00"/>
              </a:solidFill>
            </a:endParaRPr>
          </a:p>
          <a:p>
            <a:r>
              <a:rPr lang="en-AU" b="1" dirty="0" smtClean="0">
                <a:solidFill>
                  <a:srgbClr val="FFFF00"/>
                </a:solidFill>
              </a:rPr>
              <a:t>Play–based </a:t>
            </a:r>
            <a:r>
              <a:rPr lang="en-AU" b="1" dirty="0" smtClean="0">
                <a:solidFill>
                  <a:srgbClr val="FFFF00"/>
                </a:solidFill>
              </a:rPr>
              <a:t>learning </a:t>
            </a:r>
            <a:r>
              <a:rPr lang="en-AU" dirty="0" smtClean="0">
                <a:solidFill>
                  <a:srgbClr val="FFFF00"/>
                </a:solidFill>
              </a:rPr>
              <a:t>– a context for learning through which children organise and</a:t>
            </a:r>
          </a:p>
          <a:p>
            <a:r>
              <a:rPr lang="en-AU" dirty="0" smtClean="0">
                <a:solidFill>
                  <a:srgbClr val="FFFF00"/>
                </a:solidFill>
              </a:rPr>
              <a:t>make sense of their social worlds, as they engage actively with people, objects </a:t>
            </a:r>
            <a:r>
              <a:rPr lang="en-AU" dirty="0" smtClean="0">
                <a:solidFill>
                  <a:srgbClr val="FFFF00"/>
                </a:solidFill>
              </a:rPr>
              <a:t>and representations</a:t>
            </a:r>
            <a:r>
              <a:rPr lang="en-AU" dirty="0" smtClean="0">
                <a:solidFill>
                  <a:srgbClr val="FFFF00"/>
                </a:solidFill>
              </a:rPr>
              <a:t>.</a:t>
            </a:r>
          </a:p>
          <a:p>
            <a:endParaRPr lang="en-AU" dirty="0" smtClean="0">
              <a:solidFill>
                <a:srgbClr val="FFFF00"/>
              </a:solidFill>
            </a:endParaRPr>
          </a:p>
          <a:p>
            <a:r>
              <a:rPr lang="en-AU" b="1" dirty="0" smtClean="0">
                <a:solidFill>
                  <a:srgbClr val="FFFF00"/>
                </a:solidFill>
              </a:rPr>
              <a:t>Scaffold</a:t>
            </a:r>
            <a:r>
              <a:rPr lang="en-AU" dirty="0" smtClean="0">
                <a:solidFill>
                  <a:srgbClr val="FFFF00"/>
                </a:solidFill>
              </a:rPr>
              <a:t> – </a:t>
            </a:r>
            <a:r>
              <a:rPr lang="en-AU" dirty="0" smtClean="0">
                <a:solidFill>
                  <a:srgbClr val="FFFF00"/>
                </a:solidFill>
              </a:rPr>
              <a:t>the educators’ decisions and actions that build on children’s existing</a:t>
            </a:r>
          </a:p>
          <a:p>
            <a:r>
              <a:rPr lang="en-AU" dirty="0" smtClean="0">
                <a:solidFill>
                  <a:srgbClr val="FFFF00"/>
                </a:solidFill>
              </a:rPr>
              <a:t>knowledge and skills to enhance their learning.</a:t>
            </a:r>
            <a:endParaRPr lang="en-AU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9882" y="327259"/>
            <a:ext cx="8277726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u="sng" dirty="0" smtClean="0">
                <a:solidFill>
                  <a:srgbClr val="FFFF00"/>
                </a:solidFill>
              </a:rPr>
              <a:t>An </a:t>
            </a:r>
            <a:r>
              <a:rPr lang="en-AU" b="1" u="sng" dirty="0" smtClean="0">
                <a:solidFill>
                  <a:srgbClr val="FFFF00"/>
                </a:solidFill>
              </a:rPr>
              <a:t>Introduction to the </a:t>
            </a:r>
            <a:r>
              <a:rPr lang="en-AU" b="1" u="sng" dirty="0" smtClean="0">
                <a:solidFill>
                  <a:srgbClr val="FFFF00"/>
                </a:solidFill>
              </a:rPr>
              <a:t>EYLF</a:t>
            </a:r>
          </a:p>
          <a:p>
            <a:endParaRPr lang="en-AU" dirty="0" smtClean="0">
              <a:solidFill>
                <a:srgbClr val="FFFF00"/>
              </a:solidFill>
            </a:endParaRPr>
          </a:p>
          <a:p>
            <a:r>
              <a:rPr lang="en-AU" sz="1700" dirty="0" smtClean="0">
                <a:solidFill>
                  <a:srgbClr val="FFFF00"/>
                </a:solidFill>
              </a:rPr>
              <a:t>The Early Years Learning Framework (EYLF) is Australia’s first framework for </a:t>
            </a:r>
            <a:r>
              <a:rPr lang="en-AU" sz="1700" dirty="0" smtClean="0">
                <a:solidFill>
                  <a:srgbClr val="FFFF00"/>
                </a:solidFill>
              </a:rPr>
              <a:t>early childhood </a:t>
            </a:r>
            <a:r>
              <a:rPr lang="en-AU" sz="1700" dirty="0" smtClean="0">
                <a:solidFill>
                  <a:srgbClr val="FFFF00"/>
                </a:solidFill>
              </a:rPr>
              <a:t>educators. ’The aim of the document is to extend and enrich children’s </a:t>
            </a:r>
            <a:r>
              <a:rPr lang="en-AU" sz="1700" dirty="0" smtClean="0">
                <a:solidFill>
                  <a:srgbClr val="FFFF00"/>
                </a:solidFill>
              </a:rPr>
              <a:t>learning from </a:t>
            </a:r>
            <a:r>
              <a:rPr lang="en-AU" sz="1700" dirty="0" smtClean="0">
                <a:solidFill>
                  <a:srgbClr val="FFFF00"/>
                </a:solidFill>
              </a:rPr>
              <a:t>birth to five years and through the transition to school’ (EYLF, p5). It is a </a:t>
            </a:r>
            <a:r>
              <a:rPr lang="en-AU" sz="1700" dirty="0" smtClean="0">
                <a:solidFill>
                  <a:srgbClr val="FFFF00"/>
                </a:solidFill>
              </a:rPr>
              <a:t>guide that </a:t>
            </a:r>
            <a:r>
              <a:rPr lang="en-AU" sz="1700" dirty="0" smtClean="0">
                <a:solidFill>
                  <a:srgbClr val="FFFF00"/>
                </a:solidFill>
              </a:rPr>
              <a:t>provides general goals or outcomes for children’s learning and how they might </a:t>
            </a:r>
            <a:r>
              <a:rPr lang="en-AU" sz="1700" dirty="0" smtClean="0">
                <a:solidFill>
                  <a:srgbClr val="FFFF00"/>
                </a:solidFill>
              </a:rPr>
              <a:t>be attained</a:t>
            </a:r>
            <a:r>
              <a:rPr lang="en-AU" sz="1700" dirty="0" smtClean="0">
                <a:solidFill>
                  <a:srgbClr val="FFFF00"/>
                </a:solidFill>
              </a:rPr>
              <a:t>. It also provides a scaffold to assist early childhood settings to develop </a:t>
            </a:r>
            <a:r>
              <a:rPr lang="en-AU" sz="1700" dirty="0" smtClean="0">
                <a:solidFill>
                  <a:srgbClr val="FFFF00"/>
                </a:solidFill>
              </a:rPr>
              <a:t>their own</a:t>
            </a:r>
            <a:r>
              <a:rPr lang="en-AU" sz="1700" dirty="0" smtClean="0">
                <a:solidFill>
                  <a:srgbClr val="FFFF00"/>
                </a:solidFill>
              </a:rPr>
              <a:t>, more </a:t>
            </a:r>
            <a:r>
              <a:rPr lang="en-AU" sz="1700" dirty="0" smtClean="0">
                <a:solidFill>
                  <a:srgbClr val="FFFF00"/>
                </a:solidFill>
              </a:rPr>
              <a:t>detailed curriculum </a:t>
            </a:r>
            <a:r>
              <a:rPr lang="en-AU" sz="1700" dirty="0" smtClean="0">
                <a:solidFill>
                  <a:srgbClr val="FFFF00"/>
                </a:solidFill>
              </a:rPr>
              <a:t>(EYLF, Glossary p46). It is a national curriculum </a:t>
            </a:r>
            <a:r>
              <a:rPr lang="en-AU" sz="1700" dirty="0" smtClean="0">
                <a:solidFill>
                  <a:srgbClr val="FFFF00"/>
                </a:solidFill>
              </a:rPr>
              <a:t>framework covering </a:t>
            </a:r>
            <a:r>
              <a:rPr lang="en-AU" sz="1700" dirty="0" smtClean="0">
                <a:solidFill>
                  <a:srgbClr val="FFFF00"/>
                </a:solidFill>
              </a:rPr>
              <a:t>birth to five years and supports the transition to formal schooling.</a:t>
            </a:r>
          </a:p>
          <a:p>
            <a:endParaRPr lang="en-AU" sz="1700" dirty="0" smtClean="0">
              <a:solidFill>
                <a:srgbClr val="FFFF00"/>
              </a:solidFill>
            </a:endParaRPr>
          </a:p>
          <a:p>
            <a:r>
              <a:rPr lang="en-AU" sz="1700" dirty="0" smtClean="0">
                <a:solidFill>
                  <a:srgbClr val="FFFF00"/>
                </a:solidFill>
              </a:rPr>
              <a:t>The </a:t>
            </a:r>
            <a:r>
              <a:rPr lang="en-AU" sz="1700" dirty="0" smtClean="0">
                <a:solidFill>
                  <a:srgbClr val="FFFF00"/>
                </a:solidFill>
              </a:rPr>
              <a:t>EYLF forms the foundation for ensuring that children in all early childhood </a:t>
            </a:r>
            <a:r>
              <a:rPr lang="en-AU" sz="1700" dirty="0" smtClean="0">
                <a:solidFill>
                  <a:srgbClr val="FFFF00"/>
                </a:solidFill>
              </a:rPr>
              <a:t>education and </a:t>
            </a:r>
            <a:r>
              <a:rPr lang="en-AU" sz="1700" dirty="0" smtClean="0">
                <a:solidFill>
                  <a:srgbClr val="FFFF00"/>
                </a:solidFill>
              </a:rPr>
              <a:t>care settings experience quality teaching and learning. It has a specific </a:t>
            </a:r>
            <a:r>
              <a:rPr lang="en-AU" sz="1700" dirty="0" smtClean="0">
                <a:solidFill>
                  <a:srgbClr val="FFFF00"/>
                </a:solidFill>
              </a:rPr>
              <a:t>emphasis on </a:t>
            </a:r>
            <a:r>
              <a:rPr lang="en-AU" sz="1700" dirty="0" smtClean="0">
                <a:solidFill>
                  <a:srgbClr val="FFFF00"/>
                </a:solidFill>
              </a:rPr>
              <a:t>play-based learning and recognises the importance </a:t>
            </a:r>
            <a:r>
              <a:rPr lang="en-AU" sz="1700" dirty="0" smtClean="0">
                <a:solidFill>
                  <a:srgbClr val="FFFF00"/>
                </a:solidFill>
              </a:rPr>
              <a:t>of communication </a:t>
            </a:r>
            <a:r>
              <a:rPr lang="en-AU" sz="1700" dirty="0" smtClean="0">
                <a:solidFill>
                  <a:srgbClr val="FFFF00"/>
                </a:solidFill>
              </a:rPr>
              <a:t>and </a:t>
            </a:r>
            <a:r>
              <a:rPr lang="en-AU" sz="1700" dirty="0" smtClean="0">
                <a:solidFill>
                  <a:srgbClr val="FFFF00"/>
                </a:solidFill>
              </a:rPr>
              <a:t>language (including </a:t>
            </a:r>
            <a:r>
              <a:rPr lang="en-AU" sz="1700" dirty="0" smtClean="0">
                <a:solidFill>
                  <a:srgbClr val="FFFF00"/>
                </a:solidFill>
              </a:rPr>
              <a:t>literacy and numeracy) and social and emotional development.</a:t>
            </a:r>
          </a:p>
          <a:p>
            <a:endParaRPr lang="en-AU" sz="1700" dirty="0" smtClean="0">
              <a:solidFill>
                <a:srgbClr val="FFFF00"/>
              </a:solidFill>
            </a:endParaRPr>
          </a:p>
          <a:p>
            <a:r>
              <a:rPr lang="en-AU" sz="1700" dirty="0" smtClean="0">
                <a:solidFill>
                  <a:srgbClr val="FFFF00"/>
                </a:solidFill>
              </a:rPr>
              <a:t>The </a:t>
            </a:r>
            <a:r>
              <a:rPr lang="en-AU" sz="1700" dirty="0" smtClean="0">
                <a:solidFill>
                  <a:srgbClr val="FFFF00"/>
                </a:solidFill>
              </a:rPr>
              <a:t>EYLF guides educators in their curriculum decision-making and assists in </a:t>
            </a:r>
            <a:r>
              <a:rPr lang="en-AU" sz="1700" dirty="0" smtClean="0">
                <a:solidFill>
                  <a:srgbClr val="FFFF00"/>
                </a:solidFill>
              </a:rPr>
              <a:t>planning, implementing </a:t>
            </a:r>
            <a:r>
              <a:rPr lang="en-AU" sz="1700" dirty="0" smtClean="0">
                <a:solidFill>
                  <a:srgbClr val="FFFF00"/>
                </a:solidFill>
              </a:rPr>
              <a:t>and evaluating quality in early childhood settings. </a:t>
            </a:r>
            <a:r>
              <a:rPr lang="en-AU" sz="1700" dirty="0" smtClean="0">
                <a:solidFill>
                  <a:srgbClr val="FFFF00"/>
                </a:solidFill>
              </a:rPr>
              <a:t>It also </a:t>
            </a:r>
            <a:r>
              <a:rPr lang="en-AU" sz="1700" dirty="0" smtClean="0">
                <a:solidFill>
                  <a:srgbClr val="FFFF00"/>
                </a:solidFill>
              </a:rPr>
              <a:t>underpins </a:t>
            </a:r>
            <a:r>
              <a:rPr lang="en-AU" sz="1700" dirty="0" smtClean="0">
                <a:solidFill>
                  <a:srgbClr val="FFFF00"/>
                </a:solidFill>
              </a:rPr>
              <a:t>the implementation </a:t>
            </a:r>
            <a:r>
              <a:rPr lang="en-AU" sz="1700" dirty="0" smtClean="0">
                <a:solidFill>
                  <a:srgbClr val="FFFF00"/>
                </a:solidFill>
              </a:rPr>
              <a:t>of a more specific curriculum relevant </a:t>
            </a:r>
            <a:r>
              <a:rPr lang="en-AU" sz="1700" dirty="0" smtClean="0">
                <a:solidFill>
                  <a:srgbClr val="FFFF00"/>
                </a:solidFill>
              </a:rPr>
              <a:t>to each </a:t>
            </a:r>
            <a:r>
              <a:rPr lang="en-AU" sz="1700" dirty="0" smtClean="0">
                <a:solidFill>
                  <a:srgbClr val="FFFF00"/>
                </a:solidFill>
              </a:rPr>
              <a:t>local community and </a:t>
            </a:r>
            <a:r>
              <a:rPr lang="en-AU" sz="1700" dirty="0" smtClean="0">
                <a:solidFill>
                  <a:srgbClr val="FFFF00"/>
                </a:solidFill>
              </a:rPr>
              <a:t>early childhood </a:t>
            </a:r>
            <a:r>
              <a:rPr lang="en-AU" sz="1700" dirty="0" smtClean="0">
                <a:solidFill>
                  <a:srgbClr val="FFFF00"/>
                </a:solidFill>
              </a:rPr>
              <a:t>settings. It is designed to inspire conversations, improve communication </a:t>
            </a:r>
            <a:r>
              <a:rPr lang="en-AU" sz="1700" dirty="0" smtClean="0">
                <a:solidFill>
                  <a:srgbClr val="FFFF00"/>
                </a:solidFill>
              </a:rPr>
              <a:t>and provide </a:t>
            </a:r>
            <a:r>
              <a:rPr lang="en-AU" sz="1700" dirty="0" smtClean="0">
                <a:solidFill>
                  <a:srgbClr val="FFFF00"/>
                </a:solidFill>
              </a:rPr>
              <a:t>a common language </a:t>
            </a:r>
            <a:r>
              <a:rPr lang="en-AU" sz="1700" dirty="0" smtClean="0">
                <a:solidFill>
                  <a:srgbClr val="FFFF00"/>
                </a:solidFill>
              </a:rPr>
              <a:t>about young </a:t>
            </a:r>
            <a:r>
              <a:rPr lang="en-AU" sz="1700" dirty="0" smtClean="0">
                <a:solidFill>
                  <a:srgbClr val="FFFF00"/>
                </a:solidFill>
              </a:rPr>
              <a:t>children’s learning among children </a:t>
            </a:r>
            <a:r>
              <a:rPr lang="en-AU" sz="1700" dirty="0" smtClean="0">
                <a:solidFill>
                  <a:srgbClr val="FFFF00"/>
                </a:solidFill>
              </a:rPr>
              <a:t>themselves, their </a:t>
            </a:r>
            <a:r>
              <a:rPr lang="en-AU" sz="1700" dirty="0" smtClean="0">
                <a:solidFill>
                  <a:srgbClr val="FFFF00"/>
                </a:solidFill>
              </a:rPr>
              <a:t>families, </a:t>
            </a:r>
            <a:r>
              <a:rPr lang="en-AU" sz="1700" dirty="0" smtClean="0">
                <a:solidFill>
                  <a:srgbClr val="FFFF00"/>
                </a:solidFill>
              </a:rPr>
              <a:t>the broader </a:t>
            </a:r>
            <a:r>
              <a:rPr lang="en-AU" sz="1700" dirty="0" smtClean="0">
                <a:solidFill>
                  <a:srgbClr val="FFFF00"/>
                </a:solidFill>
              </a:rPr>
              <a:t>community, early childhood educators and other </a:t>
            </a:r>
            <a:r>
              <a:rPr lang="en-AU" sz="1700" dirty="0" smtClean="0">
                <a:solidFill>
                  <a:srgbClr val="FFFF00"/>
                </a:solidFill>
              </a:rPr>
              <a:t>professionals (EYLF</a:t>
            </a:r>
            <a:r>
              <a:rPr lang="en-AU" sz="1700" dirty="0" smtClean="0">
                <a:solidFill>
                  <a:srgbClr val="FFFF00"/>
                </a:solidFill>
              </a:rPr>
              <a:t>, </a:t>
            </a:r>
            <a:r>
              <a:rPr lang="en-AU" sz="1700" dirty="0" smtClean="0">
                <a:solidFill>
                  <a:srgbClr val="FFFF00"/>
                </a:solidFill>
              </a:rPr>
              <a:t>p8</a:t>
            </a:r>
            <a:endParaRPr lang="en-AU" sz="17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9507" y="317634"/>
            <a:ext cx="8595360" cy="64171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b="1" u="sng" dirty="0" smtClean="0">
                <a:solidFill>
                  <a:srgbClr val="FFFF00"/>
                </a:solidFill>
              </a:rPr>
              <a:t>Elements of the </a:t>
            </a:r>
            <a:r>
              <a:rPr lang="en-AU" b="1" u="sng" dirty="0" smtClean="0">
                <a:solidFill>
                  <a:srgbClr val="FFFF00"/>
                </a:solidFill>
              </a:rPr>
              <a:t>EYLF</a:t>
            </a:r>
          </a:p>
          <a:p>
            <a:endParaRPr lang="en-AU" dirty="0" smtClean="0">
              <a:solidFill>
                <a:srgbClr val="FFFF00"/>
              </a:solidFill>
            </a:endParaRPr>
          </a:p>
          <a:p>
            <a:r>
              <a:rPr lang="en-AU" sz="1700" dirty="0" smtClean="0">
                <a:solidFill>
                  <a:srgbClr val="FFFF00"/>
                </a:solidFill>
              </a:rPr>
              <a:t>This is a brief overview of the key concepts and words of the EYLF. Reflections </a:t>
            </a:r>
            <a:r>
              <a:rPr lang="en-AU" sz="1700" dirty="0" smtClean="0">
                <a:solidFill>
                  <a:srgbClr val="FFFF00"/>
                </a:solidFill>
              </a:rPr>
              <a:t>and discussions </a:t>
            </a:r>
            <a:r>
              <a:rPr lang="en-AU" sz="1700" dirty="0" smtClean="0">
                <a:solidFill>
                  <a:srgbClr val="FFFF00"/>
                </a:solidFill>
              </a:rPr>
              <a:t>should be related back to these concepts (EYLF, p9).</a:t>
            </a:r>
          </a:p>
          <a:p>
            <a:endParaRPr lang="en-AU" sz="1700" dirty="0" smtClean="0">
              <a:solidFill>
                <a:srgbClr val="FFFF00"/>
              </a:solidFill>
            </a:endParaRPr>
          </a:p>
          <a:p>
            <a:endParaRPr lang="en-AU" sz="1700" dirty="0" smtClean="0">
              <a:solidFill>
                <a:srgbClr val="FFFF00"/>
              </a:solidFill>
            </a:endParaRPr>
          </a:p>
          <a:p>
            <a:endParaRPr lang="en-AU" sz="1700" dirty="0" smtClean="0">
              <a:solidFill>
                <a:srgbClr val="FFFF00"/>
              </a:solidFill>
            </a:endParaRPr>
          </a:p>
          <a:p>
            <a:endParaRPr lang="en-AU" sz="1700" dirty="0" smtClean="0">
              <a:solidFill>
                <a:srgbClr val="FFFF00"/>
              </a:solidFill>
            </a:endParaRPr>
          </a:p>
          <a:p>
            <a:pPr>
              <a:buFontTx/>
              <a:buChar char="-"/>
            </a:pPr>
            <a:endParaRPr lang="en-AU" sz="1700" dirty="0" smtClean="0">
              <a:solidFill>
                <a:srgbClr val="FFFF00"/>
              </a:solidFill>
            </a:endParaRPr>
          </a:p>
          <a:p>
            <a:pPr>
              <a:buFontTx/>
              <a:buChar char="-"/>
            </a:pPr>
            <a:endParaRPr lang="en-AU" sz="1700" dirty="0" smtClean="0">
              <a:solidFill>
                <a:srgbClr val="FFFF00"/>
              </a:solidFill>
            </a:endParaRPr>
          </a:p>
          <a:p>
            <a:pPr>
              <a:buFontTx/>
              <a:buChar char="-"/>
            </a:pPr>
            <a:endParaRPr lang="en-AU" sz="1700" dirty="0" smtClean="0">
              <a:solidFill>
                <a:srgbClr val="FFFF00"/>
              </a:solidFill>
            </a:endParaRPr>
          </a:p>
          <a:p>
            <a:pPr>
              <a:buFontTx/>
              <a:buChar char="-"/>
            </a:pPr>
            <a:endParaRPr lang="en-AU" sz="1700" dirty="0" smtClean="0">
              <a:solidFill>
                <a:srgbClr val="FFFF00"/>
              </a:solidFill>
            </a:endParaRPr>
          </a:p>
          <a:p>
            <a:pPr>
              <a:buFontTx/>
              <a:buChar char="-"/>
            </a:pPr>
            <a:endParaRPr lang="en-AU" sz="1700" dirty="0" smtClean="0">
              <a:solidFill>
                <a:srgbClr val="FFFF00"/>
              </a:solidFill>
            </a:endParaRPr>
          </a:p>
          <a:p>
            <a:pPr>
              <a:buFontTx/>
              <a:buChar char="-"/>
            </a:pPr>
            <a:endParaRPr lang="en-AU" sz="1700" dirty="0" smtClean="0">
              <a:solidFill>
                <a:srgbClr val="FFFF00"/>
              </a:solidFill>
            </a:endParaRPr>
          </a:p>
          <a:p>
            <a:pPr>
              <a:buFontTx/>
              <a:buChar char="-"/>
            </a:pPr>
            <a:endParaRPr lang="en-AU" sz="1700" dirty="0" smtClean="0">
              <a:solidFill>
                <a:srgbClr val="FFFF00"/>
              </a:solidFill>
            </a:endParaRPr>
          </a:p>
          <a:p>
            <a:pPr>
              <a:buFontTx/>
              <a:buChar char="-"/>
            </a:pPr>
            <a:endParaRPr lang="en-AU" sz="1700" dirty="0" smtClean="0">
              <a:solidFill>
                <a:srgbClr val="FFFF00"/>
              </a:solidFill>
            </a:endParaRPr>
          </a:p>
          <a:p>
            <a:pPr>
              <a:buFontTx/>
              <a:buChar char="-"/>
            </a:pPr>
            <a:endParaRPr lang="en-AU" sz="1700" dirty="0" smtClean="0">
              <a:solidFill>
                <a:srgbClr val="FFFF00"/>
              </a:solidFill>
            </a:endParaRPr>
          </a:p>
          <a:p>
            <a:pPr>
              <a:buFontTx/>
              <a:buChar char="-"/>
            </a:pPr>
            <a:endParaRPr lang="en-AU" sz="1700" dirty="0" smtClean="0">
              <a:solidFill>
                <a:srgbClr val="FFFF00"/>
              </a:solidFill>
            </a:endParaRPr>
          </a:p>
          <a:p>
            <a:pPr>
              <a:buFontTx/>
              <a:buChar char="-"/>
            </a:pPr>
            <a:r>
              <a:rPr lang="en-AU" sz="1700" dirty="0" smtClean="0">
                <a:solidFill>
                  <a:srgbClr val="FFFF00"/>
                </a:solidFill>
              </a:rPr>
              <a:t>Children are connected to family, community, culture and place. Children’s earliest learning and development takes place through these relationships – especially within families. Families are children’s first and most influential educators. Children thrive when families and educators work together in partnership to support young children’s learning. (EYLF, p9)</a:t>
            </a:r>
          </a:p>
          <a:p>
            <a:pPr>
              <a:buFontTx/>
              <a:buChar char="-"/>
            </a:pPr>
            <a:endParaRPr lang="en-AU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69508" y="1665171"/>
          <a:ext cx="8595359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1218"/>
                <a:gridCol w="6754141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b="1" dirty="0" smtClean="0">
                          <a:solidFill>
                            <a:srgbClr val="FFFF00"/>
                          </a:solidFill>
                        </a:rPr>
                        <a:t>Belonging</a:t>
                      </a:r>
                      <a:endParaRPr lang="en-AU" sz="1800" dirty="0" smtClean="0">
                        <a:solidFill>
                          <a:srgbClr val="FFFF00"/>
                        </a:solidFill>
                      </a:endParaRPr>
                    </a:p>
                    <a:p>
                      <a:endParaRPr lang="en-AU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0" indent="-873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FFFF00"/>
                          </a:solidFill>
                        </a:rPr>
                        <a:t>– children learn from their social contexts – relationships are critical to a sense of belonging, it acknowledges their interdependence with others and the basis of relationships in defining identities.</a:t>
                      </a: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b="1" dirty="0" smtClean="0">
                          <a:solidFill>
                            <a:srgbClr val="FFFF00"/>
                          </a:solidFill>
                        </a:rPr>
                        <a:t>Being</a:t>
                      </a:r>
                    </a:p>
                    <a:p>
                      <a:endParaRPr lang="en-AU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-87313"/>
                      <a:r>
                        <a:rPr lang="en-AU" sz="1600" b="0" dirty="0" smtClean="0">
                          <a:solidFill>
                            <a:srgbClr val="FFFF00"/>
                          </a:solidFill>
                        </a:rPr>
                        <a:t>- children are capable learners from birth and contribute to family and society</a:t>
                      </a:r>
                    </a:p>
                    <a:p>
                      <a:pPr marL="87313" indent="-87313"/>
                      <a:r>
                        <a:rPr lang="en-AU" sz="1600" b="0" dirty="0" smtClean="0">
                          <a:solidFill>
                            <a:srgbClr val="FFFF00"/>
                          </a:solidFill>
                        </a:rPr>
                        <a:t>– they are not merely learning to become adults </a:t>
                      </a:r>
                    </a:p>
                    <a:p>
                      <a:pPr marL="87313" indent="-87313"/>
                      <a:r>
                        <a:rPr lang="en-AU" sz="1600" b="0" dirty="0" smtClean="0">
                          <a:solidFill>
                            <a:srgbClr val="FFFF00"/>
                          </a:solidFill>
                        </a:rPr>
                        <a:t>– individuality and distinctiveness. Children live very much in the present.</a:t>
                      </a: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b="1" dirty="0" smtClean="0">
                          <a:solidFill>
                            <a:srgbClr val="FFFF00"/>
                          </a:solidFill>
                        </a:rPr>
                        <a:t>Becoming </a:t>
                      </a:r>
                    </a:p>
                    <a:p>
                      <a:endParaRPr lang="en-AU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solidFill>
                            <a:srgbClr val="FFFF00"/>
                          </a:solidFill>
                        </a:rPr>
                        <a:t>– childhood is the beginning of life with many possibilities </a:t>
                      </a:r>
                    </a:p>
                    <a:p>
                      <a:pPr marL="87313" indent="-87313">
                        <a:buFontTx/>
                        <a:buChar char="-"/>
                      </a:pPr>
                      <a:r>
                        <a:rPr lang="en-AU" sz="1600" b="0" dirty="0" smtClean="0">
                          <a:solidFill>
                            <a:srgbClr val="FFFF00"/>
                          </a:solidFill>
                        </a:rPr>
                        <a:t>Ongoing learning, ongoing reflecting. Children experience rapid change in their early years and it emphasises learning to participate fully and actively in society.</a:t>
                      </a: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2677" r="9685"/>
          <a:stretch>
            <a:fillRect/>
          </a:stretch>
        </p:blipFill>
        <p:spPr bwMode="auto">
          <a:xfrm>
            <a:off x="2375032" y="973938"/>
            <a:ext cx="4244741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592628" y="336885"/>
            <a:ext cx="1809549" cy="36933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rgbClr val="FFFF00"/>
                </a:solidFill>
              </a:rPr>
              <a:t>The ‘triple B’s’ </a:t>
            </a:r>
            <a:endParaRPr lang="en-AU" dirty="0">
              <a:solidFill>
                <a:srgbClr val="FFFF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207267" y="706217"/>
            <a:ext cx="1203159" cy="321126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2656572" y="706217"/>
            <a:ext cx="1135782" cy="294175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497403" y="706217"/>
            <a:ext cx="0" cy="39106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17633" y="5132051"/>
            <a:ext cx="2897205" cy="36933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rgbClr val="FFFF00"/>
                </a:solidFill>
              </a:rPr>
              <a:t>The 5 Learning Outcomes </a:t>
            </a:r>
            <a:endParaRPr lang="en-AU" dirty="0">
              <a:solidFill>
                <a:srgbClr val="FFFF00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1405288" y="3120371"/>
            <a:ext cx="1809550" cy="20116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416968" y="6094577"/>
            <a:ext cx="1790299" cy="36933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rgbClr val="FFFF00"/>
                </a:solidFill>
              </a:rPr>
              <a:t>The 8 Practices</a:t>
            </a:r>
            <a:endParaRPr lang="en-AU" dirty="0">
              <a:solidFill>
                <a:srgbClr val="FFFF00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4377088" y="4057595"/>
            <a:ext cx="120315" cy="203698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410426" y="5316717"/>
            <a:ext cx="1876926" cy="36933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rgbClr val="FFFF00"/>
                </a:solidFill>
              </a:rPr>
              <a:t>The 5 Principles</a:t>
            </a:r>
            <a:endParaRPr lang="en-AU" dirty="0">
              <a:solidFill>
                <a:srgbClr val="FFFF00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H="1" flipV="1">
            <a:off x="5707781" y="3093281"/>
            <a:ext cx="2098307" cy="222343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8007" y="308009"/>
            <a:ext cx="855685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b="1" u="sng" dirty="0" smtClean="0">
                <a:solidFill>
                  <a:srgbClr val="FFFF00"/>
                </a:solidFill>
              </a:rPr>
              <a:t>Early Childhood Pedagogy and Principles</a:t>
            </a:r>
          </a:p>
          <a:p>
            <a:endParaRPr lang="en-AU" dirty="0" smtClean="0"/>
          </a:p>
          <a:p>
            <a:r>
              <a:rPr lang="en-AU" dirty="0" smtClean="0">
                <a:solidFill>
                  <a:srgbClr val="FFFF00"/>
                </a:solidFill>
              </a:rPr>
              <a:t>The </a:t>
            </a:r>
            <a:r>
              <a:rPr lang="en-AU" dirty="0" smtClean="0">
                <a:solidFill>
                  <a:srgbClr val="FFFF00"/>
                </a:solidFill>
              </a:rPr>
              <a:t>term </a:t>
            </a:r>
            <a:r>
              <a:rPr lang="en-AU" i="1" dirty="0" smtClean="0">
                <a:solidFill>
                  <a:srgbClr val="FFFF00"/>
                </a:solidFill>
              </a:rPr>
              <a:t>pedagogy refers to the holistic nature </a:t>
            </a:r>
            <a:r>
              <a:rPr lang="en-AU" i="1" dirty="0" smtClean="0">
                <a:solidFill>
                  <a:srgbClr val="FFFF00"/>
                </a:solidFill>
              </a:rPr>
              <a:t>of </a:t>
            </a:r>
            <a:r>
              <a:rPr lang="en-AU" dirty="0" smtClean="0">
                <a:solidFill>
                  <a:srgbClr val="FFFF00"/>
                </a:solidFill>
              </a:rPr>
              <a:t>early </a:t>
            </a:r>
            <a:r>
              <a:rPr lang="en-AU" dirty="0" smtClean="0">
                <a:solidFill>
                  <a:srgbClr val="FFFF00"/>
                </a:solidFill>
              </a:rPr>
              <a:t>childhood educators’ professional </a:t>
            </a:r>
            <a:r>
              <a:rPr lang="en-AU" dirty="0" smtClean="0">
                <a:solidFill>
                  <a:srgbClr val="FFFF00"/>
                </a:solidFill>
              </a:rPr>
              <a:t>practice (especially </a:t>
            </a:r>
            <a:r>
              <a:rPr lang="en-AU" dirty="0" smtClean="0">
                <a:solidFill>
                  <a:srgbClr val="FFFF00"/>
                </a:solidFill>
              </a:rPr>
              <a:t>those aspects that involve building </a:t>
            </a:r>
            <a:r>
              <a:rPr lang="en-AU" dirty="0" smtClean="0">
                <a:solidFill>
                  <a:srgbClr val="FFFF00"/>
                </a:solidFill>
              </a:rPr>
              <a:t>and nurturing </a:t>
            </a:r>
            <a:r>
              <a:rPr lang="en-AU" dirty="0" smtClean="0">
                <a:solidFill>
                  <a:srgbClr val="FFFF00"/>
                </a:solidFill>
              </a:rPr>
              <a:t>relationships), curriculum </a:t>
            </a:r>
            <a:r>
              <a:rPr lang="en-AU" dirty="0" smtClean="0">
                <a:solidFill>
                  <a:srgbClr val="FFFF00"/>
                </a:solidFill>
              </a:rPr>
              <a:t>decision-making, teaching </a:t>
            </a:r>
            <a:r>
              <a:rPr lang="en-AU" dirty="0" smtClean="0">
                <a:solidFill>
                  <a:srgbClr val="FFFF00"/>
                </a:solidFill>
              </a:rPr>
              <a:t>and learning. </a:t>
            </a:r>
            <a:endParaRPr lang="en-AU" dirty="0" smtClean="0">
              <a:solidFill>
                <a:srgbClr val="FFFF00"/>
              </a:solidFill>
            </a:endParaRPr>
          </a:p>
          <a:p>
            <a:endParaRPr lang="en-AU" dirty="0" smtClean="0">
              <a:solidFill>
                <a:srgbClr val="FFFF00"/>
              </a:solidFill>
            </a:endParaRPr>
          </a:p>
          <a:p>
            <a:r>
              <a:rPr lang="en-AU" dirty="0" smtClean="0">
                <a:solidFill>
                  <a:srgbClr val="FFFF00"/>
                </a:solidFill>
              </a:rPr>
              <a:t>When </a:t>
            </a:r>
            <a:r>
              <a:rPr lang="en-AU" dirty="0" smtClean="0">
                <a:solidFill>
                  <a:srgbClr val="FFFF00"/>
                </a:solidFill>
              </a:rPr>
              <a:t>educators </a:t>
            </a:r>
            <a:r>
              <a:rPr lang="en-AU" dirty="0" smtClean="0">
                <a:solidFill>
                  <a:srgbClr val="FFFF00"/>
                </a:solidFill>
              </a:rPr>
              <a:t>establish respectful </a:t>
            </a:r>
            <a:r>
              <a:rPr lang="en-AU" dirty="0" smtClean="0">
                <a:solidFill>
                  <a:srgbClr val="FFFF00"/>
                </a:solidFill>
              </a:rPr>
              <a:t>and caring relationships with children</a:t>
            </a:r>
          </a:p>
          <a:p>
            <a:r>
              <a:rPr lang="en-AU" dirty="0" smtClean="0">
                <a:solidFill>
                  <a:srgbClr val="FFFF00"/>
                </a:solidFill>
              </a:rPr>
              <a:t>and families, they are able to work together </a:t>
            </a:r>
            <a:r>
              <a:rPr lang="en-AU" dirty="0" smtClean="0">
                <a:solidFill>
                  <a:srgbClr val="FFFF00"/>
                </a:solidFill>
              </a:rPr>
              <a:t>to construct </a:t>
            </a:r>
            <a:r>
              <a:rPr lang="en-AU" dirty="0" smtClean="0">
                <a:solidFill>
                  <a:srgbClr val="FFFF00"/>
                </a:solidFill>
              </a:rPr>
              <a:t>curriculum and learning </a:t>
            </a:r>
            <a:r>
              <a:rPr lang="en-AU" dirty="0" smtClean="0">
                <a:solidFill>
                  <a:srgbClr val="FFFF00"/>
                </a:solidFill>
              </a:rPr>
              <a:t>experiences relevant </a:t>
            </a:r>
            <a:r>
              <a:rPr lang="en-AU" dirty="0" smtClean="0">
                <a:solidFill>
                  <a:srgbClr val="FFFF00"/>
                </a:solidFill>
              </a:rPr>
              <a:t>to children in their local context. </a:t>
            </a:r>
            <a:r>
              <a:rPr lang="en-AU" dirty="0" smtClean="0">
                <a:solidFill>
                  <a:srgbClr val="FFFF00"/>
                </a:solidFill>
              </a:rPr>
              <a:t>These experiences </a:t>
            </a:r>
            <a:r>
              <a:rPr lang="en-AU" dirty="0" smtClean="0">
                <a:solidFill>
                  <a:srgbClr val="FFFF00"/>
                </a:solidFill>
              </a:rPr>
              <a:t>gradually expand children’s </a:t>
            </a:r>
            <a:r>
              <a:rPr lang="en-AU" dirty="0" smtClean="0">
                <a:solidFill>
                  <a:srgbClr val="FFFF00"/>
                </a:solidFill>
              </a:rPr>
              <a:t>knowledge and </a:t>
            </a:r>
            <a:r>
              <a:rPr lang="en-AU" dirty="0" smtClean="0">
                <a:solidFill>
                  <a:srgbClr val="FFFF00"/>
                </a:solidFill>
              </a:rPr>
              <a:t>understanding of the world.</a:t>
            </a:r>
          </a:p>
          <a:p>
            <a:endParaRPr lang="en-AU" dirty="0" smtClean="0">
              <a:solidFill>
                <a:srgbClr val="FFFF00"/>
              </a:solidFill>
            </a:endParaRPr>
          </a:p>
          <a:p>
            <a:r>
              <a:rPr lang="en-AU" dirty="0" smtClean="0">
                <a:solidFill>
                  <a:srgbClr val="FFFF00"/>
                </a:solidFill>
              </a:rPr>
              <a:t>Educators</a:t>
            </a:r>
            <a:r>
              <a:rPr lang="en-AU" dirty="0" smtClean="0">
                <a:solidFill>
                  <a:srgbClr val="FFFF00"/>
                </a:solidFill>
              </a:rPr>
              <a:t>’ professional judgements are central to </a:t>
            </a:r>
            <a:r>
              <a:rPr lang="en-AU" dirty="0" smtClean="0">
                <a:solidFill>
                  <a:srgbClr val="FFFF00"/>
                </a:solidFill>
              </a:rPr>
              <a:t>their active </a:t>
            </a:r>
            <a:r>
              <a:rPr lang="en-AU" dirty="0" smtClean="0">
                <a:solidFill>
                  <a:srgbClr val="FFFF00"/>
                </a:solidFill>
              </a:rPr>
              <a:t>role in facilitating children’s learning. In </a:t>
            </a:r>
            <a:r>
              <a:rPr lang="en-AU" dirty="0" smtClean="0">
                <a:solidFill>
                  <a:srgbClr val="FFFF00"/>
                </a:solidFill>
              </a:rPr>
              <a:t>making professional </a:t>
            </a:r>
            <a:r>
              <a:rPr lang="en-AU" dirty="0" smtClean="0">
                <a:solidFill>
                  <a:srgbClr val="FFFF00"/>
                </a:solidFill>
              </a:rPr>
              <a:t>judgements, they weave together their</a:t>
            </a:r>
            <a:r>
              <a:rPr lang="en-AU" dirty="0" smtClean="0">
                <a:solidFill>
                  <a:srgbClr val="FFFF00"/>
                </a:solidFill>
              </a:rPr>
              <a:t>:</a:t>
            </a:r>
          </a:p>
          <a:p>
            <a:endParaRPr lang="en-AU" dirty="0" smtClean="0">
              <a:solidFill>
                <a:srgbClr val="FFFF00"/>
              </a:solidFill>
            </a:endParaRPr>
          </a:p>
          <a:p>
            <a:r>
              <a:rPr lang="en-AU" dirty="0" smtClean="0">
                <a:solidFill>
                  <a:srgbClr val="FFFF00"/>
                </a:solidFill>
              </a:rPr>
              <a:t>• professional knowledge and skills</a:t>
            </a:r>
          </a:p>
          <a:p>
            <a:r>
              <a:rPr lang="en-AU" dirty="0" smtClean="0">
                <a:solidFill>
                  <a:srgbClr val="FFFF00"/>
                </a:solidFill>
              </a:rPr>
              <a:t>• knowledge of children, families and communities</a:t>
            </a:r>
          </a:p>
          <a:p>
            <a:r>
              <a:rPr lang="en-AU" dirty="0" smtClean="0">
                <a:solidFill>
                  <a:srgbClr val="FFFF00"/>
                </a:solidFill>
              </a:rPr>
              <a:t>• awareness of how their beliefs and values </a:t>
            </a:r>
            <a:r>
              <a:rPr lang="en-AU" dirty="0" smtClean="0">
                <a:solidFill>
                  <a:srgbClr val="FFFF00"/>
                </a:solidFill>
              </a:rPr>
              <a:t>impact on </a:t>
            </a:r>
            <a:r>
              <a:rPr lang="en-AU" dirty="0" smtClean="0">
                <a:solidFill>
                  <a:srgbClr val="FFFF00"/>
                </a:solidFill>
              </a:rPr>
              <a:t>children’s learning</a:t>
            </a:r>
          </a:p>
          <a:p>
            <a:r>
              <a:rPr lang="en-AU" dirty="0" smtClean="0">
                <a:solidFill>
                  <a:srgbClr val="FFFF00"/>
                </a:solidFill>
              </a:rPr>
              <a:t>• personal styles and past experiences.</a:t>
            </a:r>
            <a:endParaRPr lang="en-AU" dirty="0" smtClean="0">
              <a:solidFill>
                <a:srgbClr val="FFFF00"/>
              </a:solidFill>
            </a:endParaRPr>
          </a:p>
          <a:p>
            <a:endParaRPr lang="en-AU" dirty="0" smtClean="0">
              <a:solidFill>
                <a:srgbClr val="FFFF00"/>
              </a:solidFill>
            </a:endParaRPr>
          </a:p>
          <a:p>
            <a:endParaRPr lang="en-AU" dirty="0" smtClean="0">
              <a:solidFill>
                <a:srgbClr val="FFFF00"/>
              </a:solidFill>
            </a:endParaRPr>
          </a:p>
          <a:p>
            <a:endParaRPr lang="en-AU" dirty="0" smtClean="0">
              <a:solidFill>
                <a:srgbClr val="FFFF00"/>
              </a:solidFill>
            </a:endParaRPr>
          </a:p>
          <a:p>
            <a:endParaRPr lang="en-A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8758" y="490888"/>
            <a:ext cx="859536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dirty="0" smtClean="0">
                <a:solidFill>
                  <a:srgbClr val="FFFF00"/>
                </a:solidFill>
              </a:rPr>
              <a:t>The 5 principles ‘reflect contemporary theories and research evidence concerning children’s learning and early childhood pedagogy’ (EYLF, p12).</a:t>
            </a:r>
          </a:p>
          <a:p>
            <a:endParaRPr lang="en-AU" dirty="0" smtClean="0">
              <a:solidFill>
                <a:srgbClr val="FFFF00"/>
              </a:solidFill>
            </a:endParaRPr>
          </a:p>
          <a:p>
            <a:endParaRPr lang="en-AU" b="1" u="sng" dirty="0" smtClean="0">
              <a:solidFill>
                <a:srgbClr val="FFFF00"/>
              </a:solidFill>
            </a:endParaRPr>
          </a:p>
          <a:p>
            <a:endParaRPr lang="en-AU" b="1" u="sng" dirty="0" smtClean="0">
              <a:solidFill>
                <a:srgbClr val="FFFF00"/>
              </a:solidFill>
            </a:endParaRPr>
          </a:p>
          <a:p>
            <a:endParaRPr lang="en-AU" b="1" u="sng" dirty="0" smtClean="0">
              <a:solidFill>
                <a:srgbClr val="FFFF00"/>
              </a:solidFill>
            </a:endParaRPr>
          </a:p>
          <a:p>
            <a:endParaRPr lang="en-AU" b="1" u="sng" dirty="0" smtClean="0">
              <a:solidFill>
                <a:srgbClr val="FFFF00"/>
              </a:solidFill>
            </a:endParaRPr>
          </a:p>
          <a:p>
            <a:endParaRPr lang="en-AU" b="1" u="sng" dirty="0" smtClean="0">
              <a:solidFill>
                <a:srgbClr val="FFFF00"/>
              </a:solidFill>
            </a:endParaRPr>
          </a:p>
          <a:p>
            <a:endParaRPr lang="en-AU" b="1" u="sng" dirty="0" smtClean="0">
              <a:solidFill>
                <a:srgbClr val="FFFF00"/>
              </a:solidFill>
            </a:endParaRPr>
          </a:p>
          <a:p>
            <a:endParaRPr lang="en-AU" b="1" u="sng" dirty="0" smtClean="0">
              <a:solidFill>
                <a:srgbClr val="FFFF00"/>
              </a:solidFill>
            </a:endParaRPr>
          </a:p>
          <a:p>
            <a:endParaRPr lang="en-AU" b="1" u="sng" dirty="0" smtClean="0">
              <a:solidFill>
                <a:srgbClr val="FFFF00"/>
              </a:solidFill>
            </a:endParaRPr>
          </a:p>
          <a:p>
            <a:r>
              <a:rPr lang="en-AU" b="1" u="sng" dirty="0" smtClean="0">
                <a:solidFill>
                  <a:srgbClr val="FFFF00"/>
                </a:solidFill>
              </a:rPr>
              <a:t>The </a:t>
            </a:r>
            <a:r>
              <a:rPr lang="en-AU" b="1" u="sng" dirty="0" smtClean="0">
                <a:solidFill>
                  <a:srgbClr val="FFFF00"/>
                </a:solidFill>
              </a:rPr>
              <a:t>Principles are:</a:t>
            </a:r>
          </a:p>
          <a:p>
            <a:endParaRPr lang="en-AU" b="1" u="sng" dirty="0" smtClean="0">
              <a:solidFill>
                <a:srgbClr val="FFFF00"/>
              </a:solidFill>
            </a:endParaRPr>
          </a:p>
          <a:p>
            <a:r>
              <a:rPr lang="en-AU" dirty="0" smtClean="0">
                <a:solidFill>
                  <a:srgbClr val="FFFF00"/>
                </a:solidFill>
              </a:rPr>
              <a:t>• </a:t>
            </a:r>
            <a:r>
              <a:rPr lang="en-AU" dirty="0" smtClean="0">
                <a:solidFill>
                  <a:srgbClr val="FFFF00"/>
                </a:solidFill>
              </a:rPr>
              <a:t> </a:t>
            </a:r>
            <a:r>
              <a:rPr lang="en-AU" sz="2400" dirty="0" smtClean="0">
                <a:solidFill>
                  <a:srgbClr val="FFFF00"/>
                </a:solidFill>
              </a:rPr>
              <a:t>Principle </a:t>
            </a:r>
            <a:r>
              <a:rPr lang="en-AU" sz="2400" dirty="0" smtClean="0">
                <a:solidFill>
                  <a:srgbClr val="FFFF00"/>
                </a:solidFill>
              </a:rPr>
              <a:t>1 – Secure, respectful and reciprocal relationships</a:t>
            </a:r>
          </a:p>
          <a:p>
            <a:r>
              <a:rPr lang="en-AU" sz="2400" dirty="0" smtClean="0">
                <a:solidFill>
                  <a:srgbClr val="FFFF00"/>
                </a:solidFill>
              </a:rPr>
              <a:t>• Principle 2 – Partnerships</a:t>
            </a:r>
          </a:p>
          <a:p>
            <a:r>
              <a:rPr lang="en-AU" sz="2400" dirty="0" smtClean="0">
                <a:solidFill>
                  <a:srgbClr val="FFFF00"/>
                </a:solidFill>
              </a:rPr>
              <a:t>• Principle 3 – High expectations and equity</a:t>
            </a:r>
          </a:p>
          <a:p>
            <a:r>
              <a:rPr lang="en-AU" sz="2400" dirty="0" smtClean="0">
                <a:solidFill>
                  <a:srgbClr val="FFFF00"/>
                </a:solidFill>
              </a:rPr>
              <a:t>• Principle 4 – Respect for diversity</a:t>
            </a:r>
          </a:p>
          <a:p>
            <a:r>
              <a:rPr lang="en-AU" sz="2400" dirty="0" smtClean="0">
                <a:solidFill>
                  <a:srgbClr val="FFFF00"/>
                </a:solidFill>
              </a:rPr>
              <a:t>• Principle 5 – Ongoing learning and reflective practice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12677" r="9685"/>
          <a:stretch>
            <a:fillRect/>
          </a:stretch>
        </p:blipFill>
        <p:spPr bwMode="auto">
          <a:xfrm>
            <a:off x="3145053" y="1195319"/>
            <a:ext cx="2274349" cy="2163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 5"/>
          <p:cNvSpPr/>
          <p:nvPr/>
        </p:nvSpPr>
        <p:spPr>
          <a:xfrm rot="19661420">
            <a:off x="4312118" y="1636295"/>
            <a:ext cx="885524" cy="109728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435192" y="2531444"/>
            <a:ext cx="2002054" cy="118390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8008" y="423511"/>
            <a:ext cx="851835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b="1" u="sng" dirty="0" smtClean="0">
                <a:solidFill>
                  <a:srgbClr val="FFFF00"/>
                </a:solidFill>
              </a:rPr>
              <a:t>Practice</a:t>
            </a:r>
          </a:p>
          <a:p>
            <a:endParaRPr lang="en-AU" dirty="0" smtClean="0"/>
          </a:p>
          <a:p>
            <a:endParaRPr lang="en-AU" dirty="0" smtClean="0">
              <a:solidFill>
                <a:srgbClr val="FFFF00"/>
              </a:solidFill>
            </a:endParaRPr>
          </a:p>
          <a:p>
            <a:endParaRPr lang="en-AU" dirty="0" smtClean="0">
              <a:solidFill>
                <a:srgbClr val="FFFF00"/>
              </a:solidFill>
            </a:endParaRPr>
          </a:p>
          <a:p>
            <a:endParaRPr lang="en-AU" dirty="0" smtClean="0">
              <a:solidFill>
                <a:srgbClr val="FFFF00"/>
              </a:solidFill>
            </a:endParaRPr>
          </a:p>
          <a:p>
            <a:endParaRPr lang="en-AU" dirty="0" smtClean="0">
              <a:solidFill>
                <a:srgbClr val="FFFF00"/>
              </a:solidFill>
            </a:endParaRPr>
          </a:p>
          <a:p>
            <a:endParaRPr lang="en-AU" dirty="0" smtClean="0">
              <a:solidFill>
                <a:srgbClr val="FFFF00"/>
              </a:solidFill>
            </a:endParaRPr>
          </a:p>
          <a:p>
            <a:r>
              <a:rPr lang="en-AU" dirty="0" smtClean="0">
                <a:solidFill>
                  <a:srgbClr val="FFFF00"/>
                </a:solidFill>
              </a:rPr>
              <a:t>The </a:t>
            </a:r>
            <a:r>
              <a:rPr lang="en-AU" dirty="0" smtClean="0">
                <a:solidFill>
                  <a:srgbClr val="FFFF00"/>
                </a:solidFill>
              </a:rPr>
              <a:t>principles of early childhood pedagogy underpin practice – what we do. </a:t>
            </a:r>
            <a:r>
              <a:rPr lang="en-AU" dirty="0" smtClean="0">
                <a:solidFill>
                  <a:srgbClr val="FFFF00"/>
                </a:solidFill>
              </a:rPr>
              <a:t>Educators draw </a:t>
            </a:r>
            <a:r>
              <a:rPr lang="en-AU" dirty="0" smtClean="0">
                <a:solidFill>
                  <a:srgbClr val="FFFF00"/>
                </a:solidFill>
              </a:rPr>
              <a:t>on a rich repertoire of pedagogical practices to promote children’s learning by</a:t>
            </a:r>
            <a:r>
              <a:rPr lang="en-AU" dirty="0" smtClean="0">
                <a:solidFill>
                  <a:srgbClr val="FFFF00"/>
                </a:solidFill>
              </a:rPr>
              <a:t>:</a:t>
            </a:r>
          </a:p>
          <a:p>
            <a:endParaRPr lang="en-AU" dirty="0" smtClean="0">
              <a:solidFill>
                <a:srgbClr val="FFFF00"/>
              </a:solidFill>
            </a:endParaRPr>
          </a:p>
          <a:p>
            <a:r>
              <a:rPr lang="en-AU" dirty="0" smtClean="0">
                <a:solidFill>
                  <a:srgbClr val="FFFF00"/>
                </a:solidFill>
              </a:rPr>
              <a:t>• </a:t>
            </a:r>
            <a:r>
              <a:rPr lang="en-AU" dirty="0" smtClean="0">
                <a:solidFill>
                  <a:srgbClr val="FFFF00"/>
                </a:solidFill>
              </a:rPr>
              <a:t>Adapting </a:t>
            </a:r>
            <a:r>
              <a:rPr lang="en-AU" dirty="0" smtClean="0">
                <a:solidFill>
                  <a:srgbClr val="FFFF00"/>
                </a:solidFill>
              </a:rPr>
              <a:t>holistic approaches</a:t>
            </a:r>
          </a:p>
          <a:p>
            <a:r>
              <a:rPr lang="en-AU" dirty="0" smtClean="0">
                <a:solidFill>
                  <a:srgbClr val="FFFF00"/>
                </a:solidFill>
              </a:rPr>
              <a:t>• </a:t>
            </a:r>
            <a:r>
              <a:rPr lang="en-AU" dirty="0" smtClean="0">
                <a:solidFill>
                  <a:srgbClr val="FFFF00"/>
                </a:solidFill>
              </a:rPr>
              <a:t>Being </a:t>
            </a:r>
            <a:r>
              <a:rPr lang="en-AU" dirty="0" smtClean="0">
                <a:solidFill>
                  <a:srgbClr val="FFFF00"/>
                </a:solidFill>
              </a:rPr>
              <a:t>responsive to children</a:t>
            </a:r>
          </a:p>
          <a:p>
            <a:r>
              <a:rPr lang="en-AU" dirty="0" smtClean="0">
                <a:solidFill>
                  <a:srgbClr val="FFFF00"/>
                </a:solidFill>
              </a:rPr>
              <a:t>• </a:t>
            </a:r>
            <a:r>
              <a:rPr lang="en-AU" dirty="0" smtClean="0">
                <a:solidFill>
                  <a:srgbClr val="FFFF00"/>
                </a:solidFill>
              </a:rPr>
              <a:t>Planning </a:t>
            </a:r>
            <a:r>
              <a:rPr lang="en-AU" dirty="0" smtClean="0">
                <a:solidFill>
                  <a:srgbClr val="FFFF00"/>
                </a:solidFill>
              </a:rPr>
              <a:t>and implementing learning through play</a:t>
            </a:r>
          </a:p>
          <a:p>
            <a:r>
              <a:rPr lang="en-AU" dirty="0" smtClean="0">
                <a:solidFill>
                  <a:srgbClr val="FFFF00"/>
                </a:solidFill>
              </a:rPr>
              <a:t>• </a:t>
            </a:r>
            <a:r>
              <a:rPr lang="en-AU" dirty="0" smtClean="0">
                <a:solidFill>
                  <a:srgbClr val="FFFF00"/>
                </a:solidFill>
              </a:rPr>
              <a:t>Intentional </a:t>
            </a:r>
            <a:r>
              <a:rPr lang="en-AU" dirty="0" smtClean="0">
                <a:solidFill>
                  <a:srgbClr val="FFFF00"/>
                </a:solidFill>
              </a:rPr>
              <a:t>teaching</a:t>
            </a:r>
          </a:p>
          <a:p>
            <a:r>
              <a:rPr lang="en-AU" dirty="0" smtClean="0">
                <a:solidFill>
                  <a:srgbClr val="FFFF00"/>
                </a:solidFill>
              </a:rPr>
              <a:t>• </a:t>
            </a:r>
            <a:r>
              <a:rPr lang="en-AU" dirty="0" smtClean="0">
                <a:solidFill>
                  <a:srgbClr val="FFFF00"/>
                </a:solidFill>
              </a:rPr>
              <a:t>Creating </a:t>
            </a:r>
            <a:r>
              <a:rPr lang="en-AU" dirty="0" smtClean="0">
                <a:solidFill>
                  <a:srgbClr val="FFFF00"/>
                </a:solidFill>
              </a:rPr>
              <a:t>physical and social learning environments that have a positive impact</a:t>
            </a:r>
          </a:p>
          <a:p>
            <a:pPr marL="182563"/>
            <a:r>
              <a:rPr lang="en-AU" dirty="0" smtClean="0">
                <a:solidFill>
                  <a:srgbClr val="FFFF00"/>
                </a:solidFill>
              </a:rPr>
              <a:t>on children’s learning</a:t>
            </a:r>
          </a:p>
          <a:p>
            <a:r>
              <a:rPr lang="en-AU" dirty="0" smtClean="0">
                <a:solidFill>
                  <a:srgbClr val="FFFF00"/>
                </a:solidFill>
              </a:rPr>
              <a:t>• </a:t>
            </a:r>
            <a:r>
              <a:rPr lang="en-AU" dirty="0" smtClean="0">
                <a:solidFill>
                  <a:srgbClr val="FFFF00"/>
                </a:solidFill>
              </a:rPr>
              <a:t>Valuing </a:t>
            </a:r>
            <a:r>
              <a:rPr lang="en-AU" dirty="0" smtClean="0">
                <a:solidFill>
                  <a:srgbClr val="FFFF00"/>
                </a:solidFill>
              </a:rPr>
              <a:t>the cultural and social context of children and their families</a:t>
            </a:r>
          </a:p>
          <a:p>
            <a:pPr marL="182563" indent="-182563"/>
            <a:r>
              <a:rPr lang="en-AU" dirty="0" smtClean="0">
                <a:solidFill>
                  <a:srgbClr val="FFFF00"/>
                </a:solidFill>
              </a:rPr>
              <a:t>• </a:t>
            </a:r>
            <a:r>
              <a:rPr lang="en-AU" dirty="0" smtClean="0">
                <a:solidFill>
                  <a:srgbClr val="FFFF00"/>
                </a:solidFill>
              </a:rPr>
              <a:t>Providing </a:t>
            </a:r>
            <a:r>
              <a:rPr lang="en-AU" dirty="0" smtClean="0">
                <a:solidFill>
                  <a:srgbClr val="FFFF00"/>
                </a:solidFill>
              </a:rPr>
              <a:t>for continuity in experiences and enabling children to </a:t>
            </a:r>
            <a:r>
              <a:rPr lang="en-AU" dirty="0" smtClean="0">
                <a:solidFill>
                  <a:srgbClr val="FFFF00"/>
                </a:solidFill>
              </a:rPr>
              <a:t>have successful transition</a:t>
            </a:r>
            <a:endParaRPr lang="en-AU" dirty="0" smtClean="0">
              <a:solidFill>
                <a:srgbClr val="FFFF00"/>
              </a:solidFill>
            </a:endParaRPr>
          </a:p>
          <a:p>
            <a:r>
              <a:rPr lang="en-AU" dirty="0" smtClean="0">
                <a:solidFill>
                  <a:srgbClr val="FFFF00"/>
                </a:solidFill>
              </a:rPr>
              <a:t>• </a:t>
            </a:r>
            <a:r>
              <a:rPr lang="en-AU" dirty="0" smtClean="0">
                <a:solidFill>
                  <a:srgbClr val="FFFF00"/>
                </a:solidFill>
              </a:rPr>
              <a:t>Assessing </a:t>
            </a:r>
            <a:r>
              <a:rPr lang="en-AU" dirty="0" smtClean="0">
                <a:solidFill>
                  <a:srgbClr val="FFFF00"/>
                </a:solidFill>
              </a:rPr>
              <a:t>and monitoring children’s learning to support children in achieving</a:t>
            </a:r>
          </a:p>
          <a:p>
            <a:pPr marL="182563"/>
            <a:r>
              <a:rPr lang="en-AU" dirty="0" smtClean="0">
                <a:solidFill>
                  <a:srgbClr val="FFFF00"/>
                </a:solidFill>
              </a:rPr>
              <a:t>learning outcomes</a:t>
            </a:r>
            <a:r>
              <a:rPr lang="en-AU" dirty="0" smtClean="0">
                <a:solidFill>
                  <a:srgbClr val="FFFF00"/>
                </a:solidFill>
              </a:rPr>
              <a:t>.(</a:t>
            </a:r>
            <a:r>
              <a:rPr lang="en-AU" dirty="0" smtClean="0">
                <a:solidFill>
                  <a:srgbClr val="FFFF00"/>
                </a:solidFill>
              </a:rPr>
              <a:t>EYLF, p14</a:t>
            </a:r>
            <a:r>
              <a:rPr lang="en-AU" dirty="0" smtClean="0">
                <a:solidFill>
                  <a:srgbClr val="FFFF00"/>
                </a:solidFill>
              </a:rPr>
              <a:t>)</a:t>
            </a:r>
            <a:endParaRPr lang="en-AU" dirty="0" smtClean="0">
              <a:solidFill>
                <a:srgbClr val="FFFF0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12677" r="9685"/>
          <a:stretch>
            <a:fillRect/>
          </a:stretch>
        </p:blipFill>
        <p:spPr bwMode="auto">
          <a:xfrm>
            <a:off x="3549314" y="423511"/>
            <a:ext cx="1980969" cy="1884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 5"/>
          <p:cNvSpPr/>
          <p:nvPr/>
        </p:nvSpPr>
        <p:spPr>
          <a:xfrm>
            <a:off x="3927107" y="1636295"/>
            <a:ext cx="1241659" cy="48126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8" name="Straight Arrow Connector 7"/>
          <p:cNvCxnSpPr>
            <a:endCxn id="6" idx="2"/>
          </p:cNvCxnSpPr>
          <p:nvPr/>
        </p:nvCxnSpPr>
        <p:spPr>
          <a:xfrm>
            <a:off x="1328286" y="644893"/>
            <a:ext cx="2598821" cy="123203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9507" y="356135"/>
            <a:ext cx="8604986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b="1" u="sng" dirty="0" smtClean="0">
                <a:solidFill>
                  <a:srgbClr val="FFFF00"/>
                </a:solidFill>
              </a:rPr>
              <a:t>Learning </a:t>
            </a:r>
            <a:r>
              <a:rPr lang="en-AU" b="1" u="sng" dirty="0" smtClean="0">
                <a:solidFill>
                  <a:srgbClr val="FFFF00"/>
                </a:solidFill>
              </a:rPr>
              <a:t>Outcomes</a:t>
            </a:r>
            <a:r>
              <a:rPr lang="en-AU" b="1" u="sng" dirty="0" smtClean="0">
                <a:solidFill>
                  <a:srgbClr val="FFFF00"/>
                </a:solidFill>
              </a:rPr>
              <a:t>.</a:t>
            </a:r>
          </a:p>
          <a:p>
            <a:endParaRPr lang="en-AU" sz="1600" dirty="0" smtClean="0">
              <a:solidFill>
                <a:srgbClr val="FFFF00"/>
              </a:solidFill>
            </a:endParaRPr>
          </a:p>
          <a:p>
            <a:r>
              <a:rPr lang="en-AU" b="1" dirty="0" smtClean="0">
                <a:solidFill>
                  <a:srgbClr val="FFFF00"/>
                </a:solidFill>
              </a:rPr>
              <a:t>Learning Outcome 1</a:t>
            </a:r>
            <a:r>
              <a:rPr lang="en-AU" dirty="0" smtClean="0">
                <a:solidFill>
                  <a:srgbClr val="FFFF00"/>
                </a:solidFill>
              </a:rPr>
              <a:t> </a:t>
            </a:r>
            <a:r>
              <a:rPr lang="en-AU" b="1" dirty="0" smtClean="0">
                <a:solidFill>
                  <a:srgbClr val="FFFF00"/>
                </a:solidFill>
              </a:rPr>
              <a:t>Children have a strong sense </a:t>
            </a:r>
            <a:endParaRPr lang="en-AU" b="1" dirty="0" smtClean="0">
              <a:solidFill>
                <a:srgbClr val="FFFF00"/>
              </a:solidFill>
            </a:endParaRPr>
          </a:p>
          <a:p>
            <a:r>
              <a:rPr lang="en-AU" b="1" dirty="0" smtClean="0">
                <a:solidFill>
                  <a:srgbClr val="FFFF00"/>
                </a:solidFill>
              </a:rPr>
              <a:t>of </a:t>
            </a:r>
            <a:r>
              <a:rPr lang="en-AU" b="1" dirty="0" smtClean="0">
                <a:solidFill>
                  <a:srgbClr val="FFFF00"/>
                </a:solidFill>
              </a:rPr>
              <a:t>identity</a:t>
            </a:r>
            <a:endParaRPr lang="en-AU" b="1" dirty="0" smtClean="0">
              <a:solidFill>
                <a:srgbClr val="FFFF00"/>
              </a:solidFill>
            </a:endParaRPr>
          </a:p>
          <a:p>
            <a:endParaRPr lang="en-AU" b="1" dirty="0" smtClean="0">
              <a:solidFill>
                <a:srgbClr val="FFFF00"/>
              </a:solidFill>
            </a:endParaRPr>
          </a:p>
          <a:p>
            <a:r>
              <a:rPr lang="en-AU" b="1" dirty="0" smtClean="0">
                <a:solidFill>
                  <a:srgbClr val="FFFF00"/>
                </a:solidFill>
              </a:rPr>
              <a:t>Children </a:t>
            </a:r>
            <a:r>
              <a:rPr lang="en-AU" b="1" dirty="0" smtClean="0">
                <a:solidFill>
                  <a:srgbClr val="FFFF00"/>
                </a:solidFill>
              </a:rPr>
              <a:t>feel safe, secure and supported:</a:t>
            </a:r>
            <a:endParaRPr lang="en-AU" b="1" u="sng" dirty="0" smtClean="0">
              <a:solidFill>
                <a:srgbClr val="FFFF00"/>
              </a:solidFill>
            </a:endParaRPr>
          </a:p>
          <a:p>
            <a:pPr marL="355600" indent="-173038"/>
            <a:r>
              <a:rPr lang="en-AU" b="1" dirty="0" smtClean="0">
                <a:solidFill>
                  <a:srgbClr val="FFFF00"/>
                </a:solidFill>
              </a:rPr>
              <a:t>•</a:t>
            </a:r>
            <a:r>
              <a:rPr lang="en-AU" dirty="0" smtClean="0">
                <a:solidFill>
                  <a:srgbClr val="FFFF00"/>
                </a:solidFill>
              </a:rPr>
              <a:t> Focus on a child, in your setting, who displays attributes of Outcome 1 - how is that being </a:t>
            </a:r>
            <a:r>
              <a:rPr lang="en-AU" dirty="0" smtClean="0">
                <a:solidFill>
                  <a:srgbClr val="FFFF00"/>
                </a:solidFill>
              </a:rPr>
              <a:t>achieved and </a:t>
            </a:r>
            <a:r>
              <a:rPr lang="en-AU" dirty="0" smtClean="0">
                <a:solidFill>
                  <a:srgbClr val="FFFF00"/>
                </a:solidFill>
              </a:rPr>
              <a:t>who has played a role in this?</a:t>
            </a:r>
          </a:p>
          <a:p>
            <a:pPr marL="355600" indent="-173038"/>
            <a:r>
              <a:rPr lang="en-AU" dirty="0" smtClean="0">
                <a:solidFill>
                  <a:srgbClr val="FFFF00"/>
                </a:solidFill>
              </a:rPr>
              <a:t>• Focus on another child who is developing these attributes. How can educators, children and </a:t>
            </a:r>
            <a:r>
              <a:rPr lang="en-AU" dirty="0" smtClean="0">
                <a:solidFill>
                  <a:srgbClr val="FFFF00"/>
                </a:solidFill>
              </a:rPr>
              <a:t>the family </a:t>
            </a:r>
            <a:r>
              <a:rPr lang="en-AU" dirty="0" smtClean="0">
                <a:solidFill>
                  <a:srgbClr val="FFFF00"/>
                </a:solidFill>
              </a:rPr>
              <a:t>support this child?</a:t>
            </a:r>
          </a:p>
          <a:p>
            <a:endParaRPr lang="en-AU" b="1" dirty="0" smtClean="0">
              <a:solidFill>
                <a:srgbClr val="FFFF00"/>
              </a:solidFill>
            </a:endParaRPr>
          </a:p>
          <a:p>
            <a:r>
              <a:rPr lang="en-AU" b="1" dirty="0" smtClean="0">
                <a:solidFill>
                  <a:srgbClr val="FFFF00"/>
                </a:solidFill>
              </a:rPr>
              <a:t>Children </a:t>
            </a:r>
            <a:r>
              <a:rPr lang="en-AU" b="1" dirty="0" smtClean="0">
                <a:solidFill>
                  <a:srgbClr val="FFFF00"/>
                </a:solidFill>
              </a:rPr>
              <a:t>develop their emerging autonomy, inter-dependence, resilience and sense of agency:</a:t>
            </a:r>
          </a:p>
          <a:p>
            <a:pPr marL="355600" indent="-173038"/>
            <a:r>
              <a:rPr lang="en-AU" dirty="0" smtClean="0">
                <a:solidFill>
                  <a:srgbClr val="FFFF00"/>
                </a:solidFill>
              </a:rPr>
              <a:t>• How do educators in your setting support children to achieve this? As a team, share how </a:t>
            </a:r>
            <a:r>
              <a:rPr lang="en-AU" dirty="0" smtClean="0">
                <a:solidFill>
                  <a:srgbClr val="FFFF00"/>
                </a:solidFill>
              </a:rPr>
              <a:t>these characteristics </a:t>
            </a:r>
            <a:r>
              <a:rPr lang="en-AU" dirty="0" smtClean="0">
                <a:solidFill>
                  <a:srgbClr val="FFFF00"/>
                </a:solidFill>
              </a:rPr>
              <a:t>were or are still developing in, not only </a:t>
            </a:r>
            <a:r>
              <a:rPr lang="en-AU" dirty="0" smtClean="0">
                <a:solidFill>
                  <a:srgbClr val="FFFF00"/>
                </a:solidFill>
              </a:rPr>
              <a:t>the children</a:t>
            </a:r>
            <a:r>
              <a:rPr lang="en-AU" dirty="0" smtClean="0">
                <a:solidFill>
                  <a:srgbClr val="FFFF00"/>
                </a:solidFill>
              </a:rPr>
              <a:t>, but also in the educators </a:t>
            </a:r>
            <a:r>
              <a:rPr lang="en-AU" dirty="0" smtClean="0">
                <a:solidFill>
                  <a:srgbClr val="FFFF00"/>
                </a:solidFill>
              </a:rPr>
              <a:t>themselves.</a:t>
            </a:r>
            <a:endParaRPr lang="en-AU" dirty="0" smtClean="0">
              <a:solidFill>
                <a:srgbClr val="FFFF00"/>
              </a:solidFill>
            </a:endParaRPr>
          </a:p>
          <a:p>
            <a:pPr marL="355600" indent="-173038"/>
            <a:endParaRPr lang="en-AU" dirty="0" smtClean="0">
              <a:solidFill>
                <a:srgbClr val="FFFF00"/>
              </a:solidFill>
            </a:endParaRPr>
          </a:p>
          <a:p>
            <a:pPr marL="355600" indent="-355600"/>
            <a:r>
              <a:rPr lang="en-AU" dirty="0" smtClean="0">
                <a:solidFill>
                  <a:srgbClr val="FFFF00"/>
                </a:solidFill>
              </a:rPr>
              <a:t> </a:t>
            </a:r>
            <a:r>
              <a:rPr lang="en-AU" b="1" dirty="0" smtClean="0">
                <a:solidFill>
                  <a:srgbClr val="FFFF00"/>
                </a:solidFill>
              </a:rPr>
              <a:t>Children </a:t>
            </a:r>
            <a:r>
              <a:rPr lang="en-AU" b="1" dirty="0" smtClean="0">
                <a:solidFill>
                  <a:srgbClr val="FFFF00"/>
                </a:solidFill>
              </a:rPr>
              <a:t>develop knowledge and confident self identities</a:t>
            </a:r>
            <a:r>
              <a:rPr lang="en-AU" b="1" dirty="0" smtClean="0">
                <a:solidFill>
                  <a:srgbClr val="FFFF00"/>
                </a:solidFill>
              </a:rPr>
              <a:t>:</a:t>
            </a:r>
          </a:p>
          <a:p>
            <a:pPr marL="355600" indent="-173038"/>
            <a:r>
              <a:rPr lang="en-AU" dirty="0" smtClean="0">
                <a:solidFill>
                  <a:srgbClr val="FFFF00"/>
                </a:solidFill>
              </a:rPr>
              <a:t>• How do we show children they belong? How can we extend on this and develop better understandings of their individual family circumstances?</a:t>
            </a:r>
          </a:p>
          <a:p>
            <a:pPr marL="355600" indent="-173038"/>
            <a:r>
              <a:rPr lang="en-AU" dirty="0" smtClean="0">
                <a:solidFill>
                  <a:srgbClr val="FFFF00"/>
                </a:solidFill>
              </a:rPr>
              <a:t>• Do educators have a sense of identity – share aspects of how educators feel they belong and how that sense of belonging to the group/setting can be enhanced?</a:t>
            </a:r>
          </a:p>
          <a:p>
            <a:pPr marL="355600" indent="-173038"/>
            <a:endParaRPr lang="en-AU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12677" r="9685"/>
          <a:stretch>
            <a:fillRect/>
          </a:stretch>
        </p:blipFill>
        <p:spPr bwMode="auto">
          <a:xfrm>
            <a:off x="5849753" y="240632"/>
            <a:ext cx="1850458" cy="1760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 5"/>
          <p:cNvSpPr/>
          <p:nvPr/>
        </p:nvSpPr>
        <p:spPr>
          <a:xfrm rot="1736559">
            <a:off x="6196980" y="502689"/>
            <a:ext cx="571704" cy="985884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8" name="Straight Arrow Connector 7"/>
          <p:cNvCxnSpPr>
            <a:endCxn id="6" idx="2"/>
          </p:cNvCxnSpPr>
          <p:nvPr/>
        </p:nvCxnSpPr>
        <p:spPr>
          <a:xfrm>
            <a:off x="2521818" y="425921"/>
            <a:ext cx="3710864" cy="43137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882" y="335846"/>
            <a:ext cx="86242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AU" sz="1750" dirty="0" smtClean="0">
              <a:solidFill>
                <a:srgbClr val="FFFF00"/>
              </a:solidFill>
            </a:endParaRPr>
          </a:p>
          <a:p>
            <a:r>
              <a:rPr lang="en-AU" sz="1750" b="1" dirty="0" smtClean="0">
                <a:solidFill>
                  <a:srgbClr val="FFFF00"/>
                </a:solidFill>
              </a:rPr>
              <a:t>Children </a:t>
            </a:r>
            <a:r>
              <a:rPr lang="en-AU" sz="1750" b="1" dirty="0" smtClean="0">
                <a:solidFill>
                  <a:srgbClr val="FFFF00"/>
                </a:solidFill>
              </a:rPr>
              <a:t>learn to interact in relation to others with care, empathy and respect</a:t>
            </a:r>
            <a:r>
              <a:rPr lang="en-AU" sz="1750" b="1" dirty="0" smtClean="0">
                <a:solidFill>
                  <a:srgbClr val="FFFF00"/>
                </a:solidFill>
              </a:rPr>
              <a:t>:</a:t>
            </a:r>
            <a:endParaRPr lang="en-AU" sz="1750" b="1" dirty="0" smtClean="0">
              <a:solidFill>
                <a:srgbClr val="FFFF00"/>
              </a:solidFill>
            </a:endParaRPr>
          </a:p>
          <a:p>
            <a:pPr marL="355600" indent="-173038"/>
            <a:r>
              <a:rPr lang="en-AU" sz="1750" dirty="0" smtClean="0">
                <a:solidFill>
                  <a:srgbClr val="FFFF00"/>
                </a:solidFill>
              </a:rPr>
              <a:t>• Reflect on how much time each educator has spent interacting and </a:t>
            </a:r>
            <a:r>
              <a:rPr lang="en-AU" sz="1750" dirty="0" smtClean="0">
                <a:solidFill>
                  <a:srgbClr val="FFFF00"/>
                </a:solidFill>
              </a:rPr>
              <a:t> conversing </a:t>
            </a:r>
            <a:r>
              <a:rPr lang="en-AU" sz="1750" dirty="0" smtClean="0">
                <a:solidFill>
                  <a:srgbClr val="FFFF00"/>
                </a:solidFill>
              </a:rPr>
              <a:t>with each child </a:t>
            </a:r>
            <a:r>
              <a:rPr lang="en-AU" sz="1750" dirty="0" smtClean="0">
                <a:solidFill>
                  <a:srgbClr val="FFFF00"/>
                </a:solidFill>
              </a:rPr>
              <a:t>in their </a:t>
            </a:r>
            <a:r>
              <a:rPr lang="en-AU" sz="1750" dirty="0" smtClean="0">
                <a:solidFill>
                  <a:srgbClr val="FFFF00"/>
                </a:solidFill>
              </a:rPr>
              <a:t>care today. How meaningful were these interactions and in what ways were they meaningful?</a:t>
            </a:r>
          </a:p>
          <a:p>
            <a:pPr marL="355600" indent="-173038"/>
            <a:r>
              <a:rPr lang="en-AU" sz="1750" dirty="0" smtClean="0">
                <a:solidFill>
                  <a:srgbClr val="FFFF00"/>
                </a:solidFill>
              </a:rPr>
              <a:t>• How can we promote greater understanding of cultural backgrounds that develops in to </a:t>
            </a:r>
            <a:r>
              <a:rPr lang="en-AU" sz="1750" dirty="0" smtClean="0">
                <a:solidFill>
                  <a:srgbClr val="FFFF00"/>
                </a:solidFill>
              </a:rPr>
              <a:t>cultural competence </a:t>
            </a:r>
            <a:r>
              <a:rPr lang="en-AU" sz="1750" dirty="0" smtClean="0">
                <a:solidFill>
                  <a:srgbClr val="FFFF00"/>
                </a:solidFill>
              </a:rPr>
              <a:t>for children, families and staff</a:t>
            </a:r>
            <a:r>
              <a:rPr lang="en-AU" sz="1750" dirty="0" smtClean="0">
                <a:solidFill>
                  <a:srgbClr val="FFFF00"/>
                </a:solidFill>
              </a:rPr>
              <a:t>?</a:t>
            </a:r>
          </a:p>
          <a:p>
            <a:pPr marL="355600" indent="-173038"/>
            <a:endParaRPr lang="en-AU" sz="1750" dirty="0" smtClean="0">
              <a:solidFill>
                <a:srgbClr val="FFFF00"/>
              </a:solidFill>
            </a:endParaRPr>
          </a:p>
          <a:p>
            <a:r>
              <a:rPr lang="en-AU" sz="1750" b="1" dirty="0" smtClean="0">
                <a:solidFill>
                  <a:srgbClr val="FFFF00"/>
                </a:solidFill>
              </a:rPr>
              <a:t>Learning </a:t>
            </a:r>
            <a:r>
              <a:rPr lang="en-AU" sz="1750" b="1" dirty="0" smtClean="0">
                <a:solidFill>
                  <a:srgbClr val="FFFF00"/>
                </a:solidFill>
              </a:rPr>
              <a:t>Outcome 2: </a:t>
            </a:r>
            <a:r>
              <a:rPr lang="en-AU" sz="1750" b="1" dirty="0" smtClean="0">
                <a:solidFill>
                  <a:srgbClr val="FFFF00"/>
                </a:solidFill>
              </a:rPr>
              <a:t>Children </a:t>
            </a:r>
            <a:r>
              <a:rPr lang="en-AU" sz="1750" b="1" dirty="0" smtClean="0">
                <a:solidFill>
                  <a:srgbClr val="FFFF00"/>
                </a:solidFill>
              </a:rPr>
              <a:t>are connected </a:t>
            </a:r>
            <a:r>
              <a:rPr lang="en-AU" sz="1750" b="1" dirty="0" smtClean="0">
                <a:solidFill>
                  <a:srgbClr val="FFFF00"/>
                </a:solidFill>
              </a:rPr>
              <a:t>with and </a:t>
            </a:r>
            <a:r>
              <a:rPr lang="en-AU" sz="1750" b="1" dirty="0" smtClean="0">
                <a:solidFill>
                  <a:srgbClr val="FFFF00"/>
                </a:solidFill>
              </a:rPr>
              <a:t>contribute to their </a:t>
            </a:r>
            <a:r>
              <a:rPr lang="en-AU" sz="1750" b="1" dirty="0" smtClean="0">
                <a:solidFill>
                  <a:srgbClr val="FFFF00"/>
                </a:solidFill>
              </a:rPr>
              <a:t>world</a:t>
            </a:r>
            <a:endParaRPr lang="en-AU" sz="1750" b="1" dirty="0" smtClean="0">
              <a:solidFill>
                <a:srgbClr val="FFFF00"/>
              </a:solidFill>
            </a:endParaRPr>
          </a:p>
          <a:p>
            <a:endParaRPr lang="en-AU" sz="1750" dirty="0" smtClean="0">
              <a:solidFill>
                <a:srgbClr val="FFFF00"/>
              </a:solidFill>
            </a:endParaRPr>
          </a:p>
          <a:p>
            <a:r>
              <a:rPr lang="en-AU" sz="1750" dirty="0" smtClean="0">
                <a:solidFill>
                  <a:srgbClr val="FFFF00"/>
                </a:solidFill>
              </a:rPr>
              <a:t>This </a:t>
            </a:r>
            <a:r>
              <a:rPr lang="en-AU" sz="1750" dirty="0" smtClean="0">
                <a:solidFill>
                  <a:srgbClr val="FFFF00"/>
                </a:solidFill>
              </a:rPr>
              <a:t>outcome relates to children’s connectedness to their community and their </a:t>
            </a:r>
            <a:r>
              <a:rPr lang="en-AU" sz="1750" dirty="0" smtClean="0">
                <a:solidFill>
                  <a:srgbClr val="FFFF00"/>
                </a:solidFill>
              </a:rPr>
              <a:t>world-their participation </a:t>
            </a:r>
            <a:r>
              <a:rPr lang="en-AU" sz="1750" dirty="0" smtClean="0">
                <a:solidFill>
                  <a:srgbClr val="FFFF00"/>
                </a:solidFill>
              </a:rPr>
              <a:t>and contributions</a:t>
            </a:r>
            <a:r>
              <a:rPr lang="en-AU" sz="1750" dirty="0" smtClean="0">
                <a:solidFill>
                  <a:srgbClr val="FFFF00"/>
                </a:solidFill>
              </a:rPr>
              <a:t>. “</a:t>
            </a:r>
            <a:r>
              <a:rPr lang="en-AU" sz="1750" dirty="0" smtClean="0">
                <a:solidFill>
                  <a:srgbClr val="FFFF00"/>
                </a:solidFill>
              </a:rPr>
              <a:t>Having a positive sense of identity and experiencing respectful, responsive </a:t>
            </a:r>
            <a:r>
              <a:rPr lang="en-AU" sz="1750" dirty="0" smtClean="0">
                <a:solidFill>
                  <a:srgbClr val="FFFF00"/>
                </a:solidFill>
              </a:rPr>
              <a:t>relationships strengthens children’s interest </a:t>
            </a:r>
            <a:r>
              <a:rPr lang="en-AU" sz="1750" dirty="0" smtClean="0">
                <a:solidFill>
                  <a:srgbClr val="FFFF00"/>
                </a:solidFill>
              </a:rPr>
              <a:t>and skills in being and becoming active contributors to </a:t>
            </a:r>
            <a:r>
              <a:rPr lang="en-AU" sz="1750" dirty="0" smtClean="0">
                <a:solidFill>
                  <a:srgbClr val="FFFF00"/>
                </a:solidFill>
              </a:rPr>
              <a:t>their world</a:t>
            </a:r>
            <a:r>
              <a:rPr lang="en-AU" sz="1750" dirty="0" smtClean="0">
                <a:solidFill>
                  <a:srgbClr val="FFFF00"/>
                </a:solidFill>
              </a:rPr>
              <a:t>. As children move into early childhood settings they broaden their experiences as</a:t>
            </a:r>
          </a:p>
          <a:p>
            <a:r>
              <a:rPr lang="en-AU" sz="1750" dirty="0" smtClean="0">
                <a:solidFill>
                  <a:srgbClr val="FFFF00"/>
                </a:solidFill>
              </a:rPr>
              <a:t>participants in different relationships and communities</a:t>
            </a:r>
            <a:r>
              <a:rPr lang="en-AU" sz="1750" dirty="0" smtClean="0">
                <a:solidFill>
                  <a:srgbClr val="FFFF00"/>
                </a:solidFill>
              </a:rPr>
              <a:t>.” (</a:t>
            </a:r>
            <a:r>
              <a:rPr lang="en-AU" sz="1750" dirty="0" smtClean="0">
                <a:solidFill>
                  <a:srgbClr val="FFFF00"/>
                </a:solidFill>
              </a:rPr>
              <a:t>EYLF p25)</a:t>
            </a:r>
            <a:endParaRPr lang="en-AU" sz="175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volution">
  <a:themeElements>
    <a:clrScheme name="Custom 1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11878</TotalTime>
  <Words>2631</Words>
  <Application>Microsoft Office PowerPoint</Application>
  <PresentationFormat>On-screen Show (4:3)</PresentationFormat>
  <Paragraphs>211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Revolution</vt:lpstr>
      <vt:lpstr>EYLF Early Years Learning Framework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Kayleen Lord</dc:creator>
  <cp:lastModifiedBy>Window's</cp:lastModifiedBy>
  <cp:revision>281</cp:revision>
  <dcterms:created xsi:type="dcterms:W3CDTF">2014-07-09T11:14:43Z</dcterms:created>
  <dcterms:modified xsi:type="dcterms:W3CDTF">2015-02-02T05:32:25Z</dcterms:modified>
</cp:coreProperties>
</file>