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308" r:id="rId3"/>
    <p:sldId id="321" r:id="rId4"/>
    <p:sldId id="309" r:id="rId5"/>
    <p:sldId id="314" r:id="rId6"/>
    <p:sldId id="313" r:id="rId7"/>
    <p:sldId id="310" r:id="rId8"/>
    <p:sldId id="312" r:id="rId9"/>
    <p:sldId id="311" r:id="rId10"/>
    <p:sldId id="315" r:id="rId11"/>
    <p:sldId id="316" r:id="rId12"/>
    <p:sldId id="317" r:id="rId13"/>
    <p:sldId id="319" r:id="rId14"/>
    <p:sldId id="320" r:id="rId15"/>
    <p:sldId id="330" r:id="rId16"/>
    <p:sldId id="322" r:id="rId17"/>
    <p:sldId id="323" r:id="rId18"/>
    <p:sldId id="325" r:id="rId19"/>
    <p:sldId id="326" r:id="rId20"/>
    <p:sldId id="327" r:id="rId21"/>
    <p:sldId id="328" r:id="rId22"/>
    <p:sldId id="329" r:id="rId23"/>
    <p:sldId id="331" r:id="rId24"/>
    <p:sldId id="332" r:id="rId25"/>
    <p:sldId id="33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43" autoAdjust="0"/>
  </p:normalViewPr>
  <p:slideViewPr>
    <p:cSldViewPr snapToGrid="0" snapToObjects="1">
      <p:cViewPr varScale="1">
        <p:scale>
          <a:sx n="103" d="100"/>
          <a:sy n="103" d="100"/>
        </p:scale>
        <p:origin x="-204" y="-84"/>
      </p:cViewPr>
      <p:guideLst>
        <p:guide orient="horz" pos="2160"/>
        <p:guide pos="2880"/>
      </p:guideLst>
    </p:cSldViewPr>
  </p:slideViewPr>
  <p:outlineViewPr>
    <p:cViewPr>
      <p:scale>
        <a:sx n="33" d="100"/>
        <a:sy n="33" d="100"/>
      </p:scale>
      <p:origin x="0" y="489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2" d="100"/>
          <a:sy n="82" d="100"/>
        </p:scale>
        <p:origin x="-146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6B5537-AD0C-429F-A62E-DED3FCA68252}" type="datetimeFigureOut">
              <a:rPr lang="en-AU" smtClean="0"/>
              <a:pPr/>
              <a:t>3/10/2014</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ACD2C0-E113-4DC9-A921-FD36B34C92DC}" type="slidenum">
              <a:rPr lang="en-AU" smtClean="0"/>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BAFB62-B6D2-4CCC-B89C-26C27924C19E}" type="datetimeFigureOut">
              <a:rPr lang="en-AU" smtClean="0"/>
              <a:pPr/>
              <a:t>3/10/2014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288EC2-8287-4239-BE66-7C4E8439778F}"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7C288EC2-8287-4239-BE66-7C4E8439778F}" type="slidenum">
              <a:rPr lang="en-AU" smtClean="0"/>
              <a:pPr/>
              <a:t>17</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cstate="print"/>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AU"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10/3/2014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10/3/2014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AU"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print"/>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AU"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AU"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pPr/>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10/3/2014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10/3/2014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AU"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10/3/2014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2.jpeg"/></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1251" y="2704164"/>
            <a:ext cx="6762749" cy="1124886"/>
          </a:xfrm>
        </p:spPr>
        <p:txBody>
          <a:bodyPr/>
          <a:lstStyle/>
          <a:p>
            <a:pPr algn="ctr"/>
            <a:r>
              <a:rPr lang="en-US" sz="5400" b="1" dirty="0" smtClean="0">
                <a:ln>
                  <a:solidFill>
                    <a:schemeClr val="tx2">
                      <a:lumMod val="60000"/>
                      <a:lumOff val="40000"/>
                    </a:schemeClr>
                  </a:solidFill>
                </a:ln>
                <a:solidFill>
                  <a:srgbClr val="FFFF00"/>
                </a:solidFill>
                <a:cs typeface="Calibri"/>
              </a:rPr>
              <a:t>Guiding Children's </a:t>
            </a:r>
            <a:r>
              <a:rPr lang="en-US" sz="5400" b="1" dirty="0" err="1" smtClean="0">
                <a:ln>
                  <a:solidFill>
                    <a:schemeClr val="tx2">
                      <a:lumMod val="60000"/>
                      <a:lumOff val="40000"/>
                    </a:schemeClr>
                  </a:solidFill>
                </a:ln>
                <a:solidFill>
                  <a:srgbClr val="FFFF00"/>
                </a:solidFill>
                <a:cs typeface="Calibri"/>
              </a:rPr>
              <a:t>behaviour</a:t>
            </a:r>
            <a:endParaRPr lang="en-US" sz="5400" b="1" dirty="0">
              <a:ln>
                <a:solidFill>
                  <a:schemeClr val="tx2">
                    <a:lumMod val="60000"/>
                    <a:lumOff val="40000"/>
                  </a:schemeClr>
                </a:solidFill>
              </a:ln>
              <a:solidFill>
                <a:srgbClr val="FFFF00"/>
              </a:solidFill>
              <a:cs typeface="Calibri"/>
            </a:endParaRPr>
          </a:p>
        </p:txBody>
      </p:sp>
      <p:pic>
        <p:nvPicPr>
          <p:cNvPr id="8" name="Picture 7" descr="SMYL Logo Style 3"/>
          <p:cNvPicPr/>
          <p:nvPr/>
        </p:nvPicPr>
        <p:blipFill>
          <a:blip r:embed="rId2" cstate="print"/>
          <a:srcRect/>
          <a:stretch>
            <a:fillRect/>
          </a:stretch>
        </p:blipFill>
        <p:spPr bwMode="auto">
          <a:xfrm>
            <a:off x="5887174" y="418030"/>
            <a:ext cx="2954655" cy="1515745"/>
          </a:xfrm>
          <a:prstGeom prst="rect">
            <a:avLst/>
          </a:prstGeom>
          <a:noFill/>
        </p:spPr>
      </p:pic>
      <p:sp>
        <p:nvSpPr>
          <p:cNvPr id="18" name="Arc 17"/>
          <p:cNvSpPr/>
          <p:nvPr/>
        </p:nvSpPr>
        <p:spPr>
          <a:xfrm rot="14893089">
            <a:off x="1211063" y="3583982"/>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1" name="Arc 20"/>
          <p:cNvSpPr/>
          <p:nvPr/>
        </p:nvSpPr>
        <p:spPr>
          <a:xfrm rot="14893089">
            <a:off x="1088821" y="3736383"/>
            <a:ext cx="5048000" cy="2881238"/>
          </a:xfrm>
          <a:prstGeom prst="arc">
            <a:avLst>
              <a:gd name="adj1" fmla="val 13737976"/>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3" name="Arc 22"/>
          <p:cNvSpPr/>
          <p:nvPr/>
        </p:nvSpPr>
        <p:spPr>
          <a:xfrm rot="14632926">
            <a:off x="1363464" y="3524285"/>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Tree>
    <p:extLst>
      <p:ext uri="{BB962C8B-B14F-4D97-AF65-F5344CB8AC3E}">
        <p14:creationId xmlns:p14="http://schemas.microsoft.com/office/powerpoint/2010/main" xmlns="" val="1467134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5563" y="628073"/>
            <a:ext cx="8562109" cy="4524315"/>
          </a:xfrm>
          <a:prstGeom prst="rect">
            <a:avLst/>
          </a:prstGeom>
          <a:noFill/>
        </p:spPr>
        <p:txBody>
          <a:bodyPr wrap="square" rtlCol="0">
            <a:spAutoFit/>
          </a:bodyPr>
          <a:lstStyle/>
          <a:p>
            <a:r>
              <a:rPr lang="en-AU" dirty="0" smtClean="0">
                <a:solidFill>
                  <a:srgbClr val="FFFF00"/>
                </a:solidFill>
              </a:rPr>
              <a:t>The professional should also be made aware of </a:t>
            </a:r>
            <a:r>
              <a:rPr lang="en-AU" dirty="0" smtClean="0">
                <a:solidFill>
                  <a:srgbClr val="FFFF00"/>
                </a:solidFill>
              </a:rPr>
              <a:t>the children’s </a:t>
            </a:r>
            <a:r>
              <a:rPr lang="en-AU" dirty="0" smtClean="0">
                <a:solidFill>
                  <a:srgbClr val="FFFF00"/>
                </a:solidFill>
              </a:rPr>
              <a:t>service’s behaviour guidance policy so that </a:t>
            </a:r>
            <a:r>
              <a:rPr lang="en-AU" dirty="0" smtClean="0">
                <a:solidFill>
                  <a:srgbClr val="FFFF00"/>
                </a:solidFill>
              </a:rPr>
              <a:t>the behaviour </a:t>
            </a:r>
            <a:r>
              <a:rPr lang="en-AU" dirty="0" smtClean="0">
                <a:solidFill>
                  <a:srgbClr val="FFFF00"/>
                </a:solidFill>
              </a:rPr>
              <a:t>guidance strategies that are developed </a:t>
            </a:r>
            <a:r>
              <a:rPr lang="en-AU" dirty="0" smtClean="0">
                <a:solidFill>
                  <a:srgbClr val="FFFF00"/>
                </a:solidFill>
              </a:rPr>
              <a:t>are consistent </a:t>
            </a:r>
            <a:r>
              <a:rPr lang="en-AU" dirty="0" smtClean="0">
                <a:solidFill>
                  <a:srgbClr val="FFFF00"/>
                </a:solidFill>
              </a:rPr>
              <a:t>with the </a:t>
            </a:r>
            <a:r>
              <a:rPr lang="en-AU" dirty="0" smtClean="0">
                <a:solidFill>
                  <a:srgbClr val="FFFF00"/>
                </a:solidFill>
              </a:rPr>
              <a:t>policy.</a:t>
            </a:r>
          </a:p>
          <a:p>
            <a:endParaRPr lang="en-AU" dirty="0" smtClean="0">
              <a:solidFill>
                <a:srgbClr val="FFFF00"/>
              </a:solidFill>
            </a:endParaRPr>
          </a:p>
          <a:p>
            <a:r>
              <a:rPr lang="en-AU" dirty="0" smtClean="0">
                <a:solidFill>
                  <a:srgbClr val="FFFF00"/>
                </a:solidFill>
              </a:rPr>
              <a:t>It </a:t>
            </a:r>
            <a:r>
              <a:rPr lang="en-AU" dirty="0" smtClean="0">
                <a:solidFill>
                  <a:srgbClr val="FFFF00"/>
                </a:solidFill>
              </a:rPr>
              <a:t>is also important that all staff members and family </a:t>
            </a:r>
            <a:r>
              <a:rPr lang="en-AU" dirty="0" smtClean="0">
                <a:solidFill>
                  <a:srgbClr val="FFFF00"/>
                </a:solidFill>
              </a:rPr>
              <a:t>day carers </a:t>
            </a:r>
            <a:r>
              <a:rPr lang="en-AU" dirty="0" smtClean="0">
                <a:solidFill>
                  <a:srgbClr val="FFFF00"/>
                </a:solidFill>
              </a:rPr>
              <a:t>working with the child, even if only for a </a:t>
            </a:r>
            <a:r>
              <a:rPr lang="en-AU" dirty="0" smtClean="0">
                <a:solidFill>
                  <a:srgbClr val="FFFF00"/>
                </a:solidFill>
              </a:rPr>
              <a:t>short period </a:t>
            </a:r>
            <a:r>
              <a:rPr lang="en-AU" dirty="0" smtClean="0">
                <a:solidFill>
                  <a:srgbClr val="FFFF00"/>
                </a:solidFill>
              </a:rPr>
              <a:t>each day, are aware that there is a specific</a:t>
            </a:r>
          </a:p>
          <a:p>
            <a:r>
              <a:rPr lang="en-AU" dirty="0" smtClean="0">
                <a:solidFill>
                  <a:srgbClr val="FFFF00"/>
                </a:solidFill>
              </a:rPr>
              <a:t>behaviour guidance program to be followed for that child.</a:t>
            </a:r>
          </a:p>
          <a:p>
            <a:endParaRPr lang="en-AU" dirty="0" smtClean="0">
              <a:solidFill>
                <a:srgbClr val="FFFF00"/>
              </a:solidFill>
            </a:endParaRPr>
          </a:p>
          <a:p>
            <a:r>
              <a:rPr lang="en-AU" dirty="0" smtClean="0">
                <a:solidFill>
                  <a:srgbClr val="FFFF00"/>
                </a:solidFill>
              </a:rPr>
              <a:t>This </a:t>
            </a:r>
            <a:r>
              <a:rPr lang="en-AU" dirty="0" smtClean="0">
                <a:solidFill>
                  <a:srgbClr val="FFFF00"/>
                </a:solidFill>
              </a:rPr>
              <a:t>is necessary so that all staff members and </a:t>
            </a:r>
            <a:r>
              <a:rPr lang="en-AU" dirty="0" smtClean="0">
                <a:solidFill>
                  <a:srgbClr val="FFFF00"/>
                </a:solidFill>
              </a:rPr>
              <a:t>family day </a:t>
            </a:r>
            <a:r>
              <a:rPr lang="en-AU" dirty="0" smtClean="0">
                <a:solidFill>
                  <a:srgbClr val="FFFF00"/>
                </a:solidFill>
              </a:rPr>
              <a:t>carers have </a:t>
            </a:r>
            <a:r>
              <a:rPr lang="en-AU" dirty="0" smtClean="0">
                <a:solidFill>
                  <a:srgbClr val="FFFF00"/>
                </a:solidFill>
              </a:rPr>
              <a:t>a consistent </a:t>
            </a:r>
            <a:r>
              <a:rPr lang="en-AU" dirty="0" smtClean="0">
                <a:solidFill>
                  <a:srgbClr val="FFFF00"/>
                </a:solidFill>
              </a:rPr>
              <a:t>approach to </a:t>
            </a:r>
            <a:r>
              <a:rPr lang="en-AU" dirty="0" smtClean="0">
                <a:solidFill>
                  <a:srgbClr val="FFFF00"/>
                </a:solidFill>
              </a:rPr>
              <a:t>guiding children </a:t>
            </a:r>
            <a:r>
              <a:rPr lang="en-AU" dirty="0" smtClean="0">
                <a:solidFill>
                  <a:srgbClr val="FFFF00"/>
                </a:solidFill>
              </a:rPr>
              <a:t>who are displaying challenging behaviour.</a:t>
            </a:r>
          </a:p>
          <a:p>
            <a:endParaRPr lang="en-AU" dirty="0" smtClean="0">
              <a:solidFill>
                <a:srgbClr val="FFFF00"/>
              </a:solidFill>
            </a:endParaRPr>
          </a:p>
          <a:p>
            <a:r>
              <a:rPr lang="en-AU" dirty="0" smtClean="0">
                <a:solidFill>
                  <a:srgbClr val="FFFF00"/>
                </a:solidFill>
              </a:rPr>
              <a:t>It </a:t>
            </a:r>
            <a:r>
              <a:rPr lang="en-AU" dirty="0" smtClean="0">
                <a:solidFill>
                  <a:srgbClr val="FFFF00"/>
                </a:solidFill>
              </a:rPr>
              <a:t>is recommended that when there is an inspection of </a:t>
            </a:r>
            <a:r>
              <a:rPr lang="en-AU" dirty="0" smtClean="0">
                <a:solidFill>
                  <a:srgbClr val="FFFF00"/>
                </a:solidFill>
              </a:rPr>
              <a:t>a children’s </a:t>
            </a:r>
            <a:r>
              <a:rPr lang="en-AU" dirty="0" smtClean="0">
                <a:solidFill>
                  <a:srgbClr val="FFFF00"/>
                </a:solidFill>
              </a:rPr>
              <a:t>service, the Children’s Services Adviser (</a:t>
            </a:r>
            <a:r>
              <a:rPr lang="en-AU" dirty="0" smtClean="0">
                <a:solidFill>
                  <a:srgbClr val="FFFF00"/>
                </a:solidFill>
              </a:rPr>
              <a:t>CSA) is </a:t>
            </a:r>
            <a:r>
              <a:rPr lang="en-AU" dirty="0" smtClean="0">
                <a:solidFill>
                  <a:srgbClr val="FFFF00"/>
                </a:solidFill>
              </a:rPr>
              <a:t>informed of the strategies in place for a particular </a:t>
            </a:r>
            <a:r>
              <a:rPr lang="en-AU" dirty="0" smtClean="0">
                <a:solidFill>
                  <a:srgbClr val="FFFF00"/>
                </a:solidFill>
              </a:rPr>
              <a:t>child. Children’s </a:t>
            </a:r>
            <a:r>
              <a:rPr lang="en-AU" dirty="0" smtClean="0">
                <a:solidFill>
                  <a:srgbClr val="FFFF00"/>
                </a:solidFill>
              </a:rPr>
              <a:t>services advisers may be contacted through</a:t>
            </a:r>
          </a:p>
          <a:p>
            <a:r>
              <a:rPr lang="en-AU" dirty="0" smtClean="0">
                <a:solidFill>
                  <a:srgbClr val="FFFF00"/>
                </a:solidFill>
              </a:rPr>
              <a:t>Regional Offices</a:t>
            </a:r>
            <a:endParaRPr lang="en-AU" dirty="0">
              <a:solidFill>
                <a:srgbClr val="FFFF00"/>
              </a:solidFill>
            </a:endParaRPr>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0982" y="434110"/>
            <a:ext cx="8340436" cy="5632311"/>
          </a:xfrm>
          <a:prstGeom prst="rect">
            <a:avLst/>
          </a:prstGeom>
          <a:noFill/>
        </p:spPr>
        <p:txBody>
          <a:bodyPr wrap="square" rtlCol="0">
            <a:spAutoFit/>
          </a:bodyPr>
          <a:lstStyle/>
          <a:p>
            <a:r>
              <a:rPr lang="en-AU" b="1" u="sng" dirty="0" smtClean="0">
                <a:solidFill>
                  <a:srgbClr val="FFFF00"/>
                </a:solidFill>
              </a:rPr>
              <a:t>Individual </a:t>
            </a:r>
            <a:r>
              <a:rPr lang="en-AU" b="1" u="sng" dirty="0" smtClean="0">
                <a:solidFill>
                  <a:srgbClr val="FFFF00"/>
                </a:solidFill>
              </a:rPr>
              <a:t>Characteristics</a:t>
            </a:r>
          </a:p>
          <a:p>
            <a:endParaRPr lang="en-AU" b="1" dirty="0" smtClean="0">
              <a:solidFill>
                <a:srgbClr val="FFFF00"/>
              </a:solidFill>
            </a:endParaRPr>
          </a:p>
          <a:p>
            <a:r>
              <a:rPr lang="en-AU" dirty="0" smtClean="0">
                <a:solidFill>
                  <a:srgbClr val="FFFF00"/>
                </a:solidFill>
              </a:rPr>
              <a:t>All children have their own individual characteristics and it is important to understand each </a:t>
            </a:r>
            <a:r>
              <a:rPr lang="en-AU" dirty="0" smtClean="0">
                <a:solidFill>
                  <a:srgbClr val="FFFF00"/>
                </a:solidFill>
              </a:rPr>
              <a:t>child's temperament</a:t>
            </a:r>
            <a:r>
              <a:rPr lang="en-AU" dirty="0" smtClean="0">
                <a:solidFill>
                  <a:srgbClr val="FFFF00"/>
                </a:solidFill>
              </a:rPr>
              <a:t>, activity level, and interests, as well as any special rights or environmental conditions </a:t>
            </a:r>
            <a:r>
              <a:rPr lang="en-AU" dirty="0" smtClean="0">
                <a:solidFill>
                  <a:srgbClr val="FFFF00"/>
                </a:solidFill>
              </a:rPr>
              <a:t>that may </a:t>
            </a:r>
            <a:r>
              <a:rPr lang="en-AU" dirty="0" smtClean="0">
                <a:solidFill>
                  <a:srgbClr val="FFFF00"/>
                </a:solidFill>
              </a:rPr>
              <a:t>impact on their behaviour.</a:t>
            </a:r>
          </a:p>
          <a:p>
            <a:endParaRPr lang="en-AU" dirty="0" smtClean="0">
              <a:solidFill>
                <a:srgbClr val="FFFF00"/>
              </a:solidFill>
            </a:endParaRPr>
          </a:p>
          <a:p>
            <a:r>
              <a:rPr lang="en-AU" dirty="0" smtClean="0">
                <a:solidFill>
                  <a:srgbClr val="FFFF00"/>
                </a:solidFill>
              </a:rPr>
              <a:t>The </a:t>
            </a:r>
            <a:r>
              <a:rPr lang="en-AU" dirty="0" smtClean="0">
                <a:solidFill>
                  <a:srgbClr val="FFFF00"/>
                </a:solidFill>
              </a:rPr>
              <a:t>development of strong relationships with families and children can help educators </a:t>
            </a:r>
            <a:r>
              <a:rPr lang="en-AU" dirty="0" smtClean="0">
                <a:solidFill>
                  <a:srgbClr val="FFFF00"/>
                </a:solidFill>
              </a:rPr>
              <a:t>understand children </a:t>
            </a:r>
            <a:r>
              <a:rPr lang="en-AU" dirty="0" smtClean="0">
                <a:solidFill>
                  <a:srgbClr val="FFFF00"/>
                </a:solidFill>
              </a:rPr>
              <a:t>better and makes working with them </a:t>
            </a:r>
            <a:r>
              <a:rPr lang="en-AU" dirty="0" smtClean="0">
                <a:solidFill>
                  <a:srgbClr val="FFFF00"/>
                </a:solidFill>
              </a:rPr>
              <a:t>more meaningful </a:t>
            </a:r>
            <a:r>
              <a:rPr lang="en-AU" dirty="0" smtClean="0">
                <a:solidFill>
                  <a:srgbClr val="FFFF00"/>
                </a:solidFill>
              </a:rPr>
              <a:t>and positive. It is important to gather </a:t>
            </a:r>
            <a:r>
              <a:rPr lang="en-AU" dirty="0" smtClean="0">
                <a:solidFill>
                  <a:srgbClr val="FFFF00"/>
                </a:solidFill>
              </a:rPr>
              <a:t>all relevant </a:t>
            </a:r>
            <a:r>
              <a:rPr lang="en-AU" dirty="0" smtClean="0">
                <a:solidFill>
                  <a:srgbClr val="FFFF00"/>
                </a:solidFill>
              </a:rPr>
              <a:t>information </a:t>
            </a:r>
            <a:r>
              <a:rPr lang="en-AU" dirty="0" smtClean="0">
                <a:solidFill>
                  <a:srgbClr val="FFFF00"/>
                </a:solidFill>
              </a:rPr>
              <a:t>that may </a:t>
            </a:r>
            <a:r>
              <a:rPr lang="en-AU" dirty="0" smtClean="0">
                <a:solidFill>
                  <a:srgbClr val="FFFF00"/>
                </a:solidFill>
              </a:rPr>
              <a:t>assist you in understanding and responding to children with </a:t>
            </a:r>
            <a:r>
              <a:rPr lang="en-AU" dirty="0" smtClean="0">
                <a:solidFill>
                  <a:srgbClr val="FFFF00"/>
                </a:solidFill>
              </a:rPr>
              <a:t>challenging behaviours</a:t>
            </a:r>
            <a:r>
              <a:rPr lang="en-AU" dirty="0" smtClean="0">
                <a:solidFill>
                  <a:srgbClr val="FFFF00"/>
                </a:solidFill>
              </a:rPr>
              <a:t>. For example:</a:t>
            </a:r>
          </a:p>
          <a:p>
            <a:r>
              <a:rPr lang="en-AU" dirty="0" smtClean="0">
                <a:solidFill>
                  <a:srgbClr val="FFFF00"/>
                </a:solidFill>
              </a:rPr>
              <a:t>	 </a:t>
            </a:r>
            <a:r>
              <a:rPr lang="en-AU" dirty="0" smtClean="0">
                <a:solidFill>
                  <a:srgbClr val="FFFF00"/>
                </a:solidFill>
              </a:rPr>
              <a:t>Have there been any major changes in the child’s life recently?</a:t>
            </a:r>
          </a:p>
          <a:p>
            <a:r>
              <a:rPr lang="en-AU" dirty="0" smtClean="0">
                <a:solidFill>
                  <a:srgbClr val="FFFF00"/>
                </a:solidFill>
              </a:rPr>
              <a:t>	 </a:t>
            </a:r>
            <a:r>
              <a:rPr lang="en-AU" dirty="0" smtClean="0">
                <a:solidFill>
                  <a:srgbClr val="FFFF00"/>
                </a:solidFill>
              </a:rPr>
              <a:t>Have there been any major changes in the child’s routine recently?</a:t>
            </a:r>
          </a:p>
          <a:p>
            <a:r>
              <a:rPr lang="en-AU" dirty="0" smtClean="0">
                <a:solidFill>
                  <a:srgbClr val="FFFF00"/>
                </a:solidFill>
              </a:rPr>
              <a:t>	 </a:t>
            </a:r>
            <a:r>
              <a:rPr lang="en-AU" dirty="0" smtClean="0">
                <a:solidFill>
                  <a:srgbClr val="FFFF00"/>
                </a:solidFill>
              </a:rPr>
              <a:t>Is the family currently experiencing undue or unfamiliar stress?</a:t>
            </a:r>
          </a:p>
          <a:p>
            <a:r>
              <a:rPr lang="en-AU" dirty="0" smtClean="0">
                <a:solidFill>
                  <a:srgbClr val="FFFF00"/>
                </a:solidFill>
              </a:rPr>
              <a:t>	 </a:t>
            </a:r>
            <a:r>
              <a:rPr lang="en-AU" dirty="0" smtClean="0">
                <a:solidFill>
                  <a:srgbClr val="FFFF00"/>
                </a:solidFill>
              </a:rPr>
              <a:t>Has the child exhibited any new fears at home?</a:t>
            </a:r>
          </a:p>
          <a:p>
            <a:endParaRPr lang="en-AU" dirty="0" smtClean="0">
              <a:solidFill>
                <a:srgbClr val="FFFF00"/>
              </a:solidFill>
            </a:endParaRPr>
          </a:p>
          <a:p>
            <a:r>
              <a:rPr lang="en-AU" dirty="0" smtClean="0">
                <a:solidFill>
                  <a:srgbClr val="FFFF00"/>
                </a:solidFill>
              </a:rPr>
              <a:t>In </a:t>
            </a:r>
            <a:r>
              <a:rPr lang="en-AU" dirty="0" smtClean="0">
                <a:solidFill>
                  <a:srgbClr val="FFFF00"/>
                </a:solidFill>
              </a:rPr>
              <a:t>developing strong relationships with families, educators have a greater chance of remaining up </a:t>
            </a:r>
            <a:r>
              <a:rPr lang="en-AU" dirty="0" smtClean="0">
                <a:solidFill>
                  <a:srgbClr val="FFFF00"/>
                </a:solidFill>
              </a:rPr>
              <a:t>to date </a:t>
            </a:r>
            <a:r>
              <a:rPr lang="en-AU" dirty="0" smtClean="0">
                <a:solidFill>
                  <a:srgbClr val="FFFF00"/>
                </a:solidFill>
              </a:rPr>
              <a:t>with any changes that may impact on the child’s behaviour</a:t>
            </a:r>
            <a:r>
              <a:rPr lang="en-AU" dirty="0" smtClean="0">
                <a:solidFill>
                  <a:srgbClr val="FFFF00"/>
                </a:solidFill>
              </a:rPr>
              <a:t>. </a:t>
            </a:r>
            <a:endParaRPr lang="en-AU" dirty="0">
              <a:solidFill>
                <a:srgbClr val="FFFF00"/>
              </a:solidFill>
            </a:endParaRPr>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4036" y="535709"/>
            <a:ext cx="8331200" cy="6863417"/>
          </a:xfrm>
          <a:prstGeom prst="rect">
            <a:avLst/>
          </a:prstGeom>
          <a:noFill/>
        </p:spPr>
        <p:txBody>
          <a:bodyPr wrap="square" rtlCol="0">
            <a:spAutoFit/>
          </a:bodyPr>
          <a:lstStyle/>
          <a:p>
            <a:r>
              <a:rPr lang="en-AU" sz="1400" i="1" dirty="0" smtClean="0">
                <a:solidFill>
                  <a:srgbClr val="FFFF00"/>
                </a:solidFill>
              </a:rPr>
              <a:t>‘Educators need to recognise that the histories, languages, traditions, child rearing practices and </a:t>
            </a:r>
            <a:r>
              <a:rPr lang="en-AU" sz="1400" i="1" dirty="0" smtClean="0">
                <a:solidFill>
                  <a:srgbClr val="FFFF00"/>
                </a:solidFill>
              </a:rPr>
              <a:t>lifestyle choices </a:t>
            </a:r>
            <a:r>
              <a:rPr lang="en-AU" sz="1400" i="1" dirty="0" smtClean="0">
                <a:solidFill>
                  <a:srgbClr val="FFFF00"/>
                </a:solidFill>
              </a:rPr>
              <a:t>of families, all need to be accounted for when guiding children’s behaviour. They need to provide experiences for children that reflect cultural diversity and to ensure that they have their cultures acknowledged and valued’– EYLF Principle 4: Respect for diversity</a:t>
            </a:r>
          </a:p>
          <a:p>
            <a:r>
              <a:rPr lang="en-AU" sz="1400" dirty="0" smtClean="0">
                <a:solidFill>
                  <a:srgbClr val="FFFF00"/>
                </a:solidFill>
              </a:rPr>
              <a:t>(Belonging, Being and Becoming: The Early Years Learning Framework for Australia, 2009, p14).</a:t>
            </a:r>
          </a:p>
          <a:p>
            <a:endParaRPr lang="en-AU" sz="1600" dirty="0" smtClean="0">
              <a:solidFill>
                <a:srgbClr val="FFFF00"/>
              </a:solidFill>
            </a:endParaRPr>
          </a:p>
          <a:p>
            <a:r>
              <a:rPr lang="en-AU" sz="1600" dirty="0" smtClean="0">
                <a:solidFill>
                  <a:srgbClr val="FFFF00"/>
                </a:solidFill>
              </a:rPr>
              <a:t>Some </a:t>
            </a:r>
            <a:r>
              <a:rPr lang="en-AU" sz="1600" dirty="0" smtClean="0">
                <a:solidFill>
                  <a:srgbClr val="FFFF00"/>
                </a:solidFill>
              </a:rPr>
              <a:t>aspects of a child’s personality and circumstances that are relevant to know as educators </a:t>
            </a:r>
            <a:r>
              <a:rPr lang="en-AU" sz="1600" dirty="0" smtClean="0">
                <a:solidFill>
                  <a:srgbClr val="FFFF00"/>
                </a:solidFill>
              </a:rPr>
              <a:t>are listed </a:t>
            </a:r>
            <a:r>
              <a:rPr lang="en-AU" sz="1600" dirty="0" smtClean="0">
                <a:solidFill>
                  <a:srgbClr val="FFFF00"/>
                </a:solidFill>
              </a:rPr>
              <a:t>below. This information can be collected through ongoing conversations with families</a:t>
            </a:r>
            <a:r>
              <a:rPr lang="en-AU" sz="1600" dirty="0" smtClean="0">
                <a:solidFill>
                  <a:srgbClr val="FFFF00"/>
                </a:solidFill>
              </a:rPr>
              <a:t>:</a:t>
            </a:r>
          </a:p>
          <a:p>
            <a:endParaRPr lang="en-AU" sz="1550" dirty="0" smtClean="0">
              <a:solidFill>
                <a:srgbClr val="FFFF00"/>
              </a:solidFill>
            </a:endParaRPr>
          </a:p>
          <a:p>
            <a:pPr>
              <a:buFont typeface="Wingdings" pitchFamily="2" charset="2"/>
              <a:buChar char="Ø"/>
            </a:pPr>
            <a:r>
              <a:rPr lang="en-AU" sz="1550" dirty="0" smtClean="0">
                <a:solidFill>
                  <a:srgbClr val="FFFF00"/>
                </a:solidFill>
              </a:rPr>
              <a:t>	How </a:t>
            </a:r>
            <a:r>
              <a:rPr lang="en-AU" sz="1550" dirty="0" smtClean="0">
                <a:solidFill>
                  <a:srgbClr val="FFFF00"/>
                </a:solidFill>
              </a:rPr>
              <a:t>active or passive the child is at different times of the day;</a:t>
            </a:r>
          </a:p>
          <a:p>
            <a:pPr>
              <a:buFont typeface="Wingdings" pitchFamily="2" charset="2"/>
              <a:buChar char="Ø"/>
            </a:pPr>
            <a:r>
              <a:rPr lang="en-AU" sz="1550" dirty="0" smtClean="0">
                <a:solidFill>
                  <a:srgbClr val="FFFF00"/>
                </a:solidFill>
              </a:rPr>
              <a:t>	The </a:t>
            </a:r>
            <a:r>
              <a:rPr lang="en-AU" sz="1550" dirty="0" smtClean="0">
                <a:solidFill>
                  <a:srgbClr val="FFFF00"/>
                </a:solidFill>
              </a:rPr>
              <a:t>child's initial response to situations or people - shy </a:t>
            </a:r>
            <a:r>
              <a:rPr lang="en-AU" sz="1550" dirty="0" smtClean="0">
                <a:solidFill>
                  <a:srgbClr val="FFFF00"/>
                </a:solidFill>
              </a:rPr>
              <a:t>and cautious</a:t>
            </a:r>
            <a:r>
              <a:rPr lang="en-AU" sz="1550" dirty="0" smtClean="0">
                <a:solidFill>
                  <a:srgbClr val="FFFF00"/>
                </a:solidFill>
              </a:rPr>
              <a:t>; sociable </a:t>
            </a:r>
            <a:r>
              <a:rPr lang="en-AU" sz="1550" dirty="0" smtClean="0">
                <a:solidFill>
                  <a:srgbClr val="FFFF00"/>
                </a:solidFill>
              </a:rPr>
              <a:t>	and eager; fearless </a:t>
            </a:r>
            <a:r>
              <a:rPr lang="en-AU" sz="1550" dirty="0" smtClean="0">
                <a:solidFill>
                  <a:srgbClr val="FFFF00"/>
                </a:solidFill>
              </a:rPr>
              <a:t>and aggressive;</a:t>
            </a:r>
          </a:p>
          <a:p>
            <a:pPr>
              <a:buFont typeface="Wingdings" pitchFamily="2" charset="2"/>
              <a:buChar char="Ø"/>
            </a:pPr>
            <a:r>
              <a:rPr lang="en-AU" sz="1550" dirty="0" smtClean="0">
                <a:solidFill>
                  <a:srgbClr val="FFFF00"/>
                </a:solidFill>
              </a:rPr>
              <a:t>	How </a:t>
            </a:r>
            <a:r>
              <a:rPr lang="en-AU" sz="1550" dirty="0" smtClean="0">
                <a:solidFill>
                  <a:srgbClr val="FFFF00"/>
                </a:solidFill>
              </a:rPr>
              <a:t>long it takes the child to adjust to new situations or people;</a:t>
            </a:r>
          </a:p>
          <a:p>
            <a:pPr>
              <a:buFont typeface="Wingdings" pitchFamily="2" charset="2"/>
              <a:buChar char="Ø"/>
            </a:pPr>
            <a:r>
              <a:rPr lang="en-AU" sz="1550" dirty="0" smtClean="0">
                <a:solidFill>
                  <a:srgbClr val="FFFF00"/>
                </a:solidFill>
              </a:rPr>
              <a:t>	How </a:t>
            </a:r>
            <a:r>
              <a:rPr lang="en-AU" sz="1550" dirty="0" smtClean="0">
                <a:solidFill>
                  <a:srgbClr val="FFFF00"/>
                </a:solidFill>
              </a:rPr>
              <a:t>the child shows interest or disinterest;</a:t>
            </a:r>
          </a:p>
          <a:p>
            <a:pPr>
              <a:buFont typeface="Wingdings" pitchFamily="2" charset="2"/>
              <a:buChar char="Ø"/>
            </a:pPr>
            <a:r>
              <a:rPr lang="en-AU" sz="1550" dirty="0" smtClean="0">
                <a:solidFill>
                  <a:srgbClr val="FFFF00"/>
                </a:solidFill>
              </a:rPr>
              <a:t>	What </a:t>
            </a:r>
            <a:r>
              <a:rPr lang="en-AU" sz="1550" dirty="0" smtClean="0">
                <a:solidFill>
                  <a:srgbClr val="FFFF00"/>
                </a:solidFill>
              </a:rPr>
              <a:t>type of stimulation the child responds to best, for </a:t>
            </a:r>
            <a:r>
              <a:rPr lang="en-AU" sz="1550" dirty="0" smtClean="0">
                <a:solidFill>
                  <a:srgbClr val="FFFF00"/>
                </a:solidFill>
              </a:rPr>
              <a:t>example visual</a:t>
            </a:r>
            <a:r>
              <a:rPr lang="en-AU" sz="1550" dirty="0" smtClean="0">
                <a:solidFill>
                  <a:srgbClr val="FFFF00"/>
                </a:solidFill>
              </a:rPr>
              <a:t>, </a:t>
            </a:r>
            <a:r>
              <a:rPr lang="en-AU" sz="1550" dirty="0" smtClean="0">
                <a:solidFill>
                  <a:srgbClr val="FFFF00"/>
                </a:solidFill>
              </a:rPr>
              <a:t>	 vocal/auditory</a:t>
            </a:r>
            <a:r>
              <a:rPr lang="en-AU" sz="1550" dirty="0" smtClean="0">
                <a:solidFill>
                  <a:srgbClr val="FFFF00"/>
                </a:solidFill>
              </a:rPr>
              <a:t>, </a:t>
            </a:r>
            <a:r>
              <a:rPr lang="en-AU" sz="1550" dirty="0" smtClean="0">
                <a:solidFill>
                  <a:srgbClr val="FFFF00"/>
                </a:solidFill>
              </a:rPr>
              <a:t>tactile, olfactory/smell</a:t>
            </a:r>
            <a:r>
              <a:rPr lang="en-AU" sz="1550" dirty="0" smtClean="0">
                <a:solidFill>
                  <a:srgbClr val="FFFF00"/>
                </a:solidFill>
              </a:rPr>
              <a:t>;</a:t>
            </a:r>
          </a:p>
          <a:p>
            <a:pPr>
              <a:buFont typeface="Wingdings" pitchFamily="2" charset="2"/>
              <a:buChar char="Ø"/>
            </a:pPr>
            <a:r>
              <a:rPr lang="en-AU" sz="1550" dirty="0" smtClean="0">
                <a:solidFill>
                  <a:srgbClr val="FFFF00"/>
                </a:solidFill>
              </a:rPr>
              <a:t>	How </a:t>
            </a:r>
            <a:r>
              <a:rPr lang="en-AU" sz="1550" dirty="0" smtClean="0">
                <a:solidFill>
                  <a:srgbClr val="FFFF00"/>
                </a:solidFill>
              </a:rPr>
              <a:t>intense this stimulation needs to be;</a:t>
            </a:r>
          </a:p>
          <a:p>
            <a:pPr>
              <a:buFont typeface="Wingdings" pitchFamily="2" charset="2"/>
              <a:buChar char="Ø"/>
            </a:pPr>
            <a:r>
              <a:rPr lang="en-AU" sz="1550" dirty="0" smtClean="0">
                <a:solidFill>
                  <a:srgbClr val="FFFF00"/>
                </a:solidFill>
              </a:rPr>
              <a:t>	What </a:t>
            </a:r>
            <a:r>
              <a:rPr lang="en-AU" sz="1550" dirty="0" smtClean="0">
                <a:solidFill>
                  <a:srgbClr val="FFFF00"/>
                </a:solidFill>
              </a:rPr>
              <a:t>level of energy or affect is displayed in responses;</a:t>
            </a:r>
          </a:p>
          <a:p>
            <a:pPr>
              <a:buFont typeface="Wingdings" pitchFamily="2" charset="2"/>
              <a:buChar char="Ø"/>
            </a:pPr>
            <a:r>
              <a:rPr lang="en-AU" sz="1550" dirty="0" smtClean="0">
                <a:solidFill>
                  <a:srgbClr val="FFFF00"/>
                </a:solidFill>
              </a:rPr>
              <a:t>	How </a:t>
            </a:r>
            <a:r>
              <a:rPr lang="en-AU" sz="1550" dirty="0" smtClean="0">
                <a:solidFill>
                  <a:srgbClr val="FFFF00"/>
                </a:solidFill>
              </a:rPr>
              <a:t>the child responds to </a:t>
            </a:r>
            <a:r>
              <a:rPr lang="en-AU" sz="1550" dirty="0" smtClean="0">
                <a:solidFill>
                  <a:srgbClr val="FFFF00"/>
                </a:solidFill>
              </a:rPr>
              <a:t>frustration</a:t>
            </a:r>
          </a:p>
          <a:p>
            <a:pPr>
              <a:buFont typeface="Wingdings" pitchFamily="2" charset="2"/>
              <a:buChar char="Ø"/>
            </a:pPr>
            <a:r>
              <a:rPr lang="en-AU" sz="1550" dirty="0" smtClean="0">
                <a:solidFill>
                  <a:srgbClr val="FFFF00"/>
                </a:solidFill>
              </a:rPr>
              <a:t>	</a:t>
            </a:r>
            <a:r>
              <a:rPr lang="en-AU" sz="1550" dirty="0" smtClean="0">
                <a:solidFill>
                  <a:srgbClr val="FFFF00"/>
                </a:solidFill>
              </a:rPr>
              <a:t>How </a:t>
            </a:r>
            <a:r>
              <a:rPr lang="en-AU" sz="1550" dirty="0" smtClean="0">
                <a:solidFill>
                  <a:srgbClr val="FFFF00"/>
                </a:solidFill>
              </a:rPr>
              <a:t>persistent the child is with activities;</a:t>
            </a:r>
          </a:p>
          <a:p>
            <a:pPr>
              <a:buFont typeface="Wingdings" pitchFamily="2" charset="2"/>
              <a:buChar char="Ø"/>
            </a:pPr>
            <a:r>
              <a:rPr lang="en-AU" sz="1550" dirty="0" smtClean="0">
                <a:solidFill>
                  <a:srgbClr val="FFFF00"/>
                </a:solidFill>
              </a:rPr>
              <a:t>	</a:t>
            </a:r>
            <a:r>
              <a:rPr lang="en-AU" sz="1550" dirty="0" smtClean="0">
                <a:solidFill>
                  <a:srgbClr val="FFFF00"/>
                </a:solidFill>
              </a:rPr>
              <a:t>Whether </a:t>
            </a:r>
            <a:r>
              <a:rPr lang="en-AU" sz="1550" dirty="0" smtClean="0">
                <a:solidFill>
                  <a:srgbClr val="FFFF00"/>
                </a:solidFill>
              </a:rPr>
              <a:t>the child prefers easy or more challenging tasks;</a:t>
            </a:r>
          </a:p>
          <a:p>
            <a:pPr>
              <a:buFont typeface="Wingdings" pitchFamily="2" charset="2"/>
              <a:buChar char="Ø"/>
            </a:pPr>
            <a:r>
              <a:rPr lang="en-AU" sz="1550" dirty="0" smtClean="0">
                <a:solidFill>
                  <a:srgbClr val="FFFF00"/>
                </a:solidFill>
              </a:rPr>
              <a:t>	</a:t>
            </a:r>
            <a:r>
              <a:rPr lang="en-AU" sz="1550" dirty="0" smtClean="0">
                <a:solidFill>
                  <a:srgbClr val="FFFF00"/>
                </a:solidFill>
              </a:rPr>
              <a:t>What </a:t>
            </a:r>
            <a:r>
              <a:rPr lang="en-AU" sz="1550" dirty="0" smtClean="0">
                <a:solidFill>
                  <a:srgbClr val="FFFF00"/>
                </a:solidFill>
              </a:rPr>
              <a:t>activities, objects, or people interest the child;</a:t>
            </a:r>
          </a:p>
          <a:p>
            <a:pPr>
              <a:buFont typeface="Wingdings" pitchFamily="2" charset="2"/>
              <a:buChar char="Ø"/>
            </a:pPr>
            <a:r>
              <a:rPr lang="en-AU" sz="1550" dirty="0" smtClean="0">
                <a:solidFill>
                  <a:srgbClr val="FFFF00"/>
                </a:solidFill>
              </a:rPr>
              <a:t>	</a:t>
            </a:r>
            <a:r>
              <a:rPr lang="en-AU" sz="1550" dirty="0" smtClean="0">
                <a:solidFill>
                  <a:srgbClr val="FFFF00"/>
                </a:solidFill>
              </a:rPr>
              <a:t>How </a:t>
            </a:r>
            <a:r>
              <a:rPr lang="en-AU" sz="1550" dirty="0" smtClean="0">
                <a:solidFill>
                  <a:srgbClr val="FFFF00"/>
                </a:solidFill>
              </a:rPr>
              <a:t>the child displays a sense of humour;</a:t>
            </a:r>
          </a:p>
          <a:p>
            <a:pPr>
              <a:buFont typeface="Wingdings" pitchFamily="2" charset="2"/>
              <a:buChar char="Ø"/>
            </a:pPr>
            <a:r>
              <a:rPr lang="en-AU" sz="1550" dirty="0" smtClean="0">
                <a:solidFill>
                  <a:srgbClr val="FFFF00"/>
                </a:solidFill>
              </a:rPr>
              <a:t>	</a:t>
            </a:r>
            <a:r>
              <a:rPr lang="en-AU" sz="1550" dirty="0" smtClean="0">
                <a:solidFill>
                  <a:srgbClr val="FFFF00"/>
                </a:solidFill>
              </a:rPr>
              <a:t>What </a:t>
            </a:r>
            <a:r>
              <a:rPr lang="en-AU" sz="1550" dirty="0" smtClean="0">
                <a:solidFill>
                  <a:srgbClr val="FFFF00"/>
                </a:solidFill>
              </a:rPr>
              <a:t>specific child or family needs to be considered, for example 	   </a:t>
            </a:r>
            <a:r>
              <a:rPr lang="en-AU" sz="1550" dirty="0" smtClean="0">
                <a:solidFill>
                  <a:srgbClr val="FFFF00"/>
                </a:solidFill>
              </a:rPr>
              <a:t>	culturally </a:t>
            </a:r>
            <a:r>
              <a:rPr lang="en-AU" sz="1550" dirty="0" smtClean="0">
                <a:solidFill>
                  <a:srgbClr val="FFFF00"/>
                </a:solidFill>
              </a:rPr>
              <a:t>or developmentally.</a:t>
            </a:r>
          </a:p>
          <a:p>
            <a:endParaRPr lang="en-AU" sz="1600" dirty="0" smtClean="0">
              <a:solidFill>
                <a:srgbClr val="FFFF00"/>
              </a:solidFill>
            </a:endParaRPr>
          </a:p>
          <a:p>
            <a:endParaRPr lang="en-AU" dirty="0"/>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2509" y="471055"/>
            <a:ext cx="8072582" cy="6186309"/>
          </a:xfrm>
          <a:prstGeom prst="rect">
            <a:avLst/>
          </a:prstGeom>
          <a:noFill/>
        </p:spPr>
        <p:txBody>
          <a:bodyPr wrap="square" rtlCol="0">
            <a:spAutoFit/>
          </a:bodyPr>
          <a:lstStyle/>
          <a:p>
            <a:r>
              <a:rPr lang="en-AU" b="1" dirty="0" smtClean="0">
                <a:solidFill>
                  <a:srgbClr val="FFFF00"/>
                </a:solidFill>
              </a:rPr>
              <a:t>Responding to Challenging Behaviour</a:t>
            </a:r>
          </a:p>
          <a:p>
            <a:endParaRPr lang="en-AU" dirty="0" smtClean="0">
              <a:solidFill>
                <a:srgbClr val="FFFF00"/>
              </a:solidFill>
            </a:endParaRPr>
          </a:p>
          <a:p>
            <a:r>
              <a:rPr lang="en-AU" dirty="0" smtClean="0">
                <a:solidFill>
                  <a:srgbClr val="FFFF00"/>
                </a:solidFill>
              </a:rPr>
              <a:t>Challenging </a:t>
            </a:r>
            <a:r>
              <a:rPr lang="en-AU" dirty="0" smtClean="0">
                <a:solidFill>
                  <a:srgbClr val="FFFF00"/>
                </a:solidFill>
              </a:rPr>
              <a:t>behaviours are:</a:t>
            </a:r>
          </a:p>
          <a:p>
            <a:r>
              <a:rPr lang="en-AU" dirty="0" smtClean="0">
                <a:solidFill>
                  <a:srgbClr val="FFFF00"/>
                </a:solidFill>
              </a:rPr>
              <a:t>	 </a:t>
            </a:r>
            <a:r>
              <a:rPr lang="en-AU" dirty="0" smtClean="0">
                <a:solidFill>
                  <a:srgbClr val="FFFF00"/>
                </a:solidFill>
              </a:rPr>
              <a:t>those that become frequent and intense;</a:t>
            </a:r>
          </a:p>
          <a:p>
            <a:r>
              <a:rPr lang="en-AU" dirty="0" smtClean="0">
                <a:solidFill>
                  <a:srgbClr val="FFFF00"/>
                </a:solidFill>
              </a:rPr>
              <a:t>	 </a:t>
            </a:r>
            <a:r>
              <a:rPr lang="en-AU" dirty="0" smtClean="0">
                <a:solidFill>
                  <a:srgbClr val="FFFF00"/>
                </a:solidFill>
              </a:rPr>
              <a:t>risk </a:t>
            </a:r>
            <a:r>
              <a:rPr lang="en-AU" dirty="0" smtClean="0">
                <a:solidFill>
                  <a:srgbClr val="FFFF00"/>
                </a:solidFill>
              </a:rPr>
              <a:t>the </a:t>
            </a:r>
            <a:r>
              <a:rPr lang="en-AU" dirty="0" smtClean="0">
                <a:solidFill>
                  <a:srgbClr val="FFFF00"/>
                </a:solidFill>
              </a:rPr>
              <a:t>well being of the child and others;</a:t>
            </a:r>
          </a:p>
          <a:p>
            <a:r>
              <a:rPr lang="en-AU" dirty="0" smtClean="0">
                <a:solidFill>
                  <a:srgbClr val="FFFF00"/>
                </a:solidFill>
              </a:rPr>
              <a:t>	 </a:t>
            </a:r>
            <a:r>
              <a:rPr lang="en-AU" dirty="0" smtClean="0">
                <a:solidFill>
                  <a:srgbClr val="FFFF00"/>
                </a:solidFill>
              </a:rPr>
              <a:t>impede a child’s ability to participate in daily experience.</a:t>
            </a:r>
          </a:p>
          <a:p>
            <a:endParaRPr lang="en-AU" dirty="0" smtClean="0">
              <a:solidFill>
                <a:srgbClr val="FFFF00"/>
              </a:solidFill>
            </a:endParaRPr>
          </a:p>
          <a:p>
            <a:r>
              <a:rPr lang="en-AU" dirty="0" smtClean="0">
                <a:solidFill>
                  <a:srgbClr val="FFFF00"/>
                </a:solidFill>
              </a:rPr>
              <a:t>Examples </a:t>
            </a:r>
            <a:r>
              <a:rPr lang="en-AU" dirty="0" smtClean="0">
                <a:solidFill>
                  <a:srgbClr val="FFFF00"/>
                </a:solidFill>
              </a:rPr>
              <a:t>of challenging behaviours include:</a:t>
            </a:r>
          </a:p>
          <a:p>
            <a:r>
              <a:rPr lang="en-AU" dirty="0" smtClean="0">
                <a:solidFill>
                  <a:srgbClr val="FFFF00"/>
                </a:solidFill>
              </a:rPr>
              <a:t>	 </a:t>
            </a:r>
            <a:r>
              <a:rPr lang="en-AU" dirty="0" smtClean="0">
                <a:solidFill>
                  <a:srgbClr val="FFFF00"/>
                </a:solidFill>
              </a:rPr>
              <a:t>tantrums;</a:t>
            </a:r>
          </a:p>
          <a:p>
            <a:r>
              <a:rPr lang="en-AU" dirty="0" smtClean="0">
                <a:solidFill>
                  <a:srgbClr val="FFFF00"/>
                </a:solidFill>
              </a:rPr>
              <a:t>	 </a:t>
            </a:r>
            <a:r>
              <a:rPr lang="en-AU" dirty="0" smtClean="0">
                <a:solidFill>
                  <a:srgbClr val="FFFF00"/>
                </a:solidFill>
              </a:rPr>
              <a:t>screaming;</a:t>
            </a:r>
          </a:p>
          <a:p>
            <a:r>
              <a:rPr lang="en-AU" dirty="0" smtClean="0">
                <a:solidFill>
                  <a:srgbClr val="FFFF00"/>
                </a:solidFill>
              </a:rPr>
              <a:t>	 </a:t>
            </a:r>
            <a:r>
              <a:rPr lang="en-AU" dirty="0" smtClean="0">
                <a:solidFill>
                  <a:srgbClr val="FFFF00"/>
                </a:solidFill>
              </a:rPr>
              <a:t>hitting;</a:t>
            </a:r>
          </a:p>
          <a:p>
            <a:r>
              <a:rPr lang="en-AU" dirty="0" smtClean="0">
                <a:solidFill>
                  <a:srgbClr val="FFFF00"/>
                </a:solidFill>
              </a:rPr>
              <a:t>	 </a:t>
            </a:r>
            <a:r>
              <a:rPr lang="en-AU" dirty="0" smtClean="0">
                <a:solidFill>
                  <a:srgbClr val="FFFF00"/>
                </a:solidFill>
              </a:rPr>
              <a:t>kicking;</a:t>
            </a:r>
          </a:p>
          <a:p>
            <a:r>
              <a:rPr lang="en-AU" dirty="0" smtClean="0">
                <a:solidFill>
                  <a:srgbClr val="FFFF00"/>
                </a:solidFill>
              </a:rPr>
              <a:t>	 </a:t>
            </a:r>
            <a:r>
              <a:rPr lang="en-AU" dirty="0" smtClean="0">
                <a:solidFill>
                  <a:srgbClr val="FFFF00"/>
                </a:solidFill>
              </a:rPr>
              <a:t>biting;</a:t>
            </a:r>
          </a:p>
          <a:p>
            <a:r>
              <a:rPr lang="en-AU" dirty="0" smtClean="0">
                <a:solidFill>
                  <a:srgbClr val="FFFF00"/>
                </a:solidFill>
              </a:rPr>
              <a:t>	 </a:t>
            </a:r>
            <a:r>
              <a:rPr lang="en-AU" dirty="0" smtClean="0">
                <a:solidFill>
                  <a:srgbClr val="FFFF00"/>
                </a:solidFill>
              </a:rPr>
              <a:t>pushing;</a:t>
            </a:r>
          </a:p>
          <a:p>
            <a:r>
              <a:rPr lang="en-AU" dirty="0" smtClean="0">
                <a:solidFill>
                  <a:srgbClr val="FFFF00"/>
                </a:solidFill>
              </a:rPr>
              <a:t>	 </a:t>
            </a:r>
            <a:r>
              <a:rPr lang="en-AU" dirty="0" smtClean="0">
                <a:solidFill>
                  <a:srgbClr val="FFFF00"/>
                </a:solidFill>
              </a:rPr>
              <a:t>bullying;</a:t>
            </a:r>
          </a:p>
          <a:p>
            <a:r>
              <a:rPr lang="en-AU" dirty="0" smtClean="0">
                <a:solidFill>
                  <a:srgbClr val="FFFF00"/>
                </a:solidFill>
              </a:rPr>
              <a:t>	 </a:t>
            </a:r>
            <a:r>
              <a:rPr lang="en-AU" dirty="0" smtClean="0">
                <a:solidFill>
                  <a:srgbClr val="FFFF00"/>
                </a:solidFill>
              </a:rPr>
              <a:t>damaging equipment;</a:t>
            </a:r>
          </a:p>
          <a:p>
            <a:r>
              <a:rPr lang="en-AU" dirty="0" smtClean="0">
                <a:solidFill>
                  <a:srgbClr val="FFFF00"/>
                </a:solidFill>
              </a:rPr>
              <a:t>	 </a:t>
            </a:r>
            <a:r>
              <a:rPr lang="en-AU" dirty="0" smtClean="0">
                <a:solidFill>
                  <a:srgbClr val="FFFF00"/>
                </a:solidFill>
              </a:rPr>
              <a:t>social withdrawal through anxiety,</a:t>
            </a:r>
          </a:p>
          <a:p>
            <a:r>
              <a:rPr lang="en-AU" dirty="0" smtClean="0">
                <a:solidFill>
                  <a:srgbClr val="FFFF00"/>
                </a:solidFill>
              </a:rPr>
              <a:t>	 </a:t>
            </a:r>
            <a:r>
              <a:rPr lang="en-AU" dirty="0" smtClean="0">
                <a:solidFill>
                  <a:srgbClr val="FFFF00"/>
                </a:solidFill>
              </a:rPr>
              <a:t>stress or depression.</a:t>
            </a:r>
          </a:p>
          <a:p>
            <a:endParaRPr lang="en-AU" dirty="0" smtClean="0">
              <a:solidFill>
                <a:srgbClr val="FFFF00"/>
              </a:solidFill>
            </a:endParaRPr>
          </a:p>
          <a:p>
            <a:r>
              <a:rPr lang="en-AU" dirty="0" smtClean="0">
                <a:solidFill>
                  <a:srgbClr val="FFFF00"/>
                </a:solidFill>
              </a:rPr>
              <a:t>These </a:t>
            </a:r>
            <a:r>
              <a:rPr lang="en-AU" dirty="0" smtClean="0">
                <a:solidFill>
                  <a:srgbClr val="FFFF00"/>
                </a:solidFill>
              </a:rPr>
              <a:t>behaviours can interfere with the child’s learning and development and restrict opportunities </a:t>
            </a:r>
            <a:r>
              <a:rPr lang="en-AU" dirty="0" smtClean="0">
                <a:solidFill>
                  <a:srgbClr val="FFFF00"/>
                </a:solidFill>
              </a:rPr>
              <a:t>for others </a:t>
            </a:r>
            <a:r>
              <a:rPr lang="en-AU" dirty="0" smtClean="0">
                <a:solidFill>
                  <a:srgbClr val="FFFF00"/>
                </a:solidFill>
              </a:rPr>
              <a:t>to learn. Additionally, they </a:t>
            </a:r>
            <a:r>
              <a:rPr lang="en-AU" dirty="0" smtClean="0">
                <a:solidFill>
                  <a:srgbClr val="FFFF00"/>
                </a:solidFill>
              </a:rPr>
              <a:t>can compromise </a:t>
            </a:r>
            <a:r>
              <a:rPr lang="en-AU" dirty="0" smtClean="0">
                <a:solidFill>
                  <a:srgbClr val="FFFF00"/>
                </a:solidFill>
              </a:rPr>
              <a:t>the safety of the child and those around them.</a:t>
            </a:r>
            <a:endParaRPr lang="en-AU" dirty="0">
              <a:solidFill>
                <a:srgbClr val="FFFF00"/>
              </a:solidFill>
            </a:endParaRPr>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5564" y="341745"/>
            <a:ext cx="8552872" cy="6478697"/>
          </a:xfrm>
          <a:prstGeom prst="rect">
            <a:avLst/>
          </a:prstGeom>
          <a:noFill/>
        </p:spPr>
        <p:txBody>
          <a:bodyPr wrap="square" rtlCol="0">
            <a:spAutoFit/>
          </a:bodyPr>
          <a:lstStyle/>
          <a:p>
            <a:r>
              <a:rPr lang="en-AU" sz="1700" b="1" dirty="0" smtClean="0">
                <a:solidFill>
                  <a:srgbClr val="FFFF00"/>
                </a:solidFill>
              </a:rPr>
              <a:t>Responding to ‘challenging’ </a:t>
            </a:r>
            <a:r>
              <a:rPr lang="en-AU" sz="1700" b="1" dirty="0" smtClean="0">
                <a:solidFill>
                  <a:srgbClr val="FFFF00"/>
                </a:solidFill>
              </a:rPr>
              <a:t>behaviour</a:t>
            </a:r>
          </a:p>
          <a:p>
            <a:endParaRPr lang="en-AU" sz="1700" b="1" dirty="0" smtClean="0">
              <a:solidFill>
                <a:srgbClr val="FFFF00"/>
              </a:solidFill>
            </a:endParaRPr>
          </a:p>
          <a:p>
            <a:r>
              <a:rPr lang="en-AU" sz="1500" dirty="0" smtClean="0">
                <a:solidFill>
                  <a:srgbClr val="FFFF00"/>
                </a:solidFill>
              </a:rPr>
              <a:t>In order to facilitate considerate behaviour it can be helpful to consider the following:</a:t>
            </a:r>
          </a:p>
          <a:p>
            <a:pPr>
              <a:buFont typeface="Wingdings" pitchFamily="2" charset="2"/>
              <a:buChar char="Ø"/>
            </a:pPr>
            <a:r>
              <a:rPr lang="en-AU" sz="1500" dirty="0" smtClean="0">
                <a:solidFill>
                  <a:srgbClr val="FFFF00"/>
                </a:solidFill>
              </a:rPr>
              <a:t>	Understand </a:t>
            </a:r>
            <a:r>
              <a:rPr lang="en-AU" sz="1500" dirty="0" smtClean="0">
                <a:solidFill>
                  <a:srgbClr val="FFFF00"/>
                </a:solidFill>
              </a:rPr>
              <a:t>that the child may be out of control of their feelings and </a:t>
            </a:r>
            <a:r>
              <a:rPr lang="en-AU" sz="1500" dirty="0" smtClean="0">
                <a:solidFill>
                  <a:srgbClr val="FFFF00"/>
                </a:solidFill>
              </a:rPr>
              <a:t>may </a:t>
            </a:r>
            <a:r>
              <a:rPr lang="en-AU" sz="1500" dirty="0" smtClean="0">
                <a:solidFill>
                  <a:srgbClr val="FFFF00"/>
                </a:solidFill>
              </a:rPr>
              <a:t>need some </a:t>
            </a:r>
            <a:r>
              <a:rPr lang="en-AU" sz="1500" dirty="0" smtClean="0">
                <a:solidFill>
                  <a:srgbClr val="FFFF00"/>
                </a:solidFill>
              </a:rPr>
              <a:t>	help to regain </a:t>
            </a:r>
            <a:r>
              <a:rPr lang="en-AU" sz="1500" dirty="0" smtClean="0">
                <a:solidFill>
                  <a:srgbClr val="FFFF00"/>
                </a:solidFill>
              </a:rPr>
              <a:t>control of their behaviour. Soothe and </a:t>
            </a:r>
            <a:r>
              <a:rPr lang="en-AU" sz="1500" dirty="0" smtClean="0">
                <a:solidFill>
                  <a:srgbClr val="FFFF00"/>
                </a:solidFill>
              </a:rPr>
              <a:t>	support 	them </a:t>
            </a:r>
            <a:r>
              <a:rPr lang="en-AU" sz="1500" dirty="0" smtClean="0">
                <a:solidFill>
                  <a:srgbClr val="FFFF00"/>
                </a:solidFill>
              </a:rPr>
              <a:t>or offer them </a:t>
            </a:r>
            <a:r>
              <a:rPr lang="en-AU" sz="1500" dirty="0" smtClean="0">
                <a:solidFill>
                  <a:srgbClr val="FFFF00"/>
                </a:solidFill>
              </a:rPr>
              <a:t>	some </a:t>
            </a:r>
            <a:r>
              <a:rPr lang="en-AU" sz="1500" dirty="0" smtClean="0">
                <a:solidFill>
                  <a:srgbClr val="FFFF00"/>
                </a:solidFill>
              </a:rPr>
              <a:t>‘time </a:t>
            </a:r>
            <a:r>
              <a:rPr lang="en-AU" sz="1500" dirty="0" smtClean="0">
                <a:solidFill>
                  <a:srgbClr val="FFFF00"/>
                </a:solidFill>
              </a:rPr>
              <a:t>away’ from </a:t>
            </a:r>
            <a:r>
              <a:rPr lang="en-AU" sz="1500" dirty="0" smtClean="0">
                <a:solidFill>
                  <a:srgbClr val="FFFF00"/>
                </a:solidFill>
              </a:rPr>
              <a:t>the situation </a:t>
            </a:r>
            <a:r>
              <a:rPr lang="en-AU" sz="1500" dirty="0" smtClean="0">
                <a:solidFill>
                  <a:srgbClr val="FFFF00"/>
                </a:solidFill>
              </a:rPr>
              <a:t>in order </a:t>
            </a:r>
            <a:r>
              <a:rPr lang="en-AU" sz="1500" dirty="0" smtClean="0">
                <a:solidFill>
                  <a:srgbClr val="FFFF00"/>
                </a:solidFill>
              </a:rPr>
              <a:t>to regain </a:t>
            </a:r>
            <a:r>
              <a:rPr lang="en-AU" sz="1500" dirty="0" smtClean="0">
                <a:solidFill>
                  <a:srgbClr val="FFFF00"/>
                </a:solidFill>
              </a:rPr>
              <a:t>emotional </a:t>
            </a:r>
            <a:r>
              <a:rPr lang="en-AU" sz="1500" dirty="0" smtClean="0">
                <a:solidFill>
                  <a:srgbClr val="FFFF00"/>
                </a:solidFill>
              </a:rPr>
              <a:t>control.</a:t>
            </a:r>
          </a:p>
          <a:p>
            <a:pPr>
              <a:buFont typeface="Wingdings" pitchFamily="2" charset="2"/>
              <a:buChar char="Ø"/>
            </a:pPr>
            <a:r>
              <a:rPr lang="en-AU" sz="1500" dirty="0" smtClean="0">
                <a:solidFill>
                  <a:srgbClr val="FFFF00"/>
                </a:solidFill>
              </a:rPr>
              <a:t>	‘</a:t>
            </a:r>
            <a:r>
              <a:rPr lang="en-AU" sz="1500" dirty="0" smtClean="0">
                <a:solidFill>
                  <a:srgbClr val="FFFF00"/>
                </a:solidFill>
              </a:rPr>
              <a:t>Time away’ allows the child to withdraw to a comfortable </a:t>
            </a:r>
            <a:r>
              <a:rPr lang="en-AU" sz="1500" dirty="0" smtClean="0">
                <a:solidFill>
                  <a:srgbClr val="FFFF00"/>
                </a:solidFill>
              </a:rPr>
              <a:t>and peaceful place </a:t>
            </a:r>
            <a:r>
              <a:rPr lang="en-AU" sz="1500" dirty="0" smtClean="0">
                <a:solidFill>
                  <a:srgbClr val="FFFF00"/>
                </a:solidFill>
              </a:rPr>
              <a:t>or </a:t>
            </a:r>
            <a:r>
              <a:rPr lang="en-AU" sz="1500" dirty="0" smtClean="0">
                <a:solidFill>
                  <a:srgbClr val="FFFF00"/>
                </a:solidFill>
              </a:rPr>
              <a:t>	activity where they </a:t>
            </a:r>
            <a:r>
              <a:rPr lang="en-AU" sz="1500" dirty="0" smtClean="0">
                <a:solidFill>
                  <a:srgbClr val="FFFF00"/>
                </a:solidFill>
              </a:rPr>
              <a:t>can calm down. Support </a:t>
            </a:r>
            <a:r>
              <a:rPr lang="en-AU" sz="1500" dirty="0" smtClean="0">
                <a:solidFill>
                  <a:srgbClr val="FFFF00"/>
                </a:solidFill>
              </a:rPr>
              <a:t>the  child </a:t>
            </a:r>
            <a:r>
              <a:rPr lang="en-AU" sz="1500" dirty="0" smtClean="0">
                <a:solidFill>
                  <a:srgbClr val="FFFF00"/>
                </a:solidFill>
              </a:rPr>
              <a:t>to re-enter </a:t>
            </a:r>
            <a:r>
              <a:rPr lang="en-AU" sz="1500" dirty="0" smtClean="0">
                <a:solidFill>
                  <a:srgbClr val="FFFF00"/>
                </a:solidFill>
              </a:rPr>
              <a:t>play </a:t>
            </a:r>
            <a:r>
              <a:rPr lang="en-AU" sz="1500" dirty="0" smtClean="0">
                <a:solidFill>
                  <a:srgbClr val="FFFF00"/>
                </a:solidFill>
              </a:rPr>
              <a:t>when </a:t>
            </a:r>
            <a:r>
              <a:rPr lang="en-AU" sz="1500" dirty="0" smtClean="0">
                <a:solidFill>
                  <a:srgbClr val="FFFF00"/>
                </a:solidFill>
              </a:rPr>
              <a:t>	they </a:t>
            </a:r>
            <a:r>
              <a:rPr lang="en-AU" sz="1500" dirty="0" smtClean="0">
                <a:solidFill>
                  <a:srgbClr val="FFFF00"/>
                </a:solidFill>
              </a:rPr>
              <a:t>are able to do </a:t>
            </a:r>
            <a:r>
              <a:rPr lang="en-AU" sz="1500" dirty="0" smtClean="0">
                <a:solidFill>
                  <a:srgbClr val="FFFF00"/>
                </a:solidFill>
              </a:rPr>
              <a:t>so appropriately.</a:t>
            </a:r>
          </a:p>
          <a:p>
            <a:r>
              <a:rPr lang="en-AU" sz="1500" dirty="0" smtClean="0">
                <a:solidFill>
                  <a:srgbClr val="FFFF00"/>
                </a:solidFill>
              </a:rPr>
              <a:t>	</a:t>
            </a:r>
            <a:r>
              <a:rPr lang="en-AU" sz="1500" dirty="0" smtClean="0">
                <a:solidFill>
                  <a:srgbClr val="FFFF00"/>
                </a:solidFill>
              </a:rPr>
              <a:t>Help </a:t>
            </a:r>
            <a:r>
              <a:rPr lang="en-AU" sz="1500" dirty="0" smtClean="0">
                <a:solidFill>
                  <a:srgbClr val="FFFF00"/>
                </a:solidFill>
              </a:rPr>
              <a:t>the child talk about feelings and how and why they might feel </a:t>
            </a:r>
            <a:r>
              <a:rPr lang="en-AU" sz="1500" dirty="0" smtClean="0">
                <a:solidFill>
                  <a:srgbClr val="FFFF00"/>
                </a:solidFill>
              </a:rPr>
              <a:t>and </a:t>
            </a:r>
            <a:r>
              <a:rPr lang="en-AU" sz="1500" dirty="0" smtClean="0">
                <a:solidFill>
                  <a:srgbClr val="FFFF00"/>
                </a:solidFill>
              </a:rPr>
              <a:t>act </a:t>
            </a:r>
            <a:r>
              <a:rPr lang="en-AU" sz="1500" dirty="0" smtClean="0">
                <a:solidFill>
                  <a:srgbClr val="FFFF00"/>
                </a:solidFill>
              </a:rPr>
              <a:t>	the </a:t>
            </a:r>
            <a:r>
              <a:rPr lang="en-AU" sz="1500" dirty="0" smtClean="0">
                <a:solidFill>
                  <a:srgbClr val="FFFF00"/>
                </a:solidFill>
              </a:rPr>
              <a:t>way they </a:t>
            </a:r>
            <a:r>
              <a:rPr lang="en-AU" sz="1500" dirty="0" smtClean="0">
                <a:solidFill>
                  <a:srgbClr val="FFFF00"/>
                </a:solidFill>
              </a:rPr>
              <a:t>do. Listen </a:t>
            </a:r>
            <a:r>
              <a:rPr lang="en-AU" sz="1500" dirty="0" smtClean="0">
                <a:solidFill>
                  <a:srgbClr val="FFFF00"/>
                </a:solidFill>
              </a:rPr>
              <a:t>and help them to distinguish between </a:t>
            </a:r>
            <a:r>
              <a:rPr lang="en-AU" sz="1500" dirty="0" smtClean="0">
                <a:solidFill>
                  <a:srgbClr val="FFFF00"/>
                </a:solidFill>
              </a:rPr>
              <a:t>feelings and </a:t>
            </a:r>
            <a:r>
              <a:rPr lang="en-AU" sz="1500" dirty="0" smtClean="0">
                <a:solidFill>
                  <a:srgbClr val="FFFF00"/>
                </a:solidFill>
              </a:rPr>
              <a:t>the </a:t>
            </a:r>
            <a:r>
              <a:rPr lang="en-AU" sz="1500" dirty="0" smtClean="0">
                <a:solidFill>
                  <a:srgbClr val="FFFF00"/>
                </a:solidFill>
              </a:rPr>
              <a:t>	behaviour</a:t>
            </a:r>
            <a:r>
              <a:rPr lang="en-AU" sz="1500" dirty="0" smtClean="0">
                <a:solidFill>
                  <a:srgbClr val="FFFF00"/>
                </a:solidFill>
              </a:rPr>
              <a:t>. We cannot </a:t>
            </a:r>
            <a:r>
              <a:rPr lang="en-AU" sz="1500" dirty="0" smtClean="0">
                <a:solidFill>
                  <a:srgbClr val="FFFF00"/>
                </a:solidFill>
              </a:rPr>
              <a:t>tolerate inconsiderate </a:t>
            </a:r>
            <a:r>
              <a:rPr lang="en-AU" sz="1500" dirty="0" smtClean="0">
                <a:solidFill>
                  <a:srgbClr val="FFFF00"/>
                </a:solidFill>
              </a:rPr>
              <a:t>behaviour but we can acknowledge the </a:t>
            </a:r>
            <a:r>
              <a:rPr lang="en-AU" sz="1500" dirty="0" smtClean="0">
                <a:solidFill>
                  <a:srgbClr val="FFFF00"/>
                </a:solidFill>
              </a:rPr>
              <a:t>	child’s </a:t>
            </a:r>
            <a:r>
              <a:rPr lang="en-AU" sz="1500" dirty="0" smtClean="0">
                <a:solidFill>
                  <a:srgbClr val="FFFF00"/>
                </a:solidFill>
              </a:rPr>
              <a:t>feelings </a:t>
            </a:r>
            <a:r>
              <a:rPr lang="en-AU" sz="1500" dirty="0" smtClean="0">
                <a:solidFill>
                  <a:srgbClr val="FFFF00"/>
                </a:solidFill>
              </a:rPr>
              <a:t>and emotions</a:t>
            </a:r>
            <a:r>
              <a:rPr lang="en-AU" sz="1500" dirty="0" smtClean="0">
                <a:solidFill>
                  <a:srgbClr val="FFFF00"/>
                </a:solidFill>
              </a:rPr>
              <a:t>. </a:t>
            </a:r>
            <a:r>
              <a:rPr lang="en-AU" sz="1500" dirty="0" smtClean="0">
                <a:solidFill>
                  <a:srgbClr val="FFFF00"/>
                </a:solidFill>
              </a:rPr>
              <a:t>For example </a:t>
            </a:r>
            <a:r>
              <a:rPr lang="en-AU" sz="1500" dirty="0" smtClean="0">
                <a:solidFill>
                  <a:srgbClr val="FFFF00"/>
                </a:solidFill>
              </a:rPr>
              <a:t>‘It's ok to feel angry, but it’s not okay to </a:t>
            </a:r>
            <a:r>
              <a:rPr lang="en-AU" sz="1500" dirty="0" smtClean="0">
                <a:solidFill>
                  <a:srgbClr val="FFFF00"/>
                </a:solidFill>
              </a:rPr>
              <a:t>hit 	someone</a:t>
            </a:r>
            <a:r>
              <a:rPr lang="en-AU" sz="1500" dirty="0" smtClean="0">
                <a:solidFill>
                  <a:srgbClr val="FFFF00"/>
                </a:solidFill>
              </a:rPr>
              <a:t>’.</a:t>
            </a:r>
          </a:p>
          <a:p>
            <a:pPr>
              <a:buFont typeface="Wingdings" pitchFamily="2" charset="2"/>
              <a:buChar char="Ø"/>
            </a:pPr>
            <a:r>
              <a:rPr lang="en-AU" sz="1500" dirty="0" smtClean="0">
                <a:solidFill>
                  <a:srgbClr val="FFFF00"/>
                </a:solidFill>
              </a:rPr>
              <a:t>	</a:t>
            </a:r>
            <a:r>
              <a:rPr lang="en-AU" sz="1500" dirty="0" smtClean="0">
                <a:solidFill>
                  <a:srgbClr val="FFFF00"/>
                </a:solidFill>
              </a:rPr>
              <a:t>Remember </a:t>
            </a:r>
            <a:r>
              <a:rPr lang="en-AU" sz="1500" dirty="0" smtClean="0">
                <a:solidFill>
                  <a:srgbClr val="FFFF00"/>
                </a:solidFill>
              </a:rPr>
              <a:t>to consider individual children’s development </a:t>
            </a:r>
            <a:r>
              <a:rPr lang="en-AU" sz="1500" dirty="0" smtClean="0">
                <a:solidFill>
                  <a:srgbClr val="FFFF00"/>
                </a:solidFill>
              </a:rPr>
              <a:t>and preferences </a:t>
            </a:r>
            <a:r>
              <a:rPr lang="en-AU" sz="1500" dirty="0" smtClean="0">
                <a:solidFill>
                  <a:srgbClr val="FFFF00"/>
                </a:solidFill>
              </a:rPr>
              <a:t>- </a:t>
            </a:r>
            <a:r>
              <a:rPr lang="en-AU" sz="1500" dirty="0" smtClean="0">
                <a:solidFill>
                  <a:srgbClr val="FFFF00"/>
                </a:solidFill>
              </a:rPr>
              <a:t>	redirect younger children </a:t>
            </a:r>
            <a:r>
              <a:rPr lang="en-AU" sz="1500" dirty="0" smtClean="0">
                <a:solidFill>
                  <a:srgbClr val="FFFF00"/>
                </a:solidFill>
              </a:rPr>
              <a:t>without a fuss and </a:t>
            </a:r>
            <a:r>
              <a:rPr lang="en-AU" sz="1500" dirty="0" smtClean="0">
                <a:solidFill>
                  <a:srgbClr val="FFFF00"/>
                </a:solidFill>
              </a:rPr>
              <a:t>discuss choices and effects </a:t>
            </a:r>
            <a:r>
              <a:rPr lang="en-AU" sz="1500" dirty="0" smtClean="0">
                <a:solidFill>
                  <a:srgbClr val="FFFF00"/>
                </a:solidFill>
              </a:rPr>
              <a:t>of </a:t>
            </a:r>
            <a:r>
              <a:rPr lang="en-AU" sz="1500" dirty="0" smtClean="0">
                <a:solidFill>
                  <a:srgbClr val="FFFF00"/>
                </a:solidFill>
              </a:rPr>
              <a:t>	behaviour </a:t>
            </a:r>
            <a:r>
              <a:rPr lang="en-AU" sz="1500" dirty="0" smtClean="0">
                <a:solidFill>
                  <a:srgbClr val="FFFF00"/>
                </a:solidFill>
              </a:rPr>
              <a:t>with older children.</a:t>
            </a:r>
          </a:p>
          <a:p>
            <a:pPr>
              <a:buFont typeface="Wingdings" pitchFamily="2" charset="2"/>
              <a:buChar char="Ø"/>
            </a:pPr>
            <a:r>
              <a:rPr lang="en-AU" sz="1500" dirty="0" smtClean="0">
                <a:solidFill>
                  <a:srgbClr val="FFFF00"/>
                </a:solidFill>
              </a:rPr>
              <a:t>	</a:t>
            </a:r>
            <a:r>
              <a:rPr lang="en-AU" sz="1500" dirty="0" smtClean="0">
                <a:solidFill>
                  <a:srgbClr val="FFFF00"/>
                </a:solidFill>
              </a:rPr>
              <a:t>Be </a:t>
            </a:r>
            <a:r>
              <a:rPr lang="en-AU" sz="1500" dirty="0" smtClean="0">
                <a:solidFill>
                  <a:srgbClr val="FFFF00"/>
                </a:solidFill>
              </a:rPr>
              <a:t>aware of any developmental difficulties that could impact </a:t>
            </a:r>
            <a:r>
              <a:rPr lang="en-AU" sz="1500" dirty="0" smtClean="0">
                <a:solidFill>
                  <a:srgbClr val="FFFF00"/>
                </a:solidFill>
              </a:rPr>
              <a:t>on behaviour</a:t>
            </a:r>
            <a:r>
              <a:rPr lang="en-AU" sz="1500" dirty="0" smtClean="0">
                <a:solidFill>
                  <a:srgbClr val="FFFF00"/>
                </a:solidFill>
              </a:rPr>
              <a:t>, </a:t>
            </a:r>
            <a:r>
              <a:rPr lang="en-AU" sz="1500" dirty="0" smtClean="0">
                <a:solidFill>
                  <a:srgbClr val="FFFF00"/>
                </a:solidFill>
              </a:rPr>
              <a:t>	particularly speech and </a:t>
            </a:r>
            <a:r>
              <a:rPr lang="en-AU" sz="1500" dirty="0" smtClean="0">
                <a:solidFill>
                  <a:srgbClr val="FFFF00"/>
                </a:solidFill>
              </a:rPr>
              <a:t>language. A child with </a:t>
            </a:r>
            <a:r>
              <a:rPr lang="en-AU" sz="1500" dirty="0" smtClean="0">
                <a:solidFill>
                  <a:srgbClr val="FFFF00"/>
                </a:solidFill>
              </a:rPr>
              <a:t>communication  challenges </a:t>
            </a:r>
            <a:r>
              <a:rPr lang="en-AU" sz="1500" dirty="0" smtClean="0">
                <a:solidFill>
                  <a:srgbClr val="FFFF00"/>
                </a:solidFill>
              </a:rPr>
              <a:t>may </a:t>
            </a:r>
            <a:r>
              <a:rPr lang="en-AU" sz="1500" dirty="0" smtClean="0">
                <a:solidFill>
                  <a:srgbClr val="FFFF00"/>
                </a:solidFill>
              </a:rPr>
              <a:t>	frustrated </a:t>
            </a:r>
            <a:r>
              <a:rPr lang="en-AU" sz="1500" dirty="0" smtClean="0">
                <a:solidFill>
                  <a:srgbClr val="FFFF00"/>
                </a:solidFill>
              </a:rPr>
              <a:t>when they </a:t>
            </a:r>
            <a:r>
              <a:rPr lang="en-AU" sz="1500" dirty="0" smtClean="0">
                <a:solidFill>
                  <a:srgbClr val="FFFF00"/>
                </a:solidFill>
              </a:rPr>
              <a:t>are unable </a:t>
            </a:r>
            <a:r>
              <a:rPr lang="en-AU" sz="1500" dirty="0" smtClean="0">
                <a:solidFill>
                  <a:srgbClr val="FFFF00"/>
                </a:solidFill>
              </a:rPr>
              <a:t>to communicate their </a:t>
            </a:r>
            <a:r>
              <a:rPr lang="en-AU" sz="1500" dirty="0" smtClean="0">
                <a:solidFill>
                  <a:srgbClr val="FFFF00"/>
                </a:solidFill>
              </a:rPr>
              <a:t>needs </a:t>
            </a:r>
            <a:r>
              <a:rPr lang="en-AU" sz="1500" dirty="0" smtClean="0">
                <a:solidFill>
                  <a:srgbClr val="FFFF00"/>
                </a:solidFill>
              </a:rPr>
              <a:t>or wants </a:t>
            </a:r>
            <a:r>
              <a:rPr lang="en-AU" sz="1500" dirty="0" smtClean="0">
                <a:solidFill>
                  <a:srgbClr val="FFFF00"/>
                </a:solidFill>
              </a:rPr>
              <a:t>	effectively</a:t>
            </a:r>
            <a:r>
              <a:rPr lang="en-AU" sz="1500" dirty="0" smtClean="0">
                <a:solidFill>
                  <a:srgbClr val="FFFF00"/>
                </a:solidFill>
              </a:rPr>
              <a:t>. </a:t>
            </a:r>
            <a:r>
              <a:rPr lang="en-AU" sz="1500" dirty="0" smtClean="0">
                <a:solidFill>
                  <a:srgbClr val="FFFF00"/>
                </a:solidFill>
              </a:rPr>
              <a:t>	While </a:t>
            </a:r>
            <a:r>
              <a:rPr lang="en-AU" sz="1500" dirty="0" smtClean="0">
                <a:solidFill>
                  <a:srgbClr val="FFFF00"/>
                </a:solidFill>
              </a:rPr>
              <a:t>this does </a:t>
            </a:r>
            <a:r>
              <a:rPr lang="en-AU" sz="1500" dirty="0" smtClean="0">
                <a:solidFill>
                  <a:srgbClr val="FFFF00"/>
                </a:solidFill>
              </a:rPr>
              <a:t>not </a:t>
            </a:r>
            <a:r>
              <a:rPr lang="en-AU" sz="1500" dirty="0" smtClean="0">
                <a:solidFill>
                  <a:srgbClr val="FFFF00"/>
                </a:solidFill>
              </a:rPr>
              <a:t>excuse </a:t>
            </a:r>
            <a:r>
              <a:rPr lang="en-AU" sz="1500" dirty="0" smtClean="0">
                <a:solidFill>
                  <a:srgbClr val="FFFF00"/>
                </a:solidFill>
              </a:rPr>
              <a:t>the behaviour</a:t>
            </a:r>
            <a:r>
              <a:rPr lang="en-AU" sz="1500" dirty="0" smtClean="0">
                <a:solidFill>
                  <a:srgbClr val="FFFF00"/>
                </a:solidFill>
              </a:rPr>
              <a:t>, it can </a:t>
            </a:r>
            <a:r>
              <a:rPr lang="en-AU" sz="1500" dirty="0" smtClean="0">
                <a:solidFill>
                  <a:srgbClr val="FFFF00"/>
                </a:solidFill>
              </a:rPr>
              <a:t>help </a:t>
            </a:r>
            <a:r>
              <a:rPr lang="en-AU" sz="1500" dirty="0" smtClean="0">
                <a:solidFill>
                  <a:srgbClr val="FFFF00"/>
                </a:solidFill>
              </a:rPr>
              <a:t>you to </a:t>
            </a:r>
            <a:r>
              <a:rPr lang="en-AU" sz="1500" dirty="0" smtClean="0">
                <a:solidFill>
                  <a:srgbClr val="FFFF00"/>
                </a:solidFill>
              </a:rPr>
              <a:t>understand </a:t>
            </a:r>
            <a:r>
              <a:rPr lang="en-AU" sz="1500" dirty="0" smtClean="0">
                <a:solidFill>
                  <a:srgbClr val="FFFF00"/>
                </a:solidFill>
              </a:rPr>
              <a:t>and respond </a:t>
            </a:r>
            <a:r>
              <a:rPr lang="en-AU" sz="1500" dirty="0" smtClean="0">
                <a:solidFill>
                  <a:srgbClr val="FFFF00"/>
                </a:solidFill>
              </a:rPr>
              <a:t>	more  effectively</a:t>
            </a:r>
            <a:r>
              <a:rPr lang="en-AU" sz="1500" dirty="0" smtClean="0">
                <a:solidFill>
                  <a:srgbClr val="FFFF00"/>
                </a:solidFill>
              </a:rPr>
              <a:t>.</a:t>
            </a:r>
          </a:p>
          <a:p>
            <a:pPr>
              <a:buFont typeface="Wingdings" pitchFamily="2" charset="2"/>
              <a:buChar char="Ø"/>
            </a:pPr>
            <a:r>
              <a:rPr lang="en-AU" sz="1500" dirty="0" smtClean="0">
                <a:solidFill>
                  <a:srgbClr val="FFFF00"/>
                </a:solidFill>
              </a:rPr>
              <a:t>	</a:t>
            </a:r>
            <a:r>
              <a:rPr lang="en-AU" sz="1500" dirty="0" smtClean="0">
                <a:solidFill>
                  <a:srgbClr val="FFFF00"/>
                </a:solidFill>
              </a:rPr>
              <a:t>Observe </a:t>
            </a:r>
            <a:r>
              <a:rPr lang="en-AU" sz="1500" dirty="0" smtClean="0">
                <a:solidFill>
                  <a:srgbClr val="FFFF00"/>
                </a:solidFill>
              </a:rPr>
              <a:t>and listen to the child carefully. When necessary and when </a:t>
            </a:r>
            <a:r>
              <a:rPr lang="en-AU" sz="1500" dirty="0" smtClean="0">
                <a:solidFill>
                  <a:srgbClr val="FFFF00"/>
                </a:solidFill>
              </a:rPr>
              <a:t>time 	allows</a:t>
            </a:r>
            <a:r>
              <a:rPr lang="en-AU" sz="1500" dirty="0" smtClean="0">
                <a:solidFill>
                  <a:srgbClr val="FFFF00"/>
                </a:solidFill>
              </a:rPr>
              <a:t>, </a:t>
            </a:r>
            <a:r>
              <a:rPr lang="en-AU" sz="1500" dirty="0" smtClean="0">
                <a:solidFill>
                  <a:srgbClr val="FFFF00"/>
                </a:solidFill>
              </a:rPr>
              <a:t>	share your observations </a:t>
            </a:r>
            <a:r>
              <a:rPr lang="en-AU" sz="1500" dirty="0" smtClean="0">
                <a:solidFill>
                  <a:srgbClr val="FFFF00"/>
                </a:solidFill>
              </a:rPr>
              <a:t>and interpretations with others - colleagues </a:t>
            </a:r>
            <a:r>
              <a:rPr lang="en-AU" sz="1500" dirty="0" smtClean="0">
                <a:solidFill>
                  <a:srgbClr val="FFFF00"/>
                </a:solidFill>
              </a:rPr>
              <a:t>and </a:t>
            </a:r>
            <a:r>
              <a:rPr lang="en-AU" sz="1500" dirty="0" smtClean="0">
                <a:solidFill>
                  <a:srgbClr val="FFFF00"/>
                </a:solidFill>
              </a:rPr>
              <a:t>the child’s </a:t>
            </a:r>
            <a:r>
              <a:rPr lang="en-AU" sz="1500" dirty="0" smtClean="0">
                <a:solidFill>
                  <a:srgbClr val="FFFF00"/>
                </a:solidFill>
              </a:rPr>
              <a:t>	parents </a:t>
            </a:r>
            <a:r>
              <a:rPr lang="en-AU" sz="1500" dirty="0" smtClean="0">
                <a:solidFill>
                  <a:srgbClr val="FFFF00"/>
                </a:solidFill>
              </a:rPr>
              <a:t>- in order to </a:t>
            </a:r>
            <a:r>
              <a:rPr lang="en-AU" sz="1500" dirty="0" smtClean="0">
                <a:solidFill>
                  <a:srgbClr val="FFFF00"/>
                </a:solidFill>
              </a:rPr>
              <a:t>be ensure </a:t>
            </a:r>
            <a:r>
              <a:rPr lang="en-AU" sz="1500" dirty="0" smtClean="0">
                <a:solidFill>
                  <a:srgbClr val="FFFF00"/>
                </a:solidFill>
              </a:rPr>
              <a:t>you are </a:t>
            </a:r>
            <a:r>
              <a:rPr lang="en-AU" sz="1500" dirty="0" smtClean="0">
                <a:solidFill>
                  <a:srgbClr val="FFFF00"/>
                </a:solidFill>
              </a:rPr>
              <a:t>responding appropriately</a:t>
            </a:r>
            <a:r>
              <a:rPr lang="en-AU" sz="1500" dirty="0" smtClean="0">
                <a:solidFill>
                  <a:srgbClr val="FFFF00"/>
                </a:solidFill>
              </a:rPr>
              <a:t>.</a:t>
            </a:r>
            <a:endParaRPr lang="en-AU" sz="1500" dirty="0" smtClean="0">
              <a:solidFill>
                <a:srgbClr val="FFFF00"/>
              </a:solidFill>
            </a:endParaRPr>
          </a:p>
          <a:p>
            <a:endParaRPr lang="en-AU" dirty="0" smtClean="0"/>
          </a:p>
          <a:p>
            <a:endParaRPr lang="en-AU" dirty="0"/>
          </a:p>
        </p:txBody>
      </p:sp>
      <p:pic>
        <p:nvPicPr>
          <p:cNvPr id="6" name="Picture 5"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0291" y="591127"/>
            <a:ext cx="8155709" cy="4801314"/>
          </a:xfrm>
          <a:prstGeom prst="rect">
            <a:avLst/>
          </a:prstGeom>
          <a:noFill/>
        </p:spPr>
        <p:txBody>
          <a:bodyPr wrap="square" rtlCol="0">
            <a:spAutoFit/>
          </a:bodyPr>
          <a:lstStyle/>
          <a:p>
            <a:r>
              <a:rPr lang="en-AU" b="1" dirty="0" smtClean="0">
                <a:solidFill>
                  <a:srgbClr val="FFFF00"/>
                </a:solidFill>
              </a:rPr>
              <a:t>Defusing difficult </a:t>
            </a:r>
            <a:r>
              <a:rPr lang="en-AU" b="1" dirty="0" smtClean="0">
                <a:solidFill>
                  <a:srgbClr val="FFFF00"/>
                </a:solidFill>
              </a:rPr>
              <a:t>situations</a:t>
            </a:r>
          </a:p>
          <a:p>
            <a:endParaRPr lang="en-AU" b="1" dirty="0" smtClean="0">
              <a:solidFill>
                <a:srgbClr val="FFFF00"/>
              </a:solidFill>
            </a:endParaRPr>
          </a:p>
          <a:p>
            <a:r>
              <a:rPr lang="en-AU" dirty="0" smtClean="0">
                <a:solidFill>
                  <a:srgbClr val="FFFF00"/>
                </a:solidFill>
              </a:rPr>
              <a:t>You will need to redirect behaviour and defuse difficult situations.</a:t>
            </a:r>
          </a:p>
          <a:p>
            <a:endParaRPr lang="en-AU" dirty="0" smtClean="0">
              <a:solidFill>
                <a:srgbClr val="FFFF00"/>
              </a:solidFill>
            </a:endParaRPr>
          </a:p>
          <a:p>
            <a:r>
              <a:rPr lang="en-AU" dirty="0" smtClean="0">
                <a:solidFill>
                  <a:srgbClr val="FFFF00"/>
                </a:solidFill>
              </a:rPr>
              <a:t>The </a:t>
            </a:r>
            <a:r>
              <a:rPr lang="en-AU" dirty="0" smtClean="0">
                <a:solidFill>
                  <a:srgbClr val="FFFF00"/>
                </a:solidFill>
              </a:rPr>
              <a:t>best way to handle a difficult situation is to get in early and avert it before any tension arises. Here are some appropriate strategies:</a:t>
            </a:r>
          </a:p>
          <a:p>
            <a:endParaRPr lang="en-AU" dirty="0" smtClean="0">
              <a:solidFill>
                <a:srgbClr val="FFFF00"/>
              </a:solidFill>
            </a:endParaRPr>
          </a:p>
          <a:p>
            <a:pPr>
              <a:buFont typeface="Wingdings" pitchFamily="2" charset="2"/>
              <a:buChar char="Ø"/>
            </a:pPr>
            <a:r>
              <a:rPr lang="en-AU" dirty="0" smtClean="0">
                <a:solidFill>
                  <a:srgbClr val="FFFF00"/>
                </a:solidFill>
              </a:rPr>
              <a:t>	</a:t>
            </a:r>
            <a:r>
              <a:rPr lang="en-AU" dirty="0" smtClean="0">
                <a:solidFill>
                  <a:srgbClr val="FFFF00"/>
                </a:solidFill>
              </a:rPr>
              <a:t>Reposition </a:t>
            </a:r>
            <a:r>
              <a:rPr lang="en-AU" dirty="0" smtClean="0">
                <a:solidFill>
                  <a:srgbClr val="FFFF00"/>
                </a:solidFill>
              </a:rPr>
              <a:t>the child or their things.</a:t>
            </a:r>
          </a:p>
          <a:p>
            <a:pPr>
              <a:buFont typeface="Wingdings" pitchFamily="2" charset="2"/>
              <a:buChar char="Ø"/>
            </a:pPr>
            <a:r>
              <a:rPr lang="en-AU" dirty="0" smtClean="0">
                <a:solidFill>
                  <a:srgbClr val="FFFF00"/>
                </a:solidFill>
              </a:rPr>
              <a:t>	Divert </a:t>
            </a:r>
            <a:r>
              <a:rPr lang="en-AU" dirty="0" smtClean="0">
                <a:solidFill>
                  <a:srgbClr val="FFFF00"/>
                </a:solidFill>
              </a:rPr>
              <a:t>their attention by getting them to do something else. This </a:t>
            </a:r>
            <a:r>
              <a:rPr lang="en-AU" dirty="0" smtClean="0">
                <a:solidFill>
                  <a:srgbClr val="FFFF00"/>
                </a:solidFill>
              </a:rPr>
              <a:t>	removes </a:t>
            </a:r>
            <a:r>
              <a:rPr lang="en-AU" dirty="0" smtClean="0">
                <a:solidFill>
                  <a:srgbClr val="FFFF00"/>
                </a:solidFill>
              </a:rPr>
              <a:t>the child from the situation.</a:t>
            </a:r>
          </a:p>
          <a:p>
            <a:pPr>
              <a:buFont typeface="Wingdings" pitchFamily="2" charset="2"/>
              <a:buChar char="Ø"/>
            </a:pPr>
            <a:r>
              <a:rPr lang="en-AU" dirty="0" smtClean="0">
                <a:solidFill>
                  <a:srgbClr val="FFFF00"/>
                </a:solidFill>
              </a:rPr>
              <a:t>	Encourage </a:t>
            </a:r>
            <a:r>
              <a:rPr lang="en-AU" dirty="0" smtClean="0">
                <a:solidFill>
                  <a:srgbClr val="FFFF00"/>
                </a:solidFill>
              </a:rPr>
              <a:t>children to solve the problem themselves.</a:t>
            </a:r>
          </a:p>
          <a:p>
            <a:pPr>
              <a:buFont typeface="Wingdings" pitchFamily="2" charset="2"/>
              <a:buChar char="Ø"/>
            </a:pPr>
            <a:r>
              <a:rPr lang="en-AU" dirty="0" smtClean="0">
                <a:solidFill>
                  <a:srgbClr val="FFFF00"/>
                </a:solidFill>
              </a:rPr>
              <a:t>	Remove </a:t>
            </a:r>
            <a:r>
              <a:rPr lang="en-AU" dirty="0" smtClean="0">
                <a:solidFill>
                  <a:srgbClr val="FFFF00"/>
                </a:solidFill>
              </a:rPr>
              <a:t>the stimulus that is causing the problem.</a:t>
            </a:r>
          </a:p>
          <a:p>
            <a:pPr>
              <a:buFont typeface="Wingdings" pitchFamily="2" charset="2"/>
              <a:buChar char="Ø"/>
            </a:pPr>
            <a:r>
              <a:rPr lang="en-AU" dirty="0" smtClean="0">
                <a:solidFill>
                  <a:srgbClr val="FFFF00"/>
                </a:solidFill>
              </a:rPr>
              <a:t>	With </a:t>
            </a:r>
            <a:r>
              <a:rPr lang="en-AU" dirty="0" smtClean="0">
                <a:solidFill>
                  <a:srgbClr val="FFFF00"/>
                </a:solidFill>
              </a:rPr>
              <a:t>older children, you can negotiate a little, for example, by </a:t>
            </a:r>
            <a:r>
              <a:rPr lang="en-AU" dirty="0" smtClean="0">
                <a:solidFill>
                  <a:srgbClr val="FFFF00"/>
                </a:solidFill>
              </a:rPr>
              <a:t>	offering </a:t>
            </a:r>
            <a:r>
              <a:rPr lang="en-AU" dirty="0" smtClean="0">
                <a:solidFill>
                  <a:srgbClr val="FFFF00"/>
                </a:solidFill>
              </a:rPr>
              <a:t>them a choice of alternative activities. (Just make sure you </a:t>
            </a:r>
            <a:r>
              <a:rPr lang="en-AU" dirty="0" smtClean="0">
                <a:solidFill>
                  <a:srgbClr val="FFFF00"/>
                </a:solidFill>
              </a:rPr>
              <a:t>	keep </a:t>
            </a:r>
            <a:r>
              <a:rPr lang="en-AU" dirty="0" smtClean="0">
                <a:solidFill>
                  <a:srgbClr val="FFFF00"/>
                </a:solidFill>
              </a:rPr>
              <a:t>control; "negotiate" does not mean that the children run the </a:t>
            </a:r>
            <a:r>
              <a:rPr lang="en-AU" dirty="0" smtClean="0">
                <a:solidFill>
                  <a:srgbClr val="FFFF00"/>
                </a:solidFill>
              </a:rPr>
              <a:t>	childcare </a:t>
            </a:r>
            <a:r>
              <a:rPr lang="en-AU" dirty="0" smtClean="0">
                <a:solidFill>
                  <a:srgbClr val="FFFF00"/>
                </a:solidFill>
              </a:rPr>
              <a:t>centre</a:t>
            </a:r>
          </a:p>
          <a:p>
            <a:endParaRPr lang="en-AU" dirty="0"/>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1055" y="397164"/>
            <a:ext cx="8109527" cy="6186309"/>
          </a:xfrm>
          <a:prstGeom prst="rect">
            <a:avLst/>
          </a:prstGeom>
          <a:noFill/>
        </p:spPr>
        <p:txBody>
          <a:bodyPr wrap="square" rtlCol="0">
            <a:spAutoFit/>
          </a:bodyPr>
          <a:lstStyle/>
          <a:p>
            <a:r>
              <a:rPr lang="en-AU" dirty="0" smtClean="0">
                <a:solidFill>
                  <a:srgbClr val="FFFF00"/>
                </a:solidFill>
              </a:rPr>
              <a:t>Use positive reinforcement to comment on and acknowledge considerate behaviour. </a:t>
            </a:r>
            <a:r>
              <a:rPr lang="en-AU" dirty="0" smtClean="0">
                <a:solidFill>
                  <a:srgbClr val="FFFF00"/>
                </a:solidFill>
              </a:rPr>
              <a:t>This should </a:t>
            </a:r>
            <a:r>
              <a:rPr lang="en-AU" dirty="0" smtClean="0">
                <a:solidFill>
                  <a:srgbClr val="FFFF00"/>
                </a:solidFill>
              </a:rPr>
              <a:t>be something that occurs in private rather than as a public event that manipulates </a:t>
            </a:r>
            <a:r>
              <a:rPr lang="en-AU" dirty="0" smtClean="0">
                <a:solidFill>
                  <a:srgbClr val="FFFF00"/>
                </a:solidFill>
              </a:rPr>
              <a:t>other children </a:t>
            </a:r>
            <a:r>
              <a:rPr lang="en-AU" dirty="0" smtClean="0">
                <a:solidFill>
                  <a:srgbClr val="FFFF00"/>
                </a:solidFill>
              </a:rPr>
              <a:t>to replicate the behaviours we approve of</a:t>
            </a:r>
            <a:r>
              <a:rPr lang="en-AU" dirty="0" smtClean="0">
                <a:solidFill>
                  <a:srgbClr val="FFFF00"/>
                </a:solidFill>
              </a:rPr>
              <a:t>.</a:t>
            </a:r>
          </a:p>
          <a:p>
            <a:endParaRPr lang="en-AU" dirty="0" smtClean="0">
              <a:solidFill>
                <a:srgbClr val="FFFF00"/>
              </a:solidFill>
            </a:endParaRPr>
          </a:p>
          <a:p>
            <a:r>
              <a:rPr lang="en-AU" dirty="0" smtClean="0">
                <a:solidFill>
                  <a:srgbClr val="FFFF00"/>
                </a:solidFill>
              </a:rPr>
              <a:t>	 </a:t>
            </a:r>
            <a:r>
              <a:rPr lang="en-AU" dirty="0" smtClean="0">
                <a:solidFill>
                  <a:srgbClr val="FFFF00"/>
                </a:solidFill>
              </a:rPr>
              <a:t>Unacceptable behaviour is rarely about seeking attention. </a:t>
            </a:r>
            <a:r>
              <a:rPr lang="en-AU" dirty="0" smtClean="0">
                <a:solidFill>
                  <a:srgbClr val="FFFF00"/>
                </a:solidFill>
              </a:rPr>
              <a:t>	  	   Children </a:t>
            </a:r>
            <a:r>
              <a:rPr lang="en-AU" dirty="0" smtClean="0">
                <a:solidFill>
                  <a:srgbClr val="FFFF00"/>
                </a:solidFill>
              </a:rPr>
              <a:t>can however learn to </a:t>
            </a:r>
            <a:r>
              <a:rPr lang="en-AU" dirty="0" smtClean="0">
                <a:solidFill>
                  <a:srgbClr val="FFFF00"/>
                </a:solidFill>
              </a:rPr>
              <a:t>gain attention </a:t>
            </a:r>
            <a:r>
              <a:rPr lang="en-AU" dirty="0" smtClean="0">
                <a:solidFill>
                  <a:srgbClr val="FFFF00"/>
                </a:solidFill>
              </a:rPr>
              <a:t>through </a:t>
            </a:r>
            <a:r>
              <a:rPr lang="en-AU" dirty="0" smtClean="0">
                <a:solidFill>
                  <a:srgbClr val="FFFF00"/>
                </a:solidFill>
              </a:rPr>
              <a:t>behaviours; 	   particularly </a:t>
            </a:r>
            <a:r>
              <a:rPr lang="en-AU" dirty="0" smtClean="0">
                <a:solidFill>
                  <a:srgbClr val="FFFF00"/>
                </a:solidFill>
              </a:rPr>
              <a:t>if that is the only time they get any attention.</a:t>
            </a:r>
          </a:p>
          <a:p>
            <a:r>
              <a:rPr lang="en-AU" dirty="0" smtClean="0">
                <a:solidFill>
                  <a:srgbClr val="FFFF00"/>
                </a:solidFill>
              </a:rPr>
              <a:t>	 </a:t>
            </a:r>
            <a:r>
              <a:rPr lang="en-AU" dirty="0" smtClean="0">
                <a:solidFill>
                  <a:srgbClr val="FFFF00"/>
                </a:solidFill>
              </a:rPr>
              <a:t>If challenging behaviour persists you will need to look for the </a:t>
            </a:r>
            <a:r>
              <a:rPr lang="en-AU" dirty="0" smtClean="0">
                <a:solidFill>
                  <a:srgbClr val="FFFF00"/>
                </a:solidFill>
              </a:rPr>
              <a:t>	   underlying </a:t>
            </a:r>
            <a:r>
              <a:rPr lang="en-AU" dirty="0" smtClean="0">
                <a:solidFill>
                  <a:srgbClr val="FFFF00"/>
                </a:solidFill>
              </a:rPr>
              <a:t>motivation. </a:t>
            </a:r>
            <a:r>
              <a:rPr lang="en-AU" dirty="0" smtClean="0">
                <a:solidFill>
                  <a:srgbClr val="FFFF00"/>
                </a:solidFill>
              </a:rPr>
              <a:t>Their behaviour </a:t>
            </a:r>
            <a:r>
              <a:rPr lang="en-AU" dirty="0" smtClean="0">
                <a:solidFill>
                  <a:srgbClr val="FFFF00"/>
                </a:solidFill>
              </a:rPr>
              <a:t>for example may be </a:t>
            </a:r>
            <a:r>
              <a:rPr lang="en-AU" dirty="0" smtClean="0">
                <a:solidFill>
                  <a:srgbClr val="FFFF00"/>
                </a:solidFill>
              </a:rPr>
              <a:t>to 	  escape </a:t>
            </a:r>
            <a:r>
              <a:rPr lang="en-AU" dirty="0" smtClean="0">
                <a:solidFill>
                  <a:srgbClr val="FFFF00"/>
                </a:solidFill>
              </a:rPr>
              <a:t>or avoid unpleasant situations, to gain attention -</a:t>
            </a:r>
          </a:p>
          <a:p>
            <a:r>
              <a:rPr lang="en-AU" dirty="0" smtClean="0">
                <a:solidFill>
                  <a:srgbClr val="FFFF00"/>
                </a:solidFill>
              </a:rPr>
              <a:t>	  positive </a:t>
            </a:r>
            <a:r>
              <a:rPr lang="en-AU" dirty="0" smtClean="0">
                <a:solidFill>
                  <a:srgbClr val="FFFF00"/>
                </a:solidFill>
              </a:rPr>
              <a:t>or negative, or due to the frustration of not being able to </a:t>
            </a:r>
            <a:r>
              <a:rPr lang="en-AU" dirty="0" smtClean="0">
                <a:solidFill>
                  <a:srgbClr val="FFFF00"/>
                </a:solidFill>
              </a:rPr>
              <a:t>	  express </a:t>
            </a:r>
            <a:r>
              <a:rPr lang="en-AU" dirty="0" smtClean="0">
                <a:solidFill>
                  <a:srgbClr val="FFFF00"/>
                </a:solidFill>
              </a:rPr>
              <a:t>needs and wants </a:t>
            </a:r>
            <a:r>
              <a:rPr lang="en-AU" dirty="0" smtClean="0">
                <a:solidFill>
                  <a:srgbClr val="FFFF00"/>
                </a:solidFill>
              </a:rPr>
              <a:t>or have </a:t>
            </a:r>
            <a:r>
              <a:rPr lang="en-AU" dirty="0" smtClean="0">
                <a:solidFill>
                  <a:srgbClr val="FFFF00"/>
                </a:solidFill>
              </a:rPr>
              <a:t>their needs fully met.</a:t>
            </a:r>
          </a:p>
          <a:p>
            <a:r>
              <a:rPr lang="en-AU" dirty="0" smtClean="0">
                <a:solidFill>
                  <a:srgbClr val="FFFF00"/>
                </a:solidFill>
              </a:rPr>
              <a:t>	 </a:t>
            </a:r>
            <a:r>
              <a:rPr lang="en-AU" dirty="0" smtClean="0">
                <a:solidFill>
                  <a:srgbClr val="FFFF00"/>
                </a:solidFill>
              </a:rPr>
              <a:t>Significant adults in the child’s life should be treated with respect </a:t>
            </a:r>
            <a:r>
              <a:rPr lang="en-AU" dirty="0" smtClean="0">
                <a:solidFill>
                  <a:srgbClr val="FFFF00"/>
                </a:solidFill>
              </a:rPr>
              <a:t>	  and </a:t>
            </a:r>
            <a:r>
              <a:rPr lang="en-AU" dirty="0" smtClean="0">
                <a:solidFill>
                  <a:srgbClr val="FFFF00"/>
                </a:solidFill>
              </a:rPr>
              <a:t>included as partners </a:t>
            </a:r>
            <a:r>
              <a:rPr lang="en-AU" dirty="0" smtClean="0">
                <a:solidFill>
                  <a:srgbClr val="FFFF00"/>
                </a:solidFill>
              </a:rPr>
              <a:t>in determining </a:t>
            </a:r>
            <a:r>
              <a:rPr lang="en-AU" dirty="0" smtClean="0">
                <a:solidFill>
                  <a:srgbClr val="FFFF00"/>
                </a:solidFill>
              </a:rPr>
              <a:t>possible causes </a:t>
            </a:r>
            <a:r>
              <a:rPr lang="en-AU" dirty="0" smtClean="0">
                <a:solidFill>
                  <a:srgbClr val="FFFF00"/>
                </a:solidFill>
              </a:rPr>
              <a:t>of 	  	  ‘challenging </a:t>
            </a:r>
            <a:r>
              <a:rPr lang="en-AU" dirty="0" smtClean="0">
                <a:solidFill>
                  <a:srgbClr val="FFFF00"/>
                </a:solidFill>
              </a:rPr>
              <a:t>behaviours and considering appropriate responses.</a:t>
            </a:r>
          </a:p>
          <a:p>
            <a:endParaRPr lang="en-AU" dirty="0" smtClean="0">
              <a:solidFill>
                <a:srgbClr val="FFFF00"/>
              </a:solidFill>
            </a:endParaRPr>
          </a:p>
          <a:p>
            <a:r>
              <a:rPr lang="en-AU" dirty="0" smtClean="0">
                <a:solidFill>
                  <a:srgbClr val="FFFF00"/>
                </a:solidFill>
              </a:rPr>
              <a:t>Focus </a:t>
            </a:r>
            <a:r>
              <a:rPr lang="en-AU" dirty="0" smtClean="0">
                <a:solidFill>
                  <a:srgbClr val="FFFF00"/>
                </a:solidFill>
              </a:rPr>
              <a:t>on positives, ask for their assistance, and acknowledge them as the experts in regard </a:t>
            </a:r>
            <a:r>
              <a:rPr lang="en-AU" dirty="0" smtClean="0">
                <a:solidFill>
                  <a:srgbClr val="FFFF00"/>
                </a:solidFill>
              </a:rPr>
              <a:t>to their </a:t>
            </a:r>
            <a:r>
              <a:rPr lang="en-AU" dirty="0" smtClean="0">
                <a:solidFill>
                  <a:srgbClr val="FFFF00"/>
                </a:solidFill>
              </a:rPr>
              <a:t>own children.</a:t>
            </a:r>
          </a:p>
          <a:p>
            <a:r>
              <a:rPr lang="en-AU" dirty="0" smtClean="0">
                <a:solidFill>
                  <a:srgbClr val="FFFF00"/>
                </a:solidFill>
              </a:rPr>
              <a:t>	 </a:t>
            </a:r>
            <a:r>
              <a:rPr lang="en-AU" dirty="0" smtClean="0">
                <a:solidFill>
                  <a:srgbClr val="FFFF00"/>
                </a:solidFill>
              </a:rPr>
              <a:t>In some situations it may be necessary to seek </a:t>
            </a:r>
            <a:r>
              <a:rPr lang="en-AU" dirty="0" smtClean="0">
                <a:solidFill>
                  <a:srgbClr val="FFFF00"/>
                </a:solidFill>
              </a:rPr>
              <a:t>additional	assistance </a:t>
            </a:r>
            <a:r>
              <a:rPr lang="en-AU" dirty="0" smtClean="0">
                <a:solidFill>
                  <a:srgbClr val="FFFF00"/>
                </a:solidFill>
              </a:rPr>
              <a:t>and support from </a:t>
            </a:r>
            <a:r>
              <a:rPr lang="en-AU" dirty="0" smtClean="0">
                <a:solidFill>
                  <a:srgbClr val="FFFF00"/>
                </a:solidFill>
              </a:rPr>
              <a:t>external agencies </a:t>
            </a:r>
            <a:r>
              <a:rPr lang="en-AU" dirty="0" smtClean="0">
                <a:solidFill>
                  <a:srgbClr val="FFFF00"/>
                </a:solidFill>
              </a:rPr>
              <a:t>and support services. </a:t>
            </a:r>
            <a:endParaRPr lang="en-AU" dirty="0" smtClean="0">
              <a:solidFill>
                <a:srgbClr val="FFFF00"/>
              </a:solidFill>
            </a:endParaRPr>
          </a:p>
          <a:p>
            <a:endParaRPr lang="en-AU" dirty="0" smtClean="0"/>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9527" y="526473"/>
            <a:ext cx="8183418" cy="5632311"/>
          </a:xfrm>
          <a:prstGeom prst="rect">
            <a:avLst/>
          </a:prstGeom>
          <a:noFill/>
        </p:spPr>
        <p:txBody>
          <a:bodyPr wrap="square" rtlCol="0">
            <a:spAutoFit/>
          </a:bodyPr>
          <a:lstStyle/>
          <a:p>
            <a:r>
              <a:rPr lang="en-AU" dirty="0" smtClean="0">
                <a:solidFill>
                  <a:srgbClr val="FFFF00"/>
                </a:solidFill>
              </a:rPr>
              <a:t>This action should only be taken in collaboration with the child’s</a:t>
            </a:r>
          </a:p>
          <a:p>
            <a:r>
              <a:rPr lang="en-AU" dirty="0" smtClean="0">
                <a:solidFill>
                  <a:srgbClr val="FFFF00"/>
                </a:solidFill>
              </a:rPr>
              <a:t>parents, in order to ensure you are adequately supported and resourced to assist the child and</a:t>
            </a:r>
          </a:p>
          <a:p>
            <a:r>
              <a:rPr lang="en-AU" dirty="0" smtClean="0">
                <a:solidFill>
                  <a:srgbClr val="FFFF00"/>
                </a:solidFill>
              </a:rPr>
              <a:t>family.</a:t>
            </a:r>
          </a:p>
          <a:p>
            <a:r>
              <a:rPr lang="en-AU" dirty="0" smtClean="0">
                <a:solidFill>
                  <a:srgbClr val="FFFF00"/>
                </a:solidFill>
              </a:rPr>
              <a:t>	 </a:t>
            </a:r>
            <a:r>
              <a:rPr lang="en-AU" dirty="0" smtClean="0">
                <a:solidFill>
                  <a:srgbClr val="FFFF00"/>
                </a:solidFill>
              </a:rPr>
              <a:t>Take time to reflect and talk as a team about your roles and </a:t>
            </a:r>
            <a:r>
              <a:rPr lang="en-AU" dirty="0" smtClean="0">
                <a:solidFill>
                  <a:srgbClr val="FFFF00"/>
                </a:solidFill>
              </a:rPr>
              <a:t>	   responsibilities </a:t>
            </a:r>
            <a:r>
              <a:rPr lang="en-AU" dirty="0" smtClean="0">
                <a:solidFill>
                  <a:srgbClr val="FFFF00"/>
                </a:solidFill>
              </a:rPr>
              <a:t>in </a:t>
            </a:r>
            <a:r>
              <a:rPr lang="en-AU" dirty="0" smtClean="0">
                <a:solidFill>
                  <a:srgbClr val="FFFF00"/>
                </a:solidFill>
              </a:rPr>
              <a:t>promoting considerate </a:t>
            </a:r>
            <a:r>
              <a:rPr lang="en-AU" dirty="0" smtClean="0">
                <a:solidFill>
                  <a:srgbClr val="FFFF00"/>
                </a:solidFill>
              </a:rPr>
              <a:t>behaviour and </a:t>
            </a:r>
            <a:r>
              <a:rPr lang="en-AU" dirty="0" smtClean="0">
                <a:solidFill>
                  <a:srgbClr val="FFFF00"/>
                </a:solidFill>
              </a:rPr>
              <a:t>	  	   responding </a:t>
            </a:r>
            <a:r>
              <a:rPr lang="en-AU" dirty="0" smtClean="0">
                <a:solidFill>
                  <a:srgbClr val="FFFF00"/>
                </a:solidFill>
              </a:rPr>
              <a:t>to behaviour that is challenging</a:t>
            </a:r>
            <a:r>
              <a:rPr lang="en-AU" dirty="0" smtClean="0">
                <a:solidFill>
                  <a:srgbClr val="FFFF00"/>
                </a:solidFill>
              </a:rPr>
              <a:t>.</a:t>
            </a:r>
          </a:p>
          <a:p>
            <a:endParaRPr lang="en-AU" dirty="0" smtClean="0">
              <a:solidFill>
                <a:srgbClr val="FFFF00"/>
              </a:solidFill>
            </a:endParaRPr>
          </a:p>
          <a:p>
            <a:r>
              <a:rPr lang="en-AU" dirty="0" smtClean="0">
                <a:solidFill>
                  <a:srgbClr val="FFFF00"/>
                </a:solidFill>
              </a:rPr>
              <a:t>Consider some of the following critical questions:</a:t>
            </a:r>
          </a:p>
          <a:p>
            <a:r>
              <a:rPr lang="en-AU" dirty="0" smtClean="0">
                <a:solidFill>
                  <a:srgbClr val="FFFF00"/>
                </a:solidFill>
              </a:rPr>
              <a:t>	o </a:t>
            </a:r>
            <a:r>
              <a:rPr lang="en-AU" dirty="0" smtClean="0">
                <a:solidFill>
                  <a:srgbClr val="FFFF00"/>
                </a:solidFill>
              </a:rPr>
              <a:t>Are you labelling the child and/or expecting ’challenging’ </a:t>
            </a:r>
            <a:r>
              <a:rPr lang="en-AU" dirty="0" smtClean="0">
                <a:solidFill>
                  <a:srgbClr val="FFFF00"/>
                </a:solidFill>
              </a:rPr>
              <a:t>	   	   behaviour</a:t>
            </a:r>
            <a:r>
              <a:rPr lang="en-AU" dirty="0" smtClean="0">
                <a:solidFill>
                  <a:srgbClr val="FFFF00"/>
                </a:solidFill>
              </a:rPr>
              <a:t>?</a:t>
            </a:r>
          </a:p>
          <a:p>
            <a:r>
              <a:rPr lang="en-AU" dirty="0" smtClean="0">
                <a:solidFill>
                  <a:srgbClr val="FFFF00"/>
                </a:solidFill>
              </a:rPr>
              <a:t>	o </a:t>
            </a:r>
            <a:r>
              <a:rPr lang="en-AU" dirty="0" smtClean="0">
                <a:solidFill>
                  <a:srgbClr val="FFFF00"/>
                </a:solidFill>
              </a:rPr>
              <a:t>Are you losing your temper, raising your voice, blaming the child?</a:t>
            </a:r>
          </a:p>
          <a:p>
            <a:r>
              <a:rPr lang="en-AU" dirty="0" smtClean="0">
                <a:solidFill>
                  <a:srgbClr val="FFFF00"/>
                </a:solidFill>
              </a:rPr>
              <a:t>	o </a:t>
            </a:r>
            <a:r>
              <a:rPr lang="en-AU" dirty="0" smtClean="0">
                <a:solidFill>
                  <a:srgbClr val="FFFF00"/>
                </a:solidFill>
              </a:rPr>
              <a:t>Are you being assertive enough or are you being intimidated by the </a:t>
            </a:r>
            <a:r>
              <a:rPr lang="en-AU" dirty="0" smtClean="0">
                <a:solidFill>
                  <a:srgbClr val="FFFF00"/>
                </a:solidFill>
              </a:rPr>
              <a:t>	   child</a:t>
            </a:r>
            <a:r>
              <a:rPr lang="en-AU" dirty="0" smtClean="0">
                <a:solidFill>
                  <a:srgbClr val="FFFF00"/>
                </a:solidFill>
              </a:rPr>
              <a:t>?</a:t>
            </a:r>
          </a:p>
          <a:p>
            <a:r>
              <a:rPr lang="en-AU" dirty="0" smtClean="0">
                <a:solidFill>
                  <a:srgbClr val="FFFF00"/>
                </a:solidFill>
              </a:rPr>
              <a:t>	o </a:t>
            </a:r>
            <a:r>
              <a:rPr lang="en-AU" dirty="0" smtClean="0">
                <a:solidFill>
                  <a:srgbClr val="FFFF00"/>
                </a:solidFill>
              </a:rPr>
              <a:t>Is there conflict or competition among educators?</a:t>
            </a:r>
          </a:p>
          <a:p>
            <a:r>
              <a:rPr lang="en-AU" dirty="0" smtClean="0">
                <a:solidFill>
                  <a:srgbClr val="FFFF00"/>
                </a:solidFill>
              </a:rPr>
              <a:t>	o </a:t>
            </a:r>
            <a:r>
              <a:rPr lang="en-AU" dirty="0" smtClean="0">
                <a:solidFill>
                  <a:srgbClr val="FFFF00"/>
                </a:solidFill>
              </a:rPr>
              <a:t>Is there too much inconsistency or too much rigidity </a:t>
            </a:r>
            <a:r>
              <a:rPr lang="en-AU" dirty="0" smtClean="0">
                <a:solidFill>
                  <a:srgbClr val="FFFF00"/>
                </a:solidFill>
              </a:rPr>
              <a:t>among 	   	   educators</a:t>
            </a:r>
            <a:r>
              <a:rPr lang="en-AU" dirty="0" smtClean="0">
                <a:solidFill>
                  <a:srgbClr val="FFFF00"/>
                </a:solidFill>
              </a:rPr>
              <a:t>?</a:t>
            </a:r>
          </a:p>
          <a:p>
            <a:r>
              <a:rPr lang="en-AU" dirty="0" smtClean="0">
                <a:solidFill>
                  <a:srgbClr val="FFFF00"/>
                </a:solidFill>
              </a:rPr>
              <a:t>	o </a:t>
            </a:r>
            <a:r>
              <a:rPr lang="en-AU" dirty="0" smtClean="0">
                <a:solidFill>
                  <a:srgbClr val="FFFF00"/>
                </a:solidFill>
              </a:rPr>
              <a:t>What stresses, problems, or difficulties is the child experiencing </a:t>
            </a:r>
            <a:r>
              <a:rPr lang="en-AU" dirty="0" smtClean="0">
                <a:solidFill>
                  <a:srgbClr val="FFFF00"/>
                </a:solidFill>
              </a:rPr>
              <a:t>	   and </a:t>
            </a:r>
            <a:r>
              <a:rPr lang="en-AU" dirty="0" smtClean="0">
                <a:solidFill>
                  <a:srgbClr val="FFFF00"/>
                </a:solidFill>
              </a:rPr>
              <a:t>what is your role </a:t>
            </a:r>
            <a:r>
              <a:rPr lang="en-AU" dirty="0" smtClean="0">
                <a:solidFill>
                  <a:srgbClr val="FFFF00"/>
                </a:solidFill>
              </a:rPr>
              <a:t>in supporting </a:t>
            </a:r>
            <a:r>
              <a:rPr lang="en-AU" dirty="0" smtClean="0">
                <a:solidFill>
                  <a:srgbClr val="FFFF00"/>
                </a:solidFill>
              </a:rPr>
              <a:t>them?</a:t>
            </a:r>
          </a:p>
          <a:p>
            <a:endParaRPr lang="en-AU" dirty="0"/>
          </a:p>
        </p:txBody>
      </p:sp>
      <p:pic>
        <p:nvPicPr>
          <p:cNvPr id="5" name="Picture 4" descr="SMYL Logo Style 3"/>
          <p:cNvPicPr/>
          <p:nvPr/>
        </p:nvPicPr>
        <p:blipFill>
          <a:blip r:embed="rId3" cstate="print"/>
          <a:srcRect/>
          <a:stretch>
            <a:fillRect/>
          </a:stretch>
        </p:blipFill>
        <p:spPr bwMode="auto">
          <a:xfrm>
            <a:off x="7352146" y="165228"/>
            <a:ext cx="1514763" cy="505606"/>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7927" y="554182"/>
            <a:ext cx="8349673" cy="6370975"/>
          </a:xfrm>
          <a:prstGeom prst="rect">
            <a:avLst/>
          </a:prstGeom>
          <a:noFill/>
        </p:spPr>
        <p:txBody>
          <a:bodyPr wrap="square" rtlCol="0">
            <a:spAutoFit/>
          </a:bodyPr>
          <a:lstStyle/>
          <a:p>
            <a:pPr lvl="0"/>
            <a:r>
              <a:rPr lang="en-AU" b="1" u="sng" dirty="0" smtClean="0">
                <a:solidFill>
                  <a:srgbClr val="FFFF00"/>
                </a:solidFill>
              </a:rPr>
              <a:t>Communicating with families about behaviours of </a:t>
            </a:r>
            <a:r>
              <a:rPr lang="en-AU" b="1" u="sng" dirty="0" smtClean="0">
                <a:solidFill>
                  <a:srgbClr val="FFFF00"/>
                </a:solidFill>
              </a:rPr>
              <a:t>concern</a:t>
            </a:r>
          </a:p>
          <a:p>
            <a:pPr lvl="0"/>
            <a:endParaRPr lang="en-AU" dirty="0" smtClean="0"/>
          </a:p>
          <a:p>
            <a:pPr lvl="0"/>
            <a:r>
              <a:rPr lang="en-AU" sz="1600" dirty="0" smtClean="0">
                <a:solidFill>
                  <a:srgbClr val="FFFF00"/>
                </a:solidFill>
              </a:rPr>
              <a:t>Educators are </a:t>
            </a:r>
            <a:r>
              <a:rPr lang="en-AU" sz="1600" dirty="0" smtClean="0">
                <a:solidFill>
                  <a:srgbClr val="FFFF00"/>
                </a:solidFill>
              </a:rPr>
              <a:t>in a unique position to notice if a child is not developing through typical stages or </a:t>
            </a:r>
            <a:r>
              <a:rPr lang="en-AU" sz="1600" dirty="0" smtClean="0">
                <a:solidFill>
                  <a:srgbClr val="FFFF00"/>
                </a:solidFill>
              </a:rPr>
              <a:t>milestones or showing behaviours of concern. </a:t>
            </a:r>
            <a:r>
              <a:rPr lang="en-AU" sz="1600" dirty="0" smtClean="0">
                <a:solidFill>
                  <a:srgbClr val="FFFF00"/>
                </a:solidFill>
              </a:rPr>
              <a:t>If there is a possibility that a child has a developmental </a:t>
            </a:r>
            <a:r>
              <a:rPr lang="en-AU" sz="1600" dirty="0" smtClean="0">
                <a:solidFill>
                  <a:srgbClr val="FFFF00"/>
                </a:solidFill>
              </a:rPr>
              <a:t>delay or</a:t>
            </a:r>
            <a:r>
              <a:rPr lang="en-AU" sz="1600" dirty="0" smtClean="0">
                <a:solidFill>
                  <a:srgbClr val="FFFF00"/>
                </a:solidFill>
              </a:rPr>
              <a:t> showing behaviours of </a:t>
            </a:r>
            <a:r>
              <a:rPr lang="en-AU" sz="1600" dirty="0" smtClean="0">
                <a:solidFill>
                  <a:srgbClr val="FFFF00"/>
                </a:solidFill>
              </a:rPr>
              <a:t>concern, educators have </a:t>
            </a:r>
            <a:r>
              <a:rPr lang="en-AU" sz="1600" dirty="0" smtClean="0">
                <a:solidFill>
                  <a:srgbClr val="FFFF00"/>
                </a:solidFill>
              </a:rPr>
              <a:t>the responsibility to discuss their concerns with the child's family right away.</a:t>
            </a:r>
          </a:p>
          <a:p>
            <a:endParaRPr lang="en-AU" sz="1600" dirty="0" smtClean="0">
              <a:solidFill>
                <a:srgbClr val="FFFF00"/>
              </a:solidFill>
            </a:endParaRPr>
          </a:p>
          <a:p>
            <a:r>
              <a:rPr lang="en-AU" sz="1600" dirty="0" smtClean="0">
                <a:solidFill>
                  <a:srgbClr val="FFFF00"/>
                </a:solidFill>
              </a:rPr>
              <a:t>Children </a:t>
            </a:r>
            <a:r>
              <a:rPr lang="en-AU" sz="1600" dirty="0" smtClean="0">
                <a:solidFill>
                  <a:srgbClr val="FFFF00"/>
                </a:solidFill>
              </a:rPr>
              <a:t>develop very quickly. If a child has a special need that affects </a:t>
            </a:r>
            <a:r>
              <a:rPr lang="en-AU" sz="1600" dirty="0" smtClean="0">
                <a:solidFill>
                  <a:srgbClr val="FFFF00"/>
                </a:solidFill>
              </a:rPr>
              <a:t>his/her </a:t>
            </a:r>
            <a:r>
              <a:rPr lang="en-AU" sz="1600" dirty="0" smtClean="0">
                <a:solidFill>
                  <a:srgbClr val="FFFF00"/>
                </a:solidFill>
              </a:rPr>
              <a:t>development, it is best </a:t>
            </a:r>
            <a:r>
              <a:rPr lang="en-AU" sz="1600" b="1" i="1" dirty="0" smtClean="0">
                <a:solidFill>
                  <a:srgbClr val="FFFF00"/>
                </a:solidFill>
              </a:rPr>
              <a:t>not</a:t>
            </a:r>
            <a:r>
              <a:rPr lang="en-AU" sz="1600" dirty="0" smtClean="0">
                <a:solidFill>
                  <a:srgbClr val="FFFF00"/>
                </a:solidFill>
              </a:rPr>
              <a:t> to take a "wait and see" approach. Getting professional help early for children can make a tremendous difference in their quality of life, their learning, and their later development. Sharing a concern about a child’s development </a:t>
            </a:r>
            <a:r>
              <a:rPr lang="en-AU" sz="1600" dirty="0" smtClean="0">
                <a:solidFill>
                  <a:srgbClr val="FFFF00"/>
                </a:solidFill>
              </a:rPr>
              <a:t>with </a:t>
            </a:r>
            <a:r>
              <a:rPr lang="en-AU" sz="1600" dirty="0" smtClean="0">
                <a:solidFill>
                  <a:srgbClr val="FFFF00"/>
                </a:solidFill>
              </a:rPr>
              <a:t>a parent is never easy, but it can be an important way for child care providers to ensure that children receive the early intervention they need.</a:t>
            </a:r>
          </a:p>
          <a:p>
            <a:endParaRPr lang="en-AU" sz="1600" dirty="0" smtClean="0">
              <a:solidFill>
                <a:srgbClr val="FFFF00"/>
              </a:solidFill>
            </a:endParaRPr>
          </a:p>
          <a:p>
            <a:r>
              <a:rPr lang="en-AU" sz="1600" dirty="0" smtClean="0">
                <a:solidFill>
                  <a:srgbClr val="FFFF00"/>
                </a:solidFill>
              </a:rPr>
              <a:t>Parents </a:t>
            </a:r>
            <a:r>
              <a:rPr lang="en-AU" sz="1600" dirty="0" smtClean="0">
                <a:solidFill>
                  <a:srgbClr val="FFFF00"/>
                </a:solidFill>
              </a:rPr>
              <a:t>sometimes rely </a:t>
            </a:r>
            <a:r>
              <a:rPr lang="en-AU" sz="1600" dirty="0" smtClean="0">
                <a:solidFill>
                  <a:srgbClr val="FFFF00"/>
                </a:solidFill>
              </a:rPr>
              <a:t>on educators for </a:t>
            </a:r>
            <a:r>
              <a:rPr lang="en-AU" sz="1600" dirty="0" smtClean="0">
                <a:solidFill>
                  <a:srgbClr val="FFFF00"/>
                </a:solidFill>
              </a:rPr>
              <a:t>professional advice. If a parent comes to you with a concern about a child's </a:t>
            </a:r>
            <a:r>
              <a:rPr lang="en-AU" sz="1600" dirty="0" smtClean="0">
                <a:solidFill>
                  <a:srgbClr val="FFFF00"/>
                </a:solidFill>
              </a:rPr>
              <a:t>development</a:t>
            </a:r>
            <a:r>
              <a:rPr lang="en-AU" sz="1600" dirty="0" smtClean="0">
                <a:solidFill>
                  <a:srgbClr val="FFFF00"/>
                </a:solidFill>
              </a:rPr>
              <a:t> </a:t>
            </a:r>
            <a:r>
              <a:rPr lang="en-AU" sz="1600" dirty="0" smtClean="0">
                <a:solidFill>
                  <a:srgbClr val="FFFF00"/>
                </a:solidFill>
              </a:rPr>
              <a:t>or behaviour, </a:t>
            </a:r>
            <a:r>
              <a:rPr lang="en-AU" sz="1600" dirty="0" smtClean="0">
                <a:solidFill>
                  <a:srgbClr val="FFFF00"/>
                </a:solidFill>
              </a:rPr>
              <a:t>listen respectfully. Take a few days to watch the child, and see if you observe the same issues. Share what you observe with the parent, and discuss what to do next.</a:t>
            </a:r>
          </a:p>
          <a:p>
            <a:endParaRPr lang="en-AU" sz="1600" dirty="0" smtClean="0">
              <a:solidFill>
                <a:srgbClr val="FFFF00"/>
              </a:solidFill>
            </a:endParaRPr>
          </a:p>
          <a:p>
            <a:r>
              <a:rPr lang="en-AU" sz="1600" dirty="0" smtClean="0">
                <a:solidFill>
                  <a:srgbClr val="FFFF00"/>
                </a:solidFill>
              </a:rPr>
              <a:t>If </a:t>
            </a:r>
            <a:r>
              <a:rPr lang="en-AU" sz="1600" dirty="0" smtClean="0">
                <a:solidFill>
                  <a:srgbClr val="FFFF00"/>
                </a:solidFill>
              </a:rPr>
              <a:t>you are the one who has concerns about a child's development and need to bring up a concern with a parent, show them the same respect. Explain your concerns gently. Encourage them to observe the child, and allow them some time to see if they notice the things you are sharing with them.</a:t>
            </a:r>
          </a:p>
          <a:p>
            <a:pPr lvl="0"/>
            <a:endParaRPr lang="en-AU" dirty="0" smtClean="0"/>
          </a:p>
          <a:p>
            <a:endParaRPr lang="en-AU" dirty="0"/>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9455" y="323273"/>
            <a:ext cx="8248072" cy="6278642"/>
          </a:xfrm>
          <a:prstGeom prst="rect">
            <a:avLst/>
          </a:prstGeom>
          <a:noFill/>
        </p:spPr>
        <p:txBody>
          <a:bodyPr wrap="square" rtlCol="0">
            <a:spAutoFit/>
          </a:bodyPr>
          <a:lstStyle/>
          <a:p>
            <a:r>
              <a:rPr lang="en-AU" sz="1600" b="1" dirty="0" smtClean="0">
                <a:solidFill>
                  <a:srgbClr val="FFFF00"/>
                </a:solidFill>
              </a:rPr>
              <a:t>Specific Tips for Communicating Concerns with Parents</a:t>
            </a:r>
          </a:p>
          <a:p>
            <a:r>
              <a:rPr lang="en-AU" sz="1600" dirty="0" smtClean="0">
                <a:solidFill>
                  <a:srgbClr val="FFFF00"/>
                </a:solidFill>
              </a:rPr>
              <a:t>Here are some suggestions for talking to parents about your concerns for a child's development</a:t>
            </a:r>
            <a:r>
              <a:rPr lang="en-AU" sz="1600" dirty="0" smtClean="0">
                <a:solidFill>
                  <a:srgbClr val="FFFF00"/>
                </a:solidFill>
              </a:rPr>
              <a:t>:</a:t>
            </a:r>
          </a:p>
          <a:p>
            <a:endParaRPr lang="en-AU" sz="1600" dirty="0" smtClean="0">
              <a:solidFill>
                <a:srgbClr val="FFFF00"/>
              </a:solidFill>
            </a:endParaRPr>
          </a:p>
          <a:p>
            <a:r>
              <a:rPr lang="en-AU" sz="1600" b="1" dirty="0" smtClean="0">
                <a:solidFill>
                  <a:srgbClr val="FFFF00"/>
                </a:solidFill>
              </a:rPr>
              <a:t>Choose a time and place where you can talk alone.</a:t>
            </a:r>
            <a:r>
              <a:rPr lang="en-AU" sz="1600" dirty="0" smtClean="0">
                <a:solidFill>
                  <a:srgbClr val="FFFF00"/>
                </a:solidFill>
              </a:rPr>
              <a:t> Share your thoughts in person; this is not a conversation to have on the phone. If you are still responsible for children during this time, ask another adult to supervise them.</a:t>
            </a:r>
          </a:p>
          <a:p>
            <a:endParaRPr lang="en-AU" sz="1600" b="1" dirty="0" smtClean="0">
              <a:solidFill>
                <a:srgbClr val="FFFF00"/>
              </a:solidFill>
            </a:endParaRPr>
          </a:p>
          <a:p>
            <a:r>
              <a:rPr lang="en-AU" sz="1600" b="1" dirty="0" smtClean="0">
                <a:solidFill>
                  <a:srgbClr val="FFFF00"/>
                </a:solidFill>
              </a:rPr>
              <a:t>Make </a:t>
            </a:r>
            <a:r>
              <a:rPr lang="en-AU" sz="1600" b="1" dirty="0" smtClean="0">
                <a:solidFill>
                  <a:srgbClr val="FFFF00"/>
                </a:solidFill>
              </a:rPr>
              <a:t>sure both you and the parents have enough time to talk.</a:t>
            </a:r>
            <a:r>
              <a:rPr lang="en-AU" sz="1600" dirty="0" smtClean="0">
                <a:solidFill>
                  <a:srgbClr val="FFFF00"/>
                </a:solidFill>
              </a:rPr>
              <a:t> This should not be done in a hurry as a parent is rushing out the door to work. You may want to schedule this conversation ahead of time. You might say, “Mary, I often have regular chats throughout the year with parents to get to know them better, talk about how their children are adjusting to child care, or just general things we need to touch base on. It’s time to schedule a chat with you. I wonder if you would have time this week to drop by in the afternoon?”</a:t>
            </a:r>
          </a:p>
          <a:p>
            <a:endParaRPr lang="en-AU" sz="1600" b="1" dirty="0" smtClean="0">
              <a:solidFill>
                <a:srgbClr val="FFFF00"/>
              </a:solidFill>
            </a:endParaRPr>
          </a:p>
          <a:p>
            <a:r>
              <a:rPr lang="en-AU" sz="1600" b="1" dirty="0" smtClean="0">
                <a:solidFill>
                  <a:srgbClr val="FFFF00"/>
                </a:solidFill>
              </a:rPr>
              <a:t>Be </a:t>
            </a:r>
            <a:r>
              <a:rPr lang="en-AU" sz="1600" b="1" dirty="0" smtClean="0">
                <a:solidFill>
                  <a:srgbClr val="FFFF00"/>
                </a:solidFill>
              </a:rPr>
              <a:t>prepared for strong emotions.</a:t>
            </a:r>
            <a:r>
              <a:rPr lang="en-AU" sz="1600" dirty="0" smtClean="0">
                <a:solidFill>
                  <a:srgbClr val="FFFF00"/>
                </a:solidFill>
              </a:rPr>
              <a:t> Parents often sense there may be a problem but have been afraid to talk about it. Often they may not know how to put their concerns into words. Sometimes they are not familiar with typical ages and stages and do not realize that some of their child's </a:t>
            </a:r>
            <a:r>
              <a:rPr lang="en-AU" sz="1600" dirty="0" err="1" smtClean="0">
                <a:solidFill>
                  <a:srgbClr val="FFFF00"/>
                </a:solidFill>
              </a:rPr>
              <a:t>behavior</a:t>
            </a:r>
            <a:r>
              <a:rPr lang="en-AU" sz="1600" dirty="0" smtClean="0">
                <a:solidFill>
                  <a:srgbClr val="FFFF00"/>
                </a:solidFill>
              </a:rPr>
              <a:t> is not typical. This is especially true for young parents who may not have other children. Parents also may be worried that if their child does have a special need, you will no longer want to provide child care for their child</a:t>
            </a:r>
            <a:r>
              <a:rPr lang="en-AU" sz="1600" dirty="0" smtClean="0">
                <a:solidFill>
                  <a:srgbClr val="FFFF00"/>
                </a:solidFill>
              </a:rPr>
              <a:t>.</a:t>
            </a:r>
          </a:p>
          <a:p>
            <a:endParaRPr lang="en-AU" sz="1600" dirty="0" smtClean="0"/>
          </a:p>
          <a:p>
            <a:endParaRPr lang="en-AU" dirty="0"/>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7091" y="383592"/>
            <a:ext cx="8478982" cy="754053"/>
          </a:xfrm>
          <a:prstGeom prst="rect">
            <a:avLst/>
          </a:prstGeom>
        </p:spPr>
        <p:txBody>
          <a:bodyPr wrap="square">
            <a:spAutoFit/>
          </a:bodyPr>
          <a:lstStyle/>
          <a:p>
            <a:endParaRPr lang="en-AU" sz="1500" dirty="0" smtClean="0"/>
          </a:p>
          <a:p>
            <a:endParaRPr lang="en-AU" sz="1400" dirty="0" smtClean="0"/>
          </a:p>
          <a:p>
            <a:endParaRPr lang="en-AU" sz="1400" dirty="0"/>
          </a:p>
        </p:txBody>
      </p:sp>
      <p:pic>
        <p:nvPicPr>
          <p:cNvPr id="6" name="Picture 5" descr="SMYL Logo Style 3"/>
          <p:cNvPicPr/>
          <p:nvPr/>
        </p:nvPicPr>
        <p:blipFill>
          <a:blip r:embed="rId2" cstate="print"/>
          <a:srcRect/>
          <a:stretch>
            <a:fillRect/>
          </a:stretch>
        </p:blipFill>
        <p:spPr bwMode="auto">
          <a:xfrm>
            <a:off x="7352146" y="165228"/>
            <a:ext cx="1514763" cy="505606"/>
          </a:xfrm>
          <a:prstGeom prst="rect">
            <a:avLst/>
          </a:prstGeom>
          <a:noFill/>
        </p:spPr>
      </p:pic>
      <p:sp>
        <p:nvSpPr>
          <p:cNvPr id="8" name="TextBox 7"/>
          <p:cNvSpPr txBox="1"/>
          <p:nvPr/>
        </p:nvSpPr>
        <p:spPr>
          <a:xfrm>
            <a:off x="443345" y="383592"/>
            <a:ext cx="8312728" cy="5078313"/>
          </a:xfrm>
          <a:prstGeom prst="rect">
            <a:avLst/>
          </a:prstGeom>
          <a:noFill/>
        </p:spPr>
        <p:txBody>
          <a:bodyPr wrap="square" rtlCol="0">
            <a:spAutoFit/>
          </a:bodyPr>
          <a:lstStyle/>
          <a:p>
            <a:r>
              <a:rPr lang="en-AU" b="1" u="sng" dirty="0" smtClean="0">
                <a:solidFill>
                  <a:srgbClr val="FFFF00"/>
                </a:solidFill>
              </a:rPr>
              <a:t>Behaviour </a:t>
            </a:r>
            <a:r>
              <a:rPr lang="en-AU" b="1" u="sng" dirty="0" smtClean="0">
                <a:solidFill>
                  <a:srgbClr val="FFFF00"/>
                </a:solidFill>
              </a:rPr>
              <a:t>guidance</a:t>
            </a:r>
          </a:p>
          <a:p>
            <a:endParaRPr lang="en-AU" dirty="0" smtClean="0">
              <a:solidFill>
                <a:srgbClr val="FFFF00"/>
              </a:solidFill>
            </a:endParaRPr>
          </a:p>
          <a:p>
            <a:r>
              <a:rPr lang="en-AU" dirty="0" smtClean="0">
                <a:solidFill>
                  <a:srgbClr val="FFFF00"/>
                </a:solidFill>
              </a:rPr>
              <a:t>The term ‘behaviour guidance’ is used throughout </a:t>
            </a:r>
            <a:r>
              <a:rPr lang="en-AU" dirty="0" smtClean="0">
                <a:solidFill>
                  <a:srgbClr val="FFFF00"/>
                </a:solidFill>
              </a:rPr>
              <a:t>these practice </a:t>
            </a:r>
            <a:r>
              <a:rPr lang="en-AU" dirty="0" smtClean="0">
                <a:solidFill>
                  <a:srgbClr val="FFFF00"/>
                </a:solidFill>
              </a:rPr>
              <a:t>notes to reflect current thinking about the </a:t>
            </a:r>
            <a:r>
              <a:rPr lang="en-AU" dirty="0" smtClean="0">
                <a:solidFill>
                  <a:srgbClr val="FFFF00"/>
                </a:solidFill>
              </a:rPr>
              <a:t>most positive </a:t>
            </a:r>
            <a:r>
              <a:rPr lang="en-AU" dirty="0" smtClean="0">
                <a:solidFill>
                  <a:srgbClr val="FFFF00"/>
                </a:solidFill>
              </a:rPr>
              <a:t>and effective ways to help children </a:t>
            </a:r>
            <a:r>
              <a:rPr lang="en-AU" dirty="0" smtClean="0">
                <a:solidFill>
                  <a:srgbClr val="FFFF00"/>
                </a:solidFill>
              </a:rPr>
              <a:t>gain understandings </a:t>
            </a:r>
            <a:r>
              <a:rPr lang="en-AU" dirty="0" smtClean="0">
                <a:solidFill>
                  <a:srgbClr val="FFFF00"/>
                </a:solidFill>
              </a:rPr>
              <a:t>and learn skills that will help them </a:t>
            </a:r>
            <a:r>
              <a:rPr lang="en-AU" dirty="0" smtClean="0">
                <a:solidFill>
                  <a:srgbClr val="FFFF00"/>
                </a:solidFill>
              </a:rPr>
              <a:t>to learn </a:t>
            </a:r>
            <a:r>
              <a:rPr lang="en-AU" dirty="0" smtClean="0">
                <a:solidFill>
                  <a:srgbClr val="FFFF00"/>
                </a:solidFill>
              </a:rPr>
              <a:t>to manage their own behaviour</a:t>
            </a:r>
            <a:r>
              <a:rPr lang="en-AU" dirty="0" smtClean="0">
                <a:solidFill>
                  <a:srgbClr val="FFFF00"/>
                </a:solidFill>
              </a:rPr>
              <a:t>.</a:t>
            </a:r>
          </a:p>
          <a:p>
            <a:endParaRPr lang="en-AU" dirty="0" smtClean="0">
              <a:solidFill>
                <a:srgbClr val="FFFF00"/>
              </a:solidFill>
            </a:endParaRPr>
          </a:p>
          <a:p>
            <a:r>
              <a:rPr lang="en-AU" dirty="0" smtClean="0">
                <a:solidFill>
                  <a:srgbClr val="FFFF00"/>
                </a:solidFill>
              </a:rPr>
              <a:t>Children’s Services Act </a:t>
            </a:r>
            <a:r>
              <a:rPr lang="en-AU" dirty="0" smtClean="0">
                <a:solidFill>
                  <a:srgbClr val="FFFF00"/>
                </a:solidFill>
              </a:rPr>
              <a:t>(</a:t>
            </a:r>
            <a:r>
              <a:rPr lang="en-AU" dirty="0" smtClean="0">
                <a:solidFill>
                  <a:srgbClr val="FFFF00"/>
                </a:solidFill>
              </a:rPr>
              <a:t>Act) and </a:t>
            </a:r>
            <a:r>
              <a:rPr lang="en-AU" dirty="0" smtClean="0">
                <a:solidFill>
                  <a:srgbClr val="FFFF00"/>
                </a:solidFill>
              </a:rPr>
              <a:t>Children’s Services </a:t>
            </a:r>
            <a:r>
              <a:rPr lang="en-AU" dirty="0" smtClean="0">
                <a:solidFill>
                  <a:srgbClr val="FFFF00"/>
                </a:solidFill>
              </a:rPr>
              <a:t>Regulations </a:t>
            </a:r>
            <a:r>
              <a:rPr lang="en-AU" dirty="0" smtClean="0">
                <a:solidFill>
                  <a:srgbClr val="FFFF00"/>
                </a:solidFill>
              </a:rPr>
              <a:t>(</a:t>
            </a:r>
            <a:r>
              <a:rPr lang="en-AU" dirty="0" smtClean="0">
                <a:solidFill>
                  <a:srgbClr val="FFFF00"/>
                </a:solidFill>
              </a:rPr>
              <a:t>Regulations</a:t>
            </a:r>
            <a:r>
              <a:rPr lang="en-AU" dirty="0" smtClean="0">
                <a:solidFill>
                  <a:srgbClr val="FFFF00"/>
                </a:solidFill>
              </a:rPr>
              <a:t>)</a:t>
            </a:r>
          </a:p>
          <a:p>
            <a:endParaRPr lang="en-AU" dirty="0" smtClean="0">
              <a:solidFill>
                <a:srgbClr val="FFFF00"/>
              </a:solidFill>
            </a:endParaRPr>
          </a:p>
          <a:p>
            <a:r>
              <a:rPr lang="en-AU" dirty="0" smtClean="0">
                <a:solidFill>
                  <a:srgbClr val="FFFF00"/>
                </a:solidFill>
              </a:rPr>
              <a:t>Guiding children’s behaviour is an important aspect </a:t>
            </a:r>
            <a:r>
              <a:rPr lang="en-AU" dirty="0" smtClean="0">
                <a:solidFill>
                  <a:srgbClr val="FFFF00"/>
                </a:solidFill>
              </a:rPr>
              <a:t>of caring </a:t>
            </a:r>
            <a:r>
              <a:rPr lang="en-AU" dirty="0" smtClean="0">
                <a:solidFill>
                  <a:srgbClr val="FFFF00"/>
                </a:solidFill>
              </a:rPr>
              <a:t>for or educating young children. Positive </a:t>
            </a:r>
            <a:r>
              <a:rPr lang="en-AU" dirty="0" smtClean="0">
                <a:solidFill>
                  <a:srgbClr val="FFFF00"/>
                </a:solidFill>
              </a:rPr>
              <a:t>strategies need </a:t>
            </a:r>
            <a:r>
              <a:rPr lang="en-AU" dirty="0" smtClean="0">
                <a:solidFill>
                  <a:srgbClr val="FFFF00"/>
                </a:solidFill>
              </a:rPr>
              <a:t>to be developed to assist children learn </a:t>
            </a:r>
            <a:r>
              <a:rPr lang="en-AU" dirty="0" smtClean="0">
                <a:solidFill>
                  <a:srgbClr val="FFFF00"/>
                </a:solidFill>
              </a:rPr>
              <a:t>appropriate ways </a:t>
            </a:r>
            <a:r>
              <a:rPr lang="en-AU" dirty="0" smtClean="0">
                <a:solidFill>
                  <a:srgbClr val="FFFF00"/>
                </a:solidFill>
              </a:rPr>
              <a:t>of behaving. Corporal punishment </a:t>
            </a:r>
            <a:r>
              <a:rPr lang="en-AU" dirty="0" smtClean="0">
                <a:solidFill>
                  <a:srgbClr val="FFFF00"/>
                </a:solidFill>
              </a:rPr>
              <a:t>and unreasonable </a:t>
            </a:r>
            <a:r>
              <a:rPr lang="en-AU" dirty="0" smtClean="0">
                <a:solidFill>
                  <a:srgbClr val="FFFF00"/>
                </a:solidFill>
              </a:rPr>
              <a:t>discipline are not permitted in </a:t>
            </a:r>
            <a:r>
              <a:rPr lang="en-AU" dirty="0" smtClean="0">
                <a:solidFill>
                  <a:srgbClr val="FFFF00"/>
                </a:solidFill>
              </a:rPr>
              <a:t>children’s services</a:t>
            </a:r>
            <a:r>
              <a:rPr lang="en-AU" dirty="0" smtClean="0">
                <a:solidFill>
                  <a:srgbClr val="FFFF00"/>
                </a:solidFill>
              </a:rPr>
              <a:t>, not only because the child may be </a:t>
            </a:r>
            <a:r>
              <a:rPr lang="en-AU" dirty="0" smtClean="0">
                <a:solidFill>
                  <a:srgbClr val="FFFF00"/>
                </a:solidFill>
              </a:rPr>
              <a:t>physically harmed</a:t>
            </a:r>
            <a:r>
              <a:rPr lang="en-AU" dirty="0" smtClean="0">
                <a:solidFill>
                  <a:srgbClr val="FFFF00"/>
                </a:solidFill>
              </a:rPr>
              <a:t>, but also because it nearly always </a:t>
            </a:r>
            <a:r>
              <a:rPr lang="en-AU" dirty="0" smtClean="0">
                <a:solidFill>
                  <a:srgbClr val="FFFF00"/>
                </a:solidFill>
              </a:rPr>
              <a:t>has detrimental </a:t>
            </a:r>
            <a:r>
              <a:rPr lang="en-AU" dirty="0" smtClean="0">
                <a:solidFill>
                  <a:srgbClr val="FFFF00"/>
                </a:solidFill>
              </a:rPr>
              <a:t>effects on the child’s self-esteem and </a:t>
            </a:r>
            <a:r>
              <a:rPr lang="en-AU" dirty="0" smtClean="0">
                <a:solidFill>
                  <a:srgbClr val="FFFF00"/>
                </a:solidFill>
              </a:rPr>
              <a:t>feelings of </a:t>
            </a:r>
            <a:r>
              <a:rPr lang="en-AU" dirty="0" smtClean="0">
                <a:solidFill>
                  <a:srgbClr val="FFFF00"/>
                </a:solidFill>
              </a:rPr>
              <a:t>security</a:t>
            </a:r>
            <a:r>
              <a:rPr lang="en-AU" dirty="0" smtClean="0">
                <a:solidFill>
                  <a:srgbClr val="FFFF00"/>
                </a:solidFill>
              </a:rPr>
              <a:t>.</a:t>
            </a:r>
          </a:p>
          <a:p>
            <a:endParaRPr lang="en-AU" dirty="0" smtClean="0">
              <a:solidFill>
                <a:srgbClr val="FFFF00"/>
              </a:solidFill>
            </a:endParaRPr>
          </a:p>
          <a:p>
            <a:endParaRPr lang="en-AU" dirty="0" smtClean="0">
              <a:solidFill>
                <a:srgbClr val="FFFF00"/>
              </a:solidFill>
            </a:endParaRPr>
          </a:p>
          <a:p>
            <a:endParaRPr lang="en-AU" dirty="0">
              <a:solidFill>
                <a:srgbClr val="FFFF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0145" y="579358"/>
            <a:ext cx="8672946" cy="6278642"/>
          </a:xfrm>
          <a:prstGeom prst="rect">
            <a:avLst/>
          </a:prstGeom>
          <a:noFill/>
        </p:spPr>
        <p:txBody>
          <a:bodyPr wrap="square" rtlCol="0">
            <a:spAutoFit/>
          </a:bodyPr>
          <a:lstStyle/>
          <a:p>
            <a:r>
              <a:rPr lang="en-AU" sz="1600" b="1" dirty="0" smtClean="0">
                <a:solidFill>
                  <a:srgbClr val="FFFF00"/>
                </a:solidFill>
              </a:rPr>
              <a:t>Be caring, supportive, and respectful.</a:t>
            </a:r>
            <a:r>
              <a:rPr lang="en-AU" sz="1600" dirty="0" smtClean="0">
                <a:solidFill>
                  <a:srgbClr val="FFFF00"/>
                </a:solidFill>
              </a:rPr>
              <a:t> Some parents may be relieved to visit with you, but others may be defensive or scared. Showing warmth and respect will help parents trust and listen to what you have to share</a:t>
            </a:r>
            <a:r>
              <a:rPr lang="en-AU" sz="1600" dirty="0" smtClean="0">
                <a:solidFill>
                  <a:srgbClr val="FFFF00"/>
                </a:solidFill>
              </a:rPr>
              <a:t>.</a:t>
            </a:r>
          </a:p>
          <a:p>
            <a:endParaRPr lang="en-AU" sz="1600" dirty="0" smtClean="0">
              <a:solidFill>
                <a:srgbClr val="FFFF00"/>
              </a:solidFill>
            </a:endParaRPr>
          </a:p>
          <a:p>
            <a:r>
              <a:rPr lang="en-AU" sz="1600" b="1" dirty="0" smtClean="0">
                <a:solidFill>
                  <a:srgbClr val="FFFF00"/>
                </a:solidFill>
              </a:rPr>
              <a:t>Begin by saying something positive about the child.</a:t>
            </a:r>
            <a:r>
              <a:rPr lang="en-AU" sz="1600" dirty="0" smtClean="0">
                <a:solidFill>
                  <a:srgbClr val="FFFF00"/>
                </a:solidFill>
              </a:rPr>
              <a:t> </a:t>
            </a:r>
            <a:endParaRPr lang="en-AU" sz="1600" dirty="0" smtClean="0">
              <a:solidFill>
                <a:srgbClr val="FFFF00"/>
              </a:solidFill>
            </a:endParaRPr>
          </a:p>
          <a:p>
            <a:r>
              <a:rPr lang="en-AU" sz="1600" dirty="0" smtClean="0">
                <a:solidFill>
                  <a:srgbClr val="FFFF00"/>
                </a:solidFill>
              </a:rPr>
              <a:t>You </a:t>
            </a:r>
            <a:r>
              <a:rPr lang="en-AU" sz="1600" dirty="0" smtClean="0">
                <a:solidFill>
                  <a:srgbClr val="FFFF00"/>
                </a:solidFill>
              </a:rPr>
              <a:t>might point out several things you really like about the child — his smile, curiosity, love of puzzles. Or you might mention something positive the child did recently such as helping a friend or learning a song. Say something positive about the child’s relationship with the parent. When things go wrong, parents sometimes tend to blame themselves. Pointing out the positives helps reassure them that they are good parents. You might say, </a:t>
            </a:r>
            <a:r>
              <a:rPr lang="en-AU" sz="1600" i="1" dirty="0" smtClean="0">
                <a:solidFill>
                  <a:srgbClr val="FFFF00"/>
                </a:solidFill>
              </a:rPr>
              <a:t>“Mary, Sara seems to have a real interest in puzzles. She is so skilled at them. Tell me, have you worked with her on this? I can tell that you seem to have a real interest in helping Sara grow and develop.”</a:t>
            </a:r>
            <a:r>
              <a:rPr lang="en-AU" sz="1600" dirty="0" smtClean="0">
                <a:solidFill>
                  <a:srgbClr val="FFFF00"/>
                </a:solidFill>
              </a:rPr>
              <a:t> </a:t>
            </a:r>
            <a:endParaRPr lang="en-AU" sz="1600" dirty="0" smtClean="0">
              <a:solidFill>
                <a:srgbClr val="FFFF00"/>
              </a:solidFill>
            </a:endParaRPr>
          </a:p>
          <a:p>
            <a:endParaRPr lang="en-AU" sz="1600" dirty="0" smtClean="0">
              <a:solidFill>
                <a:srgbClr val="FFFF00"/>
              </a:solidFill>
            </a:endParaRPr>
          </a:p>
          <a:p>
            <a:r>
              <a:rPr lang="en-AU" sz="1600" b="1" dirty="0" smtClean="0">
                <a:solidFill>
                  <a:srgbClr val="FFFF00"/>
                </a:solidFill>
              </a:rPr>
              <a:t>Ask if parents have concerns or questions about how the child seems to be developing.</a:t>
            </a:r>
            <a:r>
              <a:rPr lang="en-AU" sz="1600" dirty="0" smtClean="0">
                <a:solidFill>
                  <a:srgbClr val="FFFF00"/>
                </a:solidFill>
              </a:rPr>
              <a:t> </a:t>
            </a:r>
            <a:endParaRPr lang="en-AU" sz="1600" dirty="0" smtClean="0">
              <a:solidFill>
                <a:srgbClr val="FFFF00"/>
              </a:solidFill>
            </a:endParaRPr>
          </a:p>
          <a:p>
            <a:r>
              <a:rPr lang="en-AU" sz="1600" dirty="0" smtClean="0">
                <a:solidFill>
                  <a:srgbClr val="FFFF00"/>
                </a:solidFill>
              </a:rPr>
              <a:t>Quietly </a:t>
            </a:r>
            <a:r>
              <a:rPr lang="en-AU" sz="1600" dirty="0" smtClean="0">
                <a:solidFill>
                  <a:srgbClr val="FFFF00"/>
                </a:solidFill>
              </a:rPr>
              <a:t>and respectfully ask the parents to share what they have noticed. Who, what, when, where, how questions will help you gather more information and help parents focus on the issue. You might say, </a:t>
            </a:r>
            <a:r>
              <a:rPr lang="en-AU" sz="1600" i="1" dirty="0" smtClean="0">
                <a:solidFill>
                  <a:srgbClr val="FFFF00"/>
                </a:solidFill>
              </a:rPr>
              <a:t>“I wonder if you have had any concerns about Jason being able to understand what you say?”</a:t>
            </a:r>
            <a:r>
              <a:rPr lang="en-AU" sz="1600" dirty="0" smtClean="0">
                <a:solidFill>
                  <a:srgbClr val="FFFF00"/>
                </a:solidFill>
              </a:rPr>
              <a:t> Or </a:t>
            </a:r>
            <a:r>
              <a:rPr lang="en-AU" sz="1600" i="1" dirty="0" smtClean="0">
                <a:solidFill>
                  <a:srgbClr val="FFFF00"/>
                </a:solidFill>
              </a:rPr>
              <a:t>“Have you noticed if Sara seems to be having a hard time hearing loud noises or people talking? Tell me what you have noticed.”</a:t>
            </a:r>
            <a:r>
              <a:rPr lang="en-AU" sz="1600" dirty="0" smtClean="0">
                <a:solidFill>
                  <a:srgbClr val="FFFF00"/>
                </a:solidFill>
              </a:rPr>
              <a:t> You might also say, </a:t>
            </a:r>
            <a:r>
              <a:rPr lang="en-AU" sz="1600" i="1" dirty="0" smtClean="0">
                <a:solidFill>
                  <a:srgbClr val="FFFF00"/>
                </a:solidFill>
              </a:rPr>
              <a:t>“How long has this been happening? When does this seem to happen? What happens next? Has anyone else noticed this? Where does this seem to happen most?”</a:t>
            </a:r>
            <a:r>
              <a:rPr lang="en-AU" sz="1600" dirty="0" smtClean="0">
                <a:solidFill>
                  <a:srgbClr val="FFFF00"/>
                </a:solidFill>
              </a:rPr>
              <a:t> </a:t>
            </a:r>
          </a:p>
          <a:p>
            <a:endParaRPr lang="en-AU" sz="1600" b="1" dirty="0" smtClean="0"/>
          </a:p>
          <a:p>
            <a:r>
              <a:rPr lang="en-AU" sz="1600" dirty="0" smtClean="0"/>
              <a:t>.</a:t>
            </a:r>
            <a:endParaRPr lang="en-AU" sz="1600" dirty="0" smtClean="0"/>
          </a:p>
          <a:p>
            <a:endParaRPr lang="en-AU" dirty="0"/>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8691" y="670834"/>
            <a:ext cx="8303491" cy="6278642"/>
          </a:xfrm>
          <a:prstGeom prst="rect">
            <a:avLst/>
          </a:prstGeom>
          <a:noFill/>
        </p:spPr>
        <p:txBody>
          <a:bodyPr wrap="square" rtlCol="0">
            <a:spAutoFit/>
          </a:bodyPr>
          <a:lstStyle/>
          <a:p>
            <a:r>
              <a:rPr lang="en-AU" sz="1600" b="1" dirty="0" smtClean="0">
                <a:solidFill>
                  <a:srgbClr val="FFFF00"/>
                </a:solidFill>
              </a:rPr>
              <a:t>Share your own observations and concerns.</a:t>
            </a:r>
            <a:r>
              <a:rPr lang="en-AU" sz="1600" dirty="0" smtClean="0">
                <a:solidFill>
                  <a:srgbClr val="FFFF00"/>
                </a:solidFill>
              </a:rPr>
              <a:t> Do this only after the parents have had a chance to talk. Share information on typical developmental milestones or other developmental checklists so parents will have something to look at. If it makes you feel more comfortable, practice what you will say </a:t>
            </a:r>
            <a:r>
              <a:rPr lang="en-AU" sz="1600" dirty="0" smtClean="0">
                <a:solidFill>
                  <a:srgbClr val="FFFF00"/>
                </a:solidFill>
              </a:rPr>
              <a:t>beforehand</a:t>
            </a:r>
          </a:p>
          <a:p>
            <a:endParaRPr lang="en-AU" sz="1600" dirty="0" smtClean="0">
              <a:solidFill>
                <a:srgbClr val="FFFF00"/>
              </a:solidFill>
            </a:endParaRPr>
          </a:p>
          <a:p>
            <a:r>
              <a:rPr lang="en-AU" sz="1600" b="1" dirty="0" smtClean="0">
                <a:solidFill>
                  <a:srgbClr val="FFFF00"/>
                </a:solidFill>
              </a:rPr>
              <a:t>Choose your words carefully.</a:t>
            </a:r>
            <a:r>
              <a:rPr lang="en-AU" sz="1600" dirty="0" smtClean="0">
                <a:solidFill>
                  <a:srgbClr val="FFFF00"/>
                </a:solidFill>
              </a:rPr>
              <a:t> Rather than say,</a:t>
            </a:r>
            <a:r>
              <a:rPr lang="en-AU" sz="1600" i="1" dirty="0" smtClean="0">
                <a:solidFill>
                  <a:srgbClr val="FFFF00"/>
                </a:solidFill>
              </a:rPr>
              <a:t> “I think Sara might be deaf,”</a:t>
            </a:r>
            <a:r>
              <a:rPr lang="en-AU" sz="1600" dirty="0" smtClean="0">
                <a:solidFill>
                  <a:srgbClr val="FFFF00"/>
                </a:solidFill>
              </a:rPr>
              <a:t> give specific examples and describe what you have seen. You might say, </a:t>
            </a:r>
            <a:r>
              <a:rPr lang="en-AU" sz="1600" i="1" dirty="0" smtClean="0">
                <a:solidFill>
                  <a:srgbClr val="FFFF00"/>
                </a:solidFill>
              </a:rPr>
              <a:t>“I noticed the other day a gust of wind blew the door shut. It made a loud bang and scared all of us, but Sara didn’t even flinch. And last week, I kept calling her to come to the lunch table and she didn’t seem to hear me.”</a:t>
            </a:r>
            <a:r>
              <a:rPr lang="en-AU" sz="1600" dirty="0" smtClean="0">
                <a:solidFill>
                  <a:srgbClr val="FFFF00"/>
                </a:solidFill>
              </a:rPr>
              <a:t> </a:t>
            </a:r>
          </a:p>
          <a:p>
            <a:endParaRPr lang="en-AU" sz="1600" b="1" dirty="0" smtClean="0">
              <a:solidFill>
                <a:srgbClr val="FFFF00"/>
              </a:solidFill>
            </a:endParaRPr>
          </a:p>
          <a:p>
            <a:r>
              <a:rPr lang="en-AU" sz="1600" b="1" dirty="0" smtClean="0">
                <a:solidFill>
                  <a:srgbClr val="FFFF00"/>
                </a:solidFill>
              </a:rPr>
              <a:t>Avoid </a:t>
            </a:r>
            <a:r>
              <a:rPr lang="en-AU" sz="1600" b="1" dirty="0" smtClean="0">
                <a:solidFill>
                  <a:srgbClr val="FFFF00"/>
                </a:solidFill>
              </a:rPr>
              <a:t>using labels or technical terms.</a:t>
            </a:r>
            <a:r>
              <a:rPr lang="en-AU" sz="1600" dirty="0" smtClean="0">
                <a:solidFill>
                  <a:srgbClr val="FFFF00"/>
                </a:solidFill>
              </a:rPr>
              <a:t> Remember you are not trying to present yourself as an expert. It is not your job to identify the specific disability. It is a very scary thing for parents to hear that someone may think their child has a disability. Keep it simple. Use words that describe only what you have seen. You might say,</a:t>
            </a:r>
            <a:r>
              <a:rPr lang="en-AU" sz="1600" i="1" dirty="0" smtClean="0">
                <a:solidFill>
                  <a:srgbClr val="FFFF00"/>
                </a:solidFill>
              </a:rPr>
              <a:t> “I’ve noticed that Sara doesn’t seem to hear loud sounds”,</a:t>
            </a:r>
            <a:r>
              <a:rPr lang="en-AU" sz="1600" dirty="0" smtClean="0">
                <a:solidFill>
                  <a:srgbClr val="FFFF00"/>
                </a:solidFill>
              </a:rPr>
              <a:t> or, </a:t>
            </a:r>
            <a:r>
              <a:rPr lang="en-AU" sz="1600" i="1" dirty="0" smtClean="0">
                <a:solidFill>
                  <a:srgbClr val="FFFF00"/>
                </a:solidFill>
              </a:rPr>
              <a:t>”Jason seems to bump into things a lot as if he has trouble seeing.”</a:t>
            </a:r>
            <a:r>
              <a:rPr lang="en-AU" sz="1600" dirty="0" smtClean="0">
                <a:solidFill>
                  <a:srgbClr val="FFFF00"/>
                </a:solidFill>
              </a:rPr>
              <a:t> Or, </a:t>
            </a:r>
            <a:r>
              <a:rPr lang="en-AU" sz="1600" i="1" dirty="0" smtClean="0">
                <a:solidFill>
                  <a:srgbClr val="FFFF00"/>
                </a:solidFill>
              </a:rPr>
              <a:t>“I miss hearing Megan babble and smile like she did when she was a baby.”</a:t>
            </a:r>
            <a:r>
              <a:rPr lang="en-AU" sz="1600" dirty="0" smtClean="0">
                <a:solidFill>
                  <a:srgbClr val="FFFF00"/>
                </a:solidFill>
              </a:rPr>
              <a:t> </a:t>
            </a:r>
          </a:p>
          <a:p>
            <a:endParaRPr lang="en-AU" sz="1600" b="1" dirty="0" smtClean="0">
              <a:solidFill>
                <a:srgbClr val="FFFF00"/>
              </a:solidFill>
            </a:endParaRPr>
          </a:p>
          <a:p>
            <a:r>
              <a:rPr lang="en-AU" sz="1600" b="1" dirty="0" smtClean="0">
                <a:solidFill>
                  <a:srgbClr val="FFFF00"/>
                </a:solidFill>
              </a:rPr>
              <a:t>Keep </a:t>
            </a:r>
            <a:r>
              <a:rPr lang="en-AU" sz="1600" b="1" dirty="0" smtClean="0">
                <a:solidFill>
                  <a:srgbClr val="FFFF00"/>
                </a:solidFill>
              </a:rPr>
              <a:t>your eye on the goal.</a:t>
            </a:r>
            <a:r>
              <a:rPr lang="en-AU" sz="1600" dirty="0" smtClean="0">
                <a:solidFill>
                  <a:srgbClr val="FFFF00"/>
                </a:solidFill>
              </a:rPr>
              <a:t> Your goal is to encourage the parents to get a professional evaluation for their child so that any concerns can be checked out. You might say, </a:t>
            </a:r>
            <a:r>
              <a:rPr lang="en-AU" sz="1600" i="1" dirty="0" smtClean="0">
                <a:solidFill>
                  <a:srgbClr val="FFFF00"/>
                </a:solidFill>
              </a:rPr>
              <a:t>“It never hurts to check things out. Think about how relieved you will be to find out for sure. And if it does turn out that there is a problem, getting help now will make a big difference.”</a:t>
            </a:r>
            <a:r>
              <a:rPr lang="en-AU" sz="1600" dirty="0" smtClean="0">
                <a:solidFill>
                  <a:srgbClr val="FFFF00"/>
                </a:solidFill>
              </a:rPr>
              <a:t> </a:t>
            </a:r>
          </a:p>
          <a:p>
            <a:endParaRPr lang="en-AU" dirty="0"/>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164" y="670834"/>
            <a:ext cx="8266545" cy="5909310"/>
          </a:xfrm>
          <a:prstGeom prst="rect">
            <a:avLst/>
          </a:prstGeom>
          <a:noFill/>
        </p:spPr>
        <p:txBody>
          <a:bodyPr wrap="square" rtlCol="0">
            <a:spAutoFit/>
          </a:bodyPr>
          <a:lstStyle/>
          <a:p>
            <a:r>
              <a:rPr lang="en-AU" sz="1500" b="1" dirty="0" smtClean="0">
                <a:solidFill>
                  <a:srgbClr val="FFFF00"/>
                </a:solidFill>
              </a:rPr>
              <a:t>Stress the importance of checking things out right away.</a:t>
            </a:r>
            <a:r>
              <a:rPr lang="en-AU" sz="1500" dirty="0" smtClean="0">
                <a:solidFill>
                  <a:srgbClr val="FFFF00"/>
                </a:solidFill>
              </a:rPr>
              <a:t> It is very common for parents to need a few days to think about and understand what you have shared. They often feel doubtful, confused, and scared. If they seem unable to take action, reassure them of your support. Remind parents that if there is a problem, getting help early can keep things from getting worse. Early help can make a big difference for a child’s later development</a:t>
            </a:r>
            <a:r>
              <a:rPr lang="en-AU" sz="1500" dirty="0" smtClean="0">
                <a:solidFill>
                  <a:srgbClr val="FFFF00"/>
                </a:solidFill>
              </a:rPr>
              <a:t>.</a:t>
            </a:r>
          </a:p>
          <a:p>
            <a:endParaRPr lang="en-AU" sz="1500" dirty="0" smtClean="0">
              <a:solidFill>
                <a:srgbClr val="FFFF00"/>
              </a:solidFill>
            </a:endParaRPr>
          </a:p>
          <a:p>
            <a:r>
              <a:rPr lang="en-AU" sz="1500" b="1" dirty="0" smtClean="0">
                <a:solidFill>
                  <a:srgbClr val="FFFF00"/>
                </a:solidFill>
              </a:rPr>
              <a:t>Be ready to offer information and resources.</a:t>
            </a:r>
            <a:r>
              <a:rPr lang="en-AU" sz="1500" dirty="0" smtClean="0">
                <a:solidFill>
                  <a:srgbClr val="FFFF00"/>
                </a:solidFill>
              </a:rPr>
              <a:t> Be prepared to guide the parents through the next steps to get an evaluation or help for the child. The first step usually is to have the child’s doctor assess the situation. Your local school system should also be able to direct you to local services available to evaluate young children for developmental delays. Have contact information and website information on hand. If parents do not have access to the Internet, print off information and have it ready to share</a:t>
            </a:r>
            <a:r>
              <a:rPr lang="en-AU" sz="1500" dirty="0" smtClean="0">
                <a:solidFill>
                  <a:srgbClr val="FFFF00"/>
                </a:solidFill>
              </a:rPr>
              <a:t>.</a:t>
            </a:r>
          </a:p>
          <a:p>
            <a:endParaRPr lang="en-AU" sz="1500" dirty="0" smtClean="0">
              <a:solidFill>
                <a:srgbClr val="FFFF00"/>
              </a:solidFill>
            </a:endParaRPr>
          </a:p>
          <a:p>
            <a:r>
              <a:rPr lang="en-AU" sz="1500" b="1" dirty="0" smtClean="0">
                <a:solidFill>
                  <a:srgbClr val="FFFF00"/>
                </a:solidFill>
              </a:rPr>
              <a:t>Continue your support.</a:t>
            </a:r>
            <a:r>
              <a:rPr lang="en-AU" sz="1500" dirty="0" smtClean="0">
                <a:solidFill>
                  <a:srgbClr val="FFFF00"/>
                </a:solidFill>
              </a:rPr>
              <a:t> When parents find out that their child has a disability, they may be in shock. Many parents go through a period of grieving. They may become depressed or angry. The range of emotions they experience may make it hard for them to complete everyday tasks. It is possible they may even consider removing the child from your care because they don’t want to face the issue. Sometimes this happens. Continue to be understanding and to listen and offer help</a:t>
            </a:r>
            <a:r>
              <a:rPr lang="en-AU" sz="1500" dirty="0" smtClean="0">
                <a:solidFill>
                  <a:srgbClr val="FFFF00"/>
                </a:solidFill>
              </a:rPr>
              <a:t>.</a:t>
            </a:r>
          </a:p>
          <a:p>
            <a:endParaRPr lang="en-AU" sz="1500" dirty="0" smtClean="0">
              <a:solidFill>
                <a:srgbClr val="FFFF00"/>
              </a:solidFill>
            </a:endParaRPr>
          </a:p>
          <a:p>
            <a:r>
              <a:rPr lang="en-AU" sz="1500" b="1" dirty="0" smtClean="0">
                <a:solidFill>
                  <a:srgbClr val="FFFF00"/>
                </a:solidFill>
              </a:rPr>
              <a:t>Trust yourself.</a:t>
            </a:r>
            <a:r>
              <a:rPr lang="en-AU" sz="1500" dirty="0" smtClean="0">
                <a:solidFill>
                  <a:srgbClr val="FFFF00"/>
                </a:solidFill>
              </a:rPr>
              <a:t> As someone who cares for children every day, you are in a unique position to notice when a child may be experiencing problems. Sharing your concerns respectfully with parents shows that you really care about their child. Even if a parent seems to resist your efforts at first, they will most likely be grateful later for your concern.</a:t>
            </a:r>
          </a:p>
          <a:p>
            <a:endParaRPr lang="en-AU" dirty="0"/>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2510" y="350982"/>
            <a:ext cx="8386618" cy="5909310"/>
          </a:xfrm>
          <a:prstGeom prst="rect">
            <a:avLst/>
          </a:prstGeom>
          <a:noFill/>
        </p:spPr>
        <p:txBody>
          <a:bodyPr wrap="square" rtlCol="0">
            <a:spAutoFit/>
          </a:bodyPr>
          <a:lstStyle/>
          <a:p>
            <a:r>
              <a:rPr lang="en-AU" b="1" dirty="0" smtClean="0">
                <a:solidFill>
                  <a:srgbClr val="FFFF00"/>
                </a:solidFill>
              </a:rPr>
              <a:t>Creating a Behaviour Management Plan</a:t>
            </a:r>
          </a:p>
          <a:p>
            <a:r>
              <a:rPr lang="en-AU" dirty="0" smtClean="0">
                <a:solidFill>
                  <a:srgbClr val="FFFF00"/>
                </a:solidFill>
              </a:rPr>
              <a:t>One way we can deal with a child’s behavioural issues is to formulate </a:t>
            </a:r>
            <a:r>
              <a:rPr lang="en-AU" dirty="0" smtClean="0">
                <a:solidFill>
                  <a:srgbClr val="FFFF00"/>
                </a:solidFill>
              </a:rPr>
              <a:t>a Behaviour management Plan. </a:t>
            </a:r>
            <a:r>
              <a:rPr lang="en-AU" dirty="0" smtClean="0">
                <a:solidFill>
                  <a:srgbClr val="FFFF00"/>
                </a:solidFill>
              </a:rPr>
              <a:t>The aim of the plan is to develop a series of actions that can be taken to guide the child’s behaviour.</a:t>
            </a:r>
          </a:p>
          <a:p>
            <a:r>
              <a:rPr lang="en-AU" dirty="0" smtClean="0">
                <a:solidFill>
                  <a:srgbClr val="FFFF00"/>
                </a:solidFill>
              </a:rPr>
              <a:t>A Behaviour Management Plan is formulated after evidence has been collected, so that we are well informed about the situation before deciding on any actions to be taken.</a:t>
            </a:r>
          </a:p>
          <a:p>
            <a:r>
              <a:rPr lang="en-AU" dirty="0" smtClean="0">
                <a:solidFill>
                  <a:srgbClr val="FFFF00"/>
                </a:solidFill>
              </a:rPr>
              <a:t>Only a qualified child care assistant can develop the plan, and it is always completed in consultation with all staff, parents/guardians and management. The plan would then be filed with the child's other records and forms.</a:t>
            </a:r>
          </a:p>
          <a:p>
            <a:endParaRPr lang="en-AU" b="1" dirty="0" smtClean="0">
              <a:solidFill>
                <a:srgbClr val="FFFF00"/>
              </a:solidFill>
            </a:endParaRPr>
          </a:p>
          <a:p>
            <a:r>
              <a:rPr lang="en-AU" b="1" dirty="0" smtClean="0">
                <a:solidFill>
                  <a:srgbClr val="FFFF00"/>
                </a:solidFill>
              </a:rPr>
              <a:t>Information </a:t>
            </a:r>
            <a:r>
              <a:rPr lang="en-AU" b="1" dirty="0" smtClean="0">
                <a:solidFill>
                  <a:srgbClr val="FFFF00"/>
                </a:solidFill>
              </a:rPr>
              <a:t>required</a:t>
            </a:r>
          </a:p>
          <a:p>
            <a:r>
              <a:rPr lang="en-AU" dirty="0" smtClean="0">
                <a:solidFill>
                  <a:srgbClr val="FFFF00"/>
                </a:solidFill>
              </a:rPr>
              <a:t>The evidence required to create a Behaviour Management Plan includes:</a:t>
            </a:r>
          </a:p>
          <a:p>
            <a:r>
              <a:rPr lang="en-AU" dirty="0" smtClean="0">
                <a:solidFill>
                  <a:srgbClr val="FFFF00"/>
                </a:solidFill>
              </a:rPr>
              <a:t>observation of </a:t>
            </a:r>
            <a:r>
              <a:rPr lang="en-AU" dirty="0" smtClean="0">
                <a:solidFill>
                  <a:srgbClr val="FFFF00"/>
                </a:solidFill>
              </a:rPr>
              <a:t>events</a:t>
            </a:r>
            <a:endParaRPr lang="en-AU" dirty="0" smtClean="0">
              <a:solidFill>
                <a:srgbClr val="FFFF00"/>
              </a:solidFill>
            </a:endParaRPr>
          </a:p>
          <a:p>
            <a:r>
              <a:rPr lang="en-AU" dirty="0" smtClean="0">
                <a:solidFill>
                  <a:srgbClr val="FFFF00"/>
                </a:solidFill>
              </a:rPr>
              <a:t>information gathered through a discussion with the child's parent/s or guardian/s</a:t>
            </a:r>
          </a:p>
          <a:p>
            <a:r>
              <a:rPr lang="en-AU" dirty="0" smtClean="0">
                <a:solidFill>
                  <a:srgbClr val="FFFF00"/>
                </a:solidFill>
              </a:rPr>
              <a:t>background information on the child.</a:t>
            </a:r>
          </a:p>
          <a:p>
            <a:endParaRPr lang="en-AU" b="1" dirty="0" smtClean="0">
              <a:solidFill>
                <a:srgbClr val="FFFF00"/>
              </a:solidFill>
            </a:endParaRPr>
          </a:p>
          <a:p>
            <a:r>
              <a:rPr lang="en-AU" b="1" dirty="0" smtClean="0">
                <a:solidFill>
                  <a:srgbClr val="FFFF00"/>
                </a:solidFill>
              </a:rPr>
              <a:t>Layout </a:t>
            </a:r>
            <a:r>
              <a:rPr lang="en-AU" b="1" dirty="0" smtClean="0">
                <a:solidFill>
                  <a:srgbClr val="FFFF00"/>
                </a:solidFill>
              </a:rPr>
              <a:t>of the plan</a:t>
            </a:r>
          </a:p>
          <a:p>
            <a:r>
              <a:rPr lang="en-AU" dirty="0" smtClean="0">
                <a:solidFill>
                  <a:srgbClr val="FFFF00"/>
                </a:solidFill>
              </a:rPr>
              <a:t>The format of a Behaviour Management Plan will change from centre to centre, however they usually cover the same areas. Below is an example of a plan.</a:t>
            </a:r>
            <a:endParaRPr lang="en-AU" dirty="0">
              <a:solidFill>
                <a:srgbClr val="FFFF00"/>
              </a:solidFill>
            </a:endParaRPr>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509" y="418191"/>
            <a:ext cx="8525164" cy="1815882"/>
          </a:xfrm>
          <a:prstGeom prst="rect">
            <a:avLst/>
          </a:prstGeom>
        </p:spPr>
        <p:txBody>
          <a:bodyPr wrap="square">
            <a:spAutoFit/>
          </a:bodyPr>
          <a:lstStyle/>
          <a:p>
            <a:r>
              <a:rPr lang="en-AU" sz="1600" b="1" u="sng" dirty="0" smtClean="0">
                <a:solidFill>
                  <a:srgbClr val="FFFF00"/>
                </a:solidFill>
              </a:rPr>
              <a:t>Layout of the plan</a:t>
            </a:r>
          </a:p>
          <a:p>
            <a:r>
              <a:rPr lang="en-AU" sz="1600" dirty="0" smtClean="0">
                <a:solidFill>
                  <a:srgbClr val="FFFF00"/>
                </a:solidFill>
              </a:rPr>
              <a:t>The format of a Behaviour Management Plan will change from centre to centre, however they usually cover the same areas. </a:t>
            </a:r>
            <a:endParaRPr lang="en-AU" sz="1600" dirty="0" smtClean="0">
              <a:solidFill>
                <a:srgbClr val="FFFF00"/>
              </a:solidFill>
            </a:endParaRPr>
          </a:p>
          <a:p>
            <a:endParaRPr lang="en-AU" sz="1600" dirty="0" smtClean="0">
              <a:solidFill>
                <a:srgbClr val="FFFF00"/>
              </a:solidFill>
            </a:endParaRPr>
          </a:p>
          <a:p>
            <a:r>
              <a:rPr lang="en-AU" sz="1600" dirty="0" smtClean="0">
                <a:solidFill>
                  <a:srgbClr val="FFFF00"/>
                </a:solidFill>
              </a:rPr>
              <a:t>Below </a:t>
            </a:r>
            <a:r>
              <a:rPr lang="en-AU" sz="1600" dirty="0" smtClean="0">
                <a:solidFill>
                  <a:srgbClr val="FFFF00"/>
                </a:solidFill>
              </a:rPr>
              <a:t>is an example of a plan</a:t>
            </a:r>
            <a:r>
              <a:rPr lang="en-AU" sz="1600" dirty="0" smtClean="0">
                <a:solidFill>
                  <a:srgbClr val="FFFF00"/>
                </a:solidFill>
              </a:rPr>
              <a:t>.</a:t>
            </a:r>
          </a:p>
          <a:p>
            <a:endParaRPr lang="en-AU" sz="1600" dirty="0" smtClean="0">
              <a:solidFill>
                <a:srgbClr val="FFFF00"/>
              </a:solidFill>
            </a:endParaRPr>
          </a:p>
          <a:p>
            <a:endParaRPr lang="en-AU" sz="1600" dirty="0">
              <a:solidFill>
                <a:srgbClr val="FFFF00"/>
              </a:solidFill>
            </a:endParaRPr>
          </a:p>
        </p:txBody>
      </p:sp>
      <p:pic>
        <p:nvPicPr>
          <p:cNvPr id="45058" name="Picture 2" descr="C:\Users\Window's\AppData\Local\Microsoft\Windows\Temporary Internet Files\Content.Outlook\0K9FDK3X\FullSizeRender.jpg"/>
          <p:cNvPicPr>
            <a:picLocks noChangeAspect="1" noChangeArrowheads="1"/>
          </p:cNvPicPr>
          <p:nvPr/>
        </p:nvPicPr>
        <p:blipFill>
          <a:blip r:embed="rId2" cstate="print"/>
          <a:srcRect/>
          <a:stretch>
            <a:fillRect/>
          </a:stretch>
        </p:blipFill>
        <p:spPr bwMode="auto">
          <a:xfrm>
            <a:off x="332509" y="1921163"/>
            <a:ext cx="2407928" cy="3528291"/>
          </a:xfrm>
          <a:prstGeom prst="rect">
            <a:avLst/>
          </a:prstGeom>
          <a:noFill/>
        </p:spPr>
      </p:pic>
      <p:pic>
        <p:nvPicPr>
          <p:cNvPr id="45059" name="Picture 3" descr="C:\Users\Window's\AppData\Local\Microsoft\Windows\Temporary Internet Files\Content.Outlook\0K9FDK3X\FullSizeRender (5).jpg"/>
          <p:cNvPicPr>
            <a:picLocks noChangeAspect="1" noChangeArrowheads="1"/>
          </p:cNvPicPr>
          <p:nvPr/>
        </p:nvPicPr>
        <p:blipFill>
          <a:blip r:embed="rId3" cstate="print"/>
          <a:srcRect/>
          <a:stretch>
            <a:fillRect/>
          </a:stretch>
        </p:blipFill>
        <p:spPr bwMode="auto">
          <a:xfrm>
            <a:off x="3175508" y="1921163"/>
            <a:ext cx="2601258" cy="3528291"/>
          </a:xfrm>
          <a:prstGeom prst="rect">
            <a:avLst/>
          </a:prstGeom>
          <a:noFill/>
        </p:spPr>
      </p:pic>
      <p:pic>
        <p:nvPicPr>
          <p:cNvPr id="45060" name="Picture 4" descr="C:\Users\Window's\AppData\Local\Microsoft\Windows\Temporary Internet Files\Content.Outlook\0K9FDK3X\FullSizeRender (7).jpg"/>
          <p:cNvPicPr>
            <a:picLocks noChangeAspect="1" noChangeArrowheads="1"/>
          </p:cNvPicPr>
          <p:nvPr/>
        </p:nvPicPr>
        <p:blipFill>
          <a:blip r:embed="rId4" cstate="print"/>
          <a:srcRect/>
          <a:stretch>
            <a:fillRect/>
          </a:stretch>
        </p:blipFill>
        <p:spPr bwMode="auto">
          <a:xfrm>
            <a:off x="5969875" y="1921163"/>
            <a:ext cx="2740016" cy="3528291"/>
          </a:xfrm>
          <a:prstGeom prst="rect">
            <a:avLst/>
          </a:prstGeom>
          <a:noFill/>
        </p:spPr>
      </p:pic>
      <p:pic>
        <p:nvPicPr>
          <p:cNvPr id="8" name="Picture 7" descr="SMYL Logo Style 3"/>
          <p:cNvPicPr/>
          <p:nvPr/>
        </p:nvPicPr>
        <p:blipFill>
          <a:blip r:embed="rId5" cstate="print"/>
          <a:srcRect/>
          <a:stretch>
            <a:fillRect/>
          </a:stretch>
        </p:blipFill>
        <p:spPr bwMode="auto">
          <a:xfrm>
            <a:off x="7352146" y="165228"/>
            <a:ext cx="1514763" cy="505606"/>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4109" y="670834"/>
            <a:ext cx="8174182" cy="3693319"/>
          </a:xfrm>
          <a:prstGeom prst="rect">
            <a:avLst/>
          </a:prstGeom>
          <a:noFill/>
        </p:spPr>
        <p:txBody>
          <a:bodyPr wrap="square" rtlCol="0">
            <a:spAutoFit/>
          </a:bodyPr>
          <a:lstStyle/>
          <a:p>
            <a:r>
              <a:rPr lang="en-AU" dirty="0" smtClean="0">
                <a:solidFill>
                  <a:srgbClr val="FFFF00"/>
                </a:solidFill>
              </a:rPr>
              <a:t>Understanding children’s behaviour enables us to both provide an environment that prevents behavioural concerns and supports children to develop pro-social and considerate behaviours. Building and maintaining strong relationships is a key element that supports us in these endeavours. As such, a positive guidance approach allows the child to enhance and develop a healthy self-esteem, self-control and social awareness and responsibility.</a:t>
            </a:r>
          </a:p>
          <a:p>
            <a:endParaRPr lang="en-AU" dirty="0" smtClean="0">
              <a:solidFill>
                <a:srgbClr val="FFFF00"/>
              </a:solidFill>
            </a:endParaRPr>
          </a:p>
          <a:p>
            <a:r>
              <a:rPr lang="en-AU" dirty="0" smtClean="0">
                <a:solidFill>
                  <a:srgbClr val="FFFF00"/>
                </a:solidFill>
              </a:rPr>
              <a:t>A commitment to ensure that all children feel safe, even when we are presented with challenging behaviours, is fundamental. Parent entrust educators to care and educate their children in a safe and nurturing environments. It is important to remember that children thrive in environments that value them as individuals.</a:t>
            </a:r>
          </a:p>
          <a:p>
            <a:endParaRPr lang="en-AU" dirty="0"/>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7927" y="434109"/>
            <a:ext cx="8349673" cy="6109365"/>
          </a:xfrm>
          <a:prstGeom prst="rect">
            <a:avLst/>
          </a:prstGeom>
          <a:noFill/>
        </p:spPr>
        <p:txBody>
          <a:bodyPr wrap="square" rtlCol="0">
            <a:spAutoFit/>
          </a:bodyPr>
          <a:lstStyle/>
          <a:p>
            <a:r>
              <a:rPr lang="en-AU" sz="1700" b="1" u="sng" dirty="0" smtClean="0">
                <a:solidFill>
                  <a:srgbClr val="FFFF00"/>
                </a:solidFill>
              </a:rPr>
              <a:t>Understanding </a:t>
            </a:r>
            <a:r>
              <a:rPr lang="en-AU" sz="1700" b="1" u="sng" dirty="0" smtClean="0">
                <a:solidFill>
                  <a:srgbClr val="FFFF00"/>
                </a:solidFill>
              </a:rPr>
              <a:t>behaviour</a:t>
            </a:r>
          </a:p>
          <a:p>
            <a:endParaRPr lang="en-AU" sz="1700" b="1" dirty="0" smtClean="0">
              <a:solidFill>
                <a:srgbClr val="FFFF00"/>
              </a:solidFill>
            </a:endParaRPr>
          </a:p>
          <a:p>
            <a:r>
              <a:rPr lang="en-AU" sz="1700" dirty="0" smtClean="0">
                <a:solidFill>
                  <a:srgbClr val="FFFF00"/>
                </a:solidFill>
              </a:rPr>
              <a:t>It is important to understand that there is a reason for all behaviour and </a:t>
            </a:r>
            <a:r>
              <a:rPr lang="en-AU" sz="1700" dirty="0" smtClean="0">
                <a:solidFill>
                  <a:srgbClr val="FFFF00"/>
                </a:solidFill>
              </a:rPr>
              <a:t>often it </a:t>
            </a:r>
            <a:r>
              <a:rPr lang="en-AU" sz="1700" dirty="0" smtClean="0">
                <a:solidFill>
                  <a:srgbClr val="FFFF00"/>
                </a:solidFill>
              </a:rPr>
              <a:t>is a simple answer. </a:t>
            </a:r>
            <a:r>
              <a:rPr lang="en-AU" sz="1700" dirty="0" smtClean="0">
                <a:solidFill>
                  <a:srgbClr val="FFFF00"/>
                </a:solidFill>
              </a:rPr>
              <a:t>This may </a:t>
            </a:r>
            <a:r>
              <a:rPr lang="en-AU" sz="1700" dirty="0" smtClean="0">
                <a:solidFill>
                  <a:srgbClr val="FFFF00"/>
                </a:solidFill>
              </a:rPr>
              <a:t>include tiredness or sickness, a new baby in </a:t>
            </a:r>
            <a:r>
              <a:rPr lang="en-AU" sz="1700" dirty="0" smtClean="0">
                <a:solidFill>
                  <a:srgbClr val="FFFF00"/>
                </a:solidFill>
              </a:rPr>
              <a:t>the family</a:t>
            </a:r>
            <a:r>
              <a:rPr lang="en-AU" sz="1700" dirty="0" smtClean="0">
                <a:solidFill>
                  <a:srgbClr val="FFFF00"/>
                </a:solidFill>
              </a:rPr>
              <a:t>, a parent away from home or </a:t>
            </a:r>
            <a:r>
              <a:rPr lang="en-AU" sz="1700" dirty="0" smtClean="0">
                <a:solidFill>
                  <a:srgbClr val="FFFF00"/>
                </a:solidFill>
              </a:rPr>
              <a:t>friendship problems</a:t>
            </a:r>
            <a:r>
              <a:rPr lang="en-AU" sz="1700" dirty="0" smtClean="0">
                <a:solidFill>
                  <a:srgbClr val="FFFF00"/>
                </a:solidFill>
              </a:rPr>
              <a:t>.</a:t>
            </a:r>
          </a:p>
          <a:p>
            <a:endParaRPr lang="en-AU" sz="1700" dirty="0" smtClean="0">
              <a:solidFill>
                <a:srgbClr val="FFFF00"/>
              </a:solidFill>
            </a:endParaRPr>
          </a:p>
          <a:p>
            <a:r>
              <a:rPr lang="en-AU" sz="1700" dirty="0" smtClean="0">
                <a:solidFill>
                  <a:srgbClr val="FFFF00"/>
                </a:solidFill>
              </a:rPr>
              <a:t>Sometimes </a:t>
            </a:r>
            <a:r>
              <a:rPr lang="en-AU" sz="1700" dirty="0" smtClean="0">
                <a:solidFill>
                  <a:srgbClr val="FFFF00"/>
                </a:solidFill>
              </a:rPr>
              <a:t>the structural elements of children’s services can be contributing factors in a </a:t>
            </a:r>
            <a:r>
              <a:rPr lang="en-AU" sz="1700" dirty="0" smtClean="0">
                <a:solidFill>
                  <a:srgbClr val="FFFF00"/>
                </a:solidFill>
              </a:rPr>
              <a:t>child’s behaviour</a:t>
            </a:r>
            <a:r>
              <a:rPr lang="en-AU" sz="1700" dirty="0" smtClean="0">
                <a:solidFill>
                  <a:srgbClr val="FFFF00"/>
                </a:solidFill>
              </a:rPr>
              <a:t>. These may include a lack of stimulating experiences within the program, a restrictive </a:t>
            </a:r>
            <a:r>
              <a:rPr lang="en-AU" sz="1700" dirty="0" smtClean="0">
                <a:solidFill>
                  <a:srgbClr val="FFFF00"/>
                </a:solidFill>
              </a:rPr>
              <a:t>physical environment</a:t>
            </a:r>
            <a:r>
              <a:rPr lang="en-AU" sz="1700" dirty="0" smtClean="0">
                <a:solidFill>
                  <a:srgbClr val="FFFF00"/>
                </a:solidFill>
              </a:rPr>
              <a:t>, inflexible routines, unrealistic expectations and a lack of educators to </a:t>
            </a:r>
            <a:r>
              <a:rPr lang="en-AU" sz="1700" dirty="0" smtClean="0">
                <a:solidFill>
                  <a:srgbClr val="FFFF00"/>
                </a:solidFill>
              </a:rPr>
              <a:t>respond appropriately </a:t>
            </a:r>
            <a:r>
              <a:rPr lang="en-AU" sz="1700" dirty="0" smtClean="0">
                <a:solidFill>
                  <a:srgbClr val="FFFF00"/>
                </a:solidFill>
              </a:rPr>
              <a:t>to children’s needs and interests.</a:t>
            </a:r>
          </a:p>
          <a:p>
            <a:endParaRPr lang="en-AU" sz="1700" dirty="0" smtClean="0">
              <a:solidFill>
                <a:srgbClr val="FFFF00"/>
              </a:solidFill>
            </a:endParaRPr>
          </a:p>
          <a:p>
            <a:r>
              <a:rPr lang="en-AU" sz="1700" dirty="0" smtClean="0">
                <a:solidFill>
                  <a:srgbClr val="FFFF00"/>
                </a:solidFill>
              </a:rPr>
              <a:t>Consideration </a:t>
            </a:r>
            <a:r>
              <a:rPr lang="en-AU" sz="1700" dirty="0" smtClean="0">
                <a:solidFill>
                  <a:srgbClr val="FFFF00"/>
                </a:solidFill>
              </a:rPr>
              <a:t>should also be given to the possible relationship between a child’s disability </a:t>
            </a:r>
            <a:r>
              <a:rPr lang="en-AU" sz="1700" dirty="0" smtClean="0">
                <a:solidFill>
                  <a:srgbClr val="FFFF00"/>
                </a:solidFill>
              </a:rPr>
              <a:t>or development </a:t>
            </a:r>
            <a:r>
              <a:rPr lang="en-AU" sz="1700" dirty="0" smtClean="0">
                <a:solidFill>
                  <a:srgbClr val="FFFF00"/>
                </a:solidFill>
              </a:rPr>
              <a:t>and the effect this may have on their behaviour. Educators must exercise care </a:t>
            </a:r>
            <a:r>
              <a:rPr lang="en-AU" sz="1700" dirty="0" smtClean="0">
                <a:solidFill>
                  <a:srgbClr val="FFFF00"/>
                </a:solidFill>
              </a:rPr>
              <a:t>when determining </a:t>
            </a:r>
            <a:r>
              <a:rPr lang="en-AU" sz="1700" dirty="0" smtClean="0">
                <a:solidFill>
                  <a:srgbClr val="FFFF00"/>
                </a:solidFill>
              </a:rPr>
              <a:t>the possible causes of challenging behaviours so to ensure that their response is </a:t>
            </a:r>
            <a:r>
              <a:rPr lang="en-AU" sz="1700" dirty="0" smtClean="0">
                <a:solidFill>
                  <a:srgbClr val="FFFF00"/>
                </a:solidFill>
              </a:rPr>
              <a:t>both appropriate </a:t>
            </a:r>
            <a:r>
              <a:rPr lang="en-AU" sz="1700" dirty="0" smtClean="0">
                <a:solidFill>
                  <a:srgbClr val="FFFF00"/>
                </a:solidFill>
              </a:rPr>
              <a:t>and effective.</a:t>
            </a:r>
          </a:p>
          <a:p>
            <a:endParaRPr lang="en-AU" sz="1700" dirty="0" smtClean="0">
              <a:solidFill>
                <a:srgbClr val="FFFF00"/>
              </a:solidFill>
            </a:endParaRPr>
          </a:p>
          <a:p>
            <a:r>
              <a:rPr lang="en-AU" sz="1700" dirty="0" smtClean="0">
                <a:solidFill>
                  <a:srgbClr val="FFFF00"/>
                </a:solidFill>
              </a:rPr>
              <a:t>This </a:t>
            </a:r>
            <a:r>
              <a:rPr lang="en-AU" sz="1700" dirty="0" smtClean="0">
                <a:solidFill>
                  <a:srgbClr val="FFFF00"/>
                </a:solidFill>
              </a:rPr>
              <a:t>means not being too quick to assume challenging behaviour is a consequence of a child’s </a:t>
            </a:r>
            <a:r>
              <a:rPr lang="en-AU" sz="1700" dirty="0" smtClean="0">
                <a:solidFill>
                  <a:srgbClr val="FFFF00"/>
                </a:solidFill>
              </a:rPr>
              <a:t>disability. Not </a:t>
            </a:r>
            <a:r>
              <a:rPr lang="en-AU" sz="1700" dirty="0" smtClean="0">
                <a:solidFill>
                  <a:srgbClr val="FFFF00"/>
                </a:solidFill>
              </a:rPr>
              <a:t>all disabilities will impact on children’s behaviour. Neither are the behaviours of children with </a:t>
            </a:r>
            <a:r>
              <a:rPr lang="en-AU" sz="1700" dirty="0" smtClean="0">
                <a:solidFill>
                  <a:srgbClr val="FFFF00"/>
                </a:solidFill>
              </a:rPr>
              <a:t>a disability </a:t>
            </a:r>
            <a:r>
              <a:rPr lang="en-AU" sz="1700" dirty="0" smtClean="0">
                <a:solidFill>
                  <a:srgbClr val="FFFF00"/>
                </a:solidFill>
              </a:rPr>
              <a:t>necessarily a consequence of their disability alone. We are required therefore to </a:t>
            </a:r>
            <a:r>
              <a:rPr lang="en-AU" sz="1700" dirty="0" smtClean="0">
                <a:solidFill>
                  <a:srgbClr val="FFFF00"/>
                </a:solidFill>
              </a:rPr>
              <a:t>exercise caution </a:t>
            </a:r>
            <a:r>
              <a:rPr lang="en-AU" sz="1700" dirty="0" smtClean="0">
                <a:solidFill>
                  <a:srgbClr val="FFFF00"/>
                </a:solidFill>
              </a:rPr>
              <a:t>and sensitivity in these circumstances and work with families </a:t>
            </a:r>
            <a:r>
              <a:rPr lang="en-AU" sz="1700" dirty="0" smtClean="0">
                <a:solidFill>
                  <a:srgbClr val="FFFF00"/>
                </a:solidFill>
              </a:rPr>
              <a:t>to explore </a:t>
            </a:r>
            <a:r>
              <a:rPr lang="en-AU" sz="1700" dirty="0" smtClean="0">
                <a:solidFill>
                  <a:srgbClr val="FFFF00"/>
                </a:solidFill>
              </a:rPr>
              <a:t>possible </a:t>
            </a:r>
            <a:r>
              <a:rPr lang="en-AU" sz="1700" dirty="0" smtClean="0">
                <a:solidFill>
                  <a:srgbClr val="FFFF00"/>
                </a:solidFill>
              </a:rPr>
              <a:t>interpretations and </a:t>
            </a:r>
            <a:r>
              <a:rPr lang="en-AU" sz="1700" dirty="0" smtClean="0">
                <a:solidFill>
                  <a:srgbClr val="FFFF00"/>
                </a:solidFill>
              </a:rPr>
              <a:t>consider appropriate responses</a:t>
            </a:r>
            <a:endParaRPr lang="en-AU" sz="1700" dirty="0">
              <a:solidFill>
                <a:srgbClr val="FFFF00"/>
              </a:solidFill>
            </a:endParaRPr>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9455" y="415636"/>
            <a:ext cx="8460509" cy="5355312"/>
          </a:xfrm>
          <a:prstGeom prst="rect">
            <a:avLst/>
          </a:prstGeom>
          <a:noFill/>
        </p:spPr>
        <p:txBody>
          <a:bodyPr wrap="square" rtlCol="0">
            <a:spAutoFit/>
          </a:bodyPr>
          <a:lstStyle/>
          <a:p>
            <a:r>
              <a:rPr lang="en-AU" dirty="0" smtClean="0">
                <a:solidFill>
                  <a:srgbClr val="FFFF00"/>
                </a:solidFill>
              </a:rPr>
              <a:t>There are important obligations on children’s services in</a:t>
            </a:r>
          </a:p>
          <a:p>
            <a:r>
              <a:rPr lang="en-AU" dirty="0" smtClean="0">
                <a:solidFill>
                  <a:srgbClr val="FFFF00"/>
                </a:solidFill>
              </a:rPr>
              <a:t>relation to guiding behaviour</a:t>
            </a:r>
            <a:r>
              <a:rPr lang="en-AU" dirty="0" smtClean="0">
                <a:solidFill>
                  <a:srgbClr val="FFFF00"/>
                </a:solidFill>
              </a:rPr>
              <a:t>:</a:t>
            </a:r>
          </a:p>
          <a:p>
            <a:pPr>
              <a:buFont typeface="Wingdings" pitchFamily="2" charset="2"/>
              <a:buChar char="Ø"/>
            </a:pPr>
            <a:endParaRPr lang="en-AU" dirty="0" smtClean="0">
              <a:solidFill>
                <a:srgbClr val="FFFF00"/>
              </a:solidFill>
            </a:endParaRPr>
          </a:p>
          <a:p>
            <a:pPr>
              <a:buFont typeface="Wingdings" pitchFamily="2" charset="2"/>
              <a:buChar char="Ø"/>
            </a:pPr>
            <a:r>
              <a:rPr lang="en-AU" dirty="0" smtClean="0">
                <a:solidFill>
                  <a:srgbClr val="FFFF00"/>
                </a:solidFill>
              </a:rPr>
              <a:t>	Children’s </a:t>
            </a:r>
            <a:r>
              <a:rPr lang="en-AU" dirty="0" smtClean="0">
                <a:solidFill>
                  <a:srgbClr val="FFFF00"/>
                </a:solidFill>
              </a:rPr>
              <a:t>services must ensure no child being </a:t>
            </a:r>
            <a:r>
              <a:rPr lang="en-AU" dirty="0" smtClean="0">
                <a:solidFill>
                  <a:srgbClr val="FFFF00"/>
                </a:solidFill>
              </a:rPr>
              <a:t>cared for or educated 	by </a:t>
            </a:r>
            <a:r>
              <a:rPr lang="en-AU" dirty="0" smtClean="0">
                <a:solidFill>
                  <a:srgbClr val="FFFF00"/>
                </a:solidFill>
              </a:rPr>
              <a:t>the service is subjected to any </a:t>
            </a:r>
            <a:r>
              <a:rPr lang="en-AU" dirty="0" smtClean="0">
                <a:solidFill>
                  <a:srgbClr val="FFFF00"/>
                </a:solidFill>
              </a:rPr>
              <a:t>form of </a:t>
            </a:r>
            <a:r>
              <a:rPr lang="en-AU" dirty="0" smtClean="0">
                <a:solidFill>
                  <a:srgbClr val="FFFF00"/>
                </a:solidFill>
              </a:rPr>
              <a:t>corporal </a:t>
            </a:r>
            <a:r>
              <a:rPr lang="en-AU" dirty="0" smtClean="0">
                <a:solidFill>
                  <a:srgbClr val="FFFF00"/>
                </a:solidFill>
              </a:rPr>
              <a:t>punishment </a:t>
            </a:r>
            <a:r>
              <a:rPr lang="en-AU" dirty="0" smtClean="0">
                <a:solidFill>
                  <a:srgbClr val="FFFF00"/>
                </a:solidFill>
              </a:rPr>
              <a:t>or </a:t>
            </a:r>
            <a:r>
              <a:rPr lang="en-AU" dirty="0" smtClean="0">
                <a:solidFill>
                  <a:srgbClr val="FFFF00"/>
                </a:solidFill>
              </a:rPr>
              <a:t>	any </a:t>
            </a:r>
            <a:r>
              <a:rPr lang="en-AU" dirty="0" smtClean="0">
                <a:solidFill>
                  <a:srgbClr val="FFFF00"/>
                </a:solidFill>
              </a:rPr>
              <a:t>discipline that </a:t>
            </a:r>
            <a:r>
              <a:rPr lang="en-AU" dirty="0" smtClean="0">
                <a:solidFill>
                  <a:srgbClr val="FFFF00"/>
                </a:solidFill>
              </a:rPr>
              <a:t>is unreasonable </a:t>
            </a:r>
            <a:r>
              <a:rPr lang="en-AU" dirty="0" smtClean="0">
                <a:solidFill>
                  <a:srgbClr val="FFFF00"/>
                </a:solidFill>
              </a:rPr>
              <a:t>in the </a:t>
            </a:r>
            <a:r>
              <a:rPr lang="en-AU" dirty="0" smtClean="0">
                <a:solidFill>
                  <a:srgbClr val="FFFF00"/>
                </a:solidFill>
              </a:rPr>
              <a:t>circumstances.</a:t>
            </a:r>
          </a:p>
          <a:p>
            <a:pPr>
              <a:buFont typeface="Wingdings" pitchFamily="2" charset="2"/>
              <a:buChar char="Ø"/>
            </a:pPr>
            <a:endParaRPr lang="en-AU" dirty="0" smtClean="0">
              <a:solidFill>
                <a:srgbClr val="FFFF00"/>
              </a:solidFill>
            </a:endParaRPr>
          </a:p>
          <a:p>
            <a:pPr>
              <a:buFont typeface="Wingdings" pitchFamily="2" charset="2"/>
              <a:buChar char="Ø"/>
            </a:pPr>
            <a:r>
              <a:rPr lang="en-AU" dirty="0" smtClean="0">
                <a:solidFill>
                  <a:srgbClr val="FFFF00"/>
                </a:solidFill>
              </a:rPr>
              <a:t>	</a:t>
            </a:r>
            <a:r>
              <a:rPr lang="en-AU" dirty="0" smtClean="0">
                <a:solidFill>
                  <a:srgbClr val="FFFF00"/>
                </a:solidFill>
              </a:rPr>
              <a:t>Children’s </a:t>
            </a:r>
            <a:r>
              <a:rPr lang="en-AU" dirty="0" smtClean="0">
                <a:solidFill>
                  <a:srgbClr val="FFFF00"/>
                </a:solidFill>
              </a:rPr>
              <a:t>services must ensure that every </a:t>
            </a:r>
            <a:r>
              <a:rPr lang="en-AU" dirty="0" smtClean="0">
                <a:solidFill>
                  <a:srgbClr val="FFFF00"/>
                </a:solidFill>
              </a:rPr>
              <a:t>reasonable precaution 	is </a:t>
            </a:r>
            <a:r>
              <a:rPr lang="en-AU" dirty="0" smtClean="0">
                <a:solidFill>
                  <a:srgbClr val="FFFF00"/>
                </a:solidFill>
              </a:rPr>
              <a:t>taken to protect children being cared </a:t>
            </a:r>
            <a:r>
              <a:rPr lang="en-AU" dirty="0" smtClean="0">
                <a:solidFill>
                  <a:srgbClr val="FFFF00"/>
                </a:solidFill>
              </a:rPr>
              <a:t>for or </a:t>
            </a:r>
            <a:r>
              <a:rPr lang="en-AU" dirty="0" smtClean="0">
                <a:solidFill>
                  <a:srgbClr val="FFFF00"/>
                </a:solidFill>
              </a:rPr>
              <a:t>educated by the </a:t>
            </a:r>
            <a:r>
              <a:rPr lang="en-AU" dirty="0" smtClean="0">
                <a:solidFill>
                  <a:srgbClr val="FFFF00"/>
                </a:solidFill>
              </a:rPr>
              <a:t>	service from harm </a:t>
            </a:r>
            <a:r>
              <a:rPr lang="en-AU" dirty="0" smtClean="0">
                <a:solidFill>
                  <a:srgbClr val="FFFF00"/>
                </a:solidFill>
              </a:rPr>
              <a:t>and any </a:t>
            </a:r>
            <a:r>
              <a:rPr lang="en-AU" dirty="0" smtClean="0">
                <a:solidFill>
                  <a:srgbClr val="FFFF00"/>
                </a:solidFill>
              </a:rPr>
              <a:t>hazard likely </a:t>
            </a:r>
            <a:r>
              <a:rPr lang="en-AU" dirty="0" smtClean="0">
                <a:solidFill>
                  <a:srgbClr val="FFFF00"/>
                </a:solidFill>
              </a:rPr>
              <a:t>to cause </a:t>
            </a:r>
            <a:r>
              <a:rPr lang="en-AU" dirty="0" smtClean="0">
                <a:solidFill>
                  <a:srgbClr val="FFFF00"/>
                </a:solidFill>
              </a:rPr>
              <a:t>injury.</a:t>
            </a:r>
          </a:p>
          <a:p>
            <a:pPr>
              <a:buFont typeface="Wingdings" pitchFamily="2" charset="2"/>
              <a:buChar char="Ø"/>
            </a:pPr>
            <a:endParaRPr lang="en-AU" dirty="0" smtClean="0">
              <a:solidFill>
                <a:srgbClr val="FFFF00"/>
              </a:solidFill>
            </a:endParaRPr>
          </a:p>
          <a:p>
            <a:pPr>
              <a:buFont typeface="Wingdings" pitchFamily="2" charset="2"/>
              <a:buChar char="Ø"/>
            </a:pPr>
            <a:r>
              <a:rPr lang="en-AU" dirty="0" smtClean="0">
                <a:solidFill>
                  <a:srgbClr val="FFFF00"/>
                </a:solidFill>
              </a:rPr>
              <a:t>          The </a:t>
            </a:r>
            <a:r>
              <a:rPr lang="en-AU" dirty="0" smtClean="0">
                <a:solidFill>
                  <a:srgbClr val="FFFF00"/>
                </a:solidFill>
              </a:rPr>
              <a:t>children’s service must have a policy </a:t>
            </a:r>
            <a:r>
              <a:rPr lang="en-AU" dirty="0" smtClean="0">
                <a:solidFill>
                  <a:srgbClr val="FFFF00"/>
                </a:solidFill>
              </a:rPr>
              <a:t>about behaviour management 	(</a:t>
            </a:r>
            <a:r>
              <a:rPr lang="en-AU" dirty="0" smtClean="0">
                <a:solidFill>
                  <a:srgbClr val="FFFF00"/>
                </a:solidFill>
              </a:rPr>
              <a:t>behaviour guidance) that </a:t>
            </a:r>
            <a:r>
              <a:rPr lang="en-AU" dirty="0" smtClean="0">
                <a:solidFill>
                  <a:srgbClr val="FFFF00"/>
                </a:solidFill>
              </a:rPr>
              <a:t>is available </a:t>
            </a:r>
            <a:r>
              <a:rPr lang="en-AU" dirty="0" smtClean="0">
                <a:solidFill>
                  <a:srgbClr val="FFFF00"/>
                </a:solidFill>
              </a:rPr>
              <a:t>for inspection at all </a:t>
            </a:r>
            <a:r>
              <a:rPr lang="en-AU" dirty="0" smtClean="0">
                <a:solidFill>
                  <a:srgbClr val="FFFF00"/>
                </a:solidFill>
              </a:rPr>
              <a:t>times </a:t>
            </a:r>
            <a:r>
              <a:rPr lang="en-AU" dirty="0" smtClean="0">
                <a:solidFill>
                  <a:srgbClr val="FFFF00"/>
                </a:solidFill>
              </a:rPr>
              <a:t>the </a:t>
            </a:r>
            <a:r>
              <a:rPr lang="en-AU" dirty="0" smtClean="0">
                <a:solidFill>
                  <a:srgbClr val="FFFF00"/>
                </a:solidFill>
              </a:rPr>
              <a:t>	service </a:t>
            </a:r>
            <a:r>
              <a:rPr lang="en-AU" dirty="0" smtClean="0">
                <a:solidFill>
                  <a:srgbClr val="FFFF00"/>
                </a:solidFill>
              </a:rPr>
              <a:t>is </a:t>
            </a:r>
            <a:r>
              <a:rPr lang="en-AU" dirty="0" smtClean="0">
                <a:solidFill>
                  <a:srgbClr val="FFFF00"/>
                </a:solidFill>
              </a:rPr>
              <a:t>open.</a:t>
            </a:r>
          </a:p>
          <a:p>
            <a:pPr>
              <a:buFont typeface="Wingdings" pitchFamily="2" charset="2"/>
              <a:buChar char="Ø"/>
            </a:pPr>
            <a:endParaRPr lang="en-AU" dirty="0" smtClean="0">
              <a:solidFill>
                <a:srgbClr val="FFFF00"/>
              </a:solidFill>
            </a:endParaRPr>
          </a:p>
          <a:p>
            <a:pPr>
              <a:buFont typeface="Wingdings" pitchFamily="2" charset="2"/>
              <a:buChar char="Ø"/>
            </a:pPr>
            <a:r>
              <a:rPr lang="en-AU" dirty="0" smtClean="0">
                <a:solidFill>
                  <a:srgbClr val="FFFF00"/>
                </a:solidFill>
              </a:rPr>
              <a:t>	</a:t>
            </a:r>
            <a:r>
              <a:rPr lang="en-AU" dirty="0" smtClean="0">
                <a:solidFill>
                  <a:srgbClr val="FFFF00"/>
                </a:solidFill>
              </a:rPr>
              <a:t>The </a:t>
            </a:r>
            <a:r>
              <a:rPr lang="en-AU" dirty="0" smtClean="0">
                <a:solidFill>
                  <a:srgbClr val="FFFF00"/>
                </a:solidFill>
              </a:rPr>
              <a:t>discipline of children is of such significance that it </a:t>
            </a:r>
            <a:r>
              <a:rPr lang="en-AU" dirty="0" smtClean="0">
                <a:solidFill>
                  <a:srgbClr val="FFFF00"/>
                </a:solidFill>
              </a:rPr>
              <a:t>is contained 	within </a:t>
            </a:r>
            <a:r>
              <a:rPr lang="en-AU" dirty="0" smtClean="0">
                <a:solidFill>
                  <a:srgbClr val="FFFF00"/>
                </a:solidFill>
              </a:rPr>
              <a:t>the Act and one of the heaviest </a:t>
            </a:r>
            <a:r>
              <a:rPr lang="en-AU" dirty="0" smtClean="0">
                <a:solidFill>
                  <a:srgbClr val="FFFF00"/>
                </a:solidFill>
              </a:rPr>
              <a:t>penalties applies </a:t>
            </a:r>
            <a:r>
              <a:rPr lang="en-AU" dirty="0" smtClean="0">
                <a:solidFill>
                  <a:srgbClr val="FFFF00"/>
                </a:solidFill>
              </a:rPr>
              <a:t>where it can </a:t>
            </a:r>
            <a:r>
              <a:rPr lang="en-AU" dirty="0" smtClean="0">
                <a:solidFill>
                  <a:srgbClr val="FFFF00"/>
                </a:solidFill>
              </a:rPr>
              <a:t>	be </a:t>
            </a:r>
            <a:r>
              <a:rPr lang="en-AU" dirty="0" smtClean="0">
                <a:solidFill>
                  <a:srgbClr val="FFFF00"/>
                </a:solidFill>
              </a:rPr>
              <a:t>proven that a child has </a:t>
            </a:r>
            <a:r>
              <a:rPr lang="en-AU" dirty="0" smtClean="0">
                <a:solidFill>
                  <a:srgbClr val="FFFF00"/>
                </a:solidFill>
              </a:rPr>
              <a:t>been subject </a:t>
            </a:r>
            <a:r>
              <a:rPr lang="en-AU" dirty="0" smtClean="0">
                <a:solidFill>
                  <a:srgbClr val="FFFF00"/>
                </a:solidFill>
              </a:rPr>
              <a:t>to inappropriate discipline</a:t>
            </a:r>
            <a:r>
              <a:rPr lang="en-AU" dirty="0" smtClean="0">
                <a:solidFill>
                  <a:srgbClr val="FFFF00"/>
                </a:solidFill>
              </a:rPr>
              <a:t>.</a:t>
            </a:r>
          </a:p>
          <a:p>
            <a:endParaRPr lang="en-AU" dirty="0" smtClean="0">
              <a:solidFill>
                <a:srgbClr val="FFFF00"/>
              </a:solidFill>
            </a:endParaRPr>
          </a:p>
        </p:txBody>
      </p:sp>
      <p:pic>
        <p:nvPicPr>
          <p:cNvPr id="6" name="Picture 5"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9455" y="572655"/>
            <a:ext cx="8275781" cy="6186309"/>
          </a:xfrm>
          <a:prstGeom prst="rect">
            <a:avLst/>
          </a:prstGeom>
          <a:noFill/>
        </p:spPr>
        <p:txBody>
          <a:bodyPr wrap="square" rtlCol="0">
            <a:spAutoFit/>
          </a:bodyPr>
          <a:lstStyle/>
          <a:p>
            <a:r>
              <a:rPr lang="en-AU" b="1" u="sng" dirty="0" smtClean="0">
                <a:solidFill>
                  <a:srgbClr val="FFFF00"/>
                </a:solidFill>
              </a:rPr>
              <a:t>Behaviour guidance in practice</a:t>
            </a:r>
          </a:p>
          <a:p>
            <a:r>
              <a:rPr lang="en-AU" dirty="0" smtClean="0">
                <a:solidFill>
                  <a:srgbClr val="FFFF00"/>
                </a:solidFill>
              </a:rPr>
              <a:t>Behaviour guidance is part of the educational </a:t>
            </a:r>
            <a:r>
              <a:rPr lang="en-AU" dirty="0" smtClean="0">
                <a:solidFill>
                  <a:srgbClr val="FFFF00"/>
                </a:solidFill>
              </a:rPr>
              <a:t>or recreational </a:t>
            </a:r>
            <a:r>
              <a:rPr lang="en-AU" dirty="0" smtClean="0">
                <a:solidFill>
                  <a:srgbClr val="FFFF00"/>
                </a:solidFill>
              </a:rPr>
              <a:t>program in a children’s service. It occurs </a:t>
            </a:r>
            <a:r>
              <a:rPr lang="en-AU" dirty="0" smtClean="0">
                <a:solidFill>
                  <a:srgbClr val="FFFF00"/>
                </a:solidFill>
              </a:rPr>
              <a:t>in all </a:t>
            </a:r>
            <a:r>
              <a:rPr lang="en-AU" dirty="0" smtClean="0">
                <a:solidFill>
                  <a:srgbClr val="FFFF00"/>
                </a:solidFill>
              </a:rPr>
              <a:t>interactions and communication with children, not </a:t>
            </a:r>
            <a:r>
              <a:rPr lang="en-AU" dirty="0" smtClean="0">
                <a:solidFill>
                  <a:srgbClr val="FFFF00"/>
                </a:solidFill>
              </a:rPr>
              <a:t>only when </a:t>
            </a:r>
            <a:r>
              <a:rPr lang="en-AU" dirty="0" smtClean="0">
                <a:solidFill>
                  <a:srgbClr val="FFFF00"/>
                </a:solidFill>
              </a:rPr>
              <a:t>children engage in challenging behaviour. </a:t>
            </a:r>
            <a:r>
              <a:rPr lang="en-AU" dirty="0" smtClean="0">
                <a:solidFill>
                  <a:srgbClr val="FFFF00"/>
                </a:solidFill>
              </a:rPr>
              <a:t>The policy and </a:t>
            </a:r>
            <a:r>
              <a:rPr lang="en-AU" dirty="0" smtClean="0">
                <a:solidFill>
                  <a:srgbClr val="FFFF00"/>
                </a:solidFill>
              </a:rPr>
              <a:t>strategies for behaviour guidance adopted </a:t>
            </a:r>
            <a:r>
              <a:rPr lang="en-AU" dirty="0" smtClean="0">
                <a:solidFill>
                  <a:srgbClr val="FFFF00"/>
                </a:solidFill>
              </a:rPr>
              <a:t>by a </a:t>
            </a:r>
            <a:r>
              <a:rPr lang="en-AU" dirty="0" smtClean="0">
                <a:solidFill>
                  <a:srgbClr val="FFFF00"/>
                </a:solidFill>
              </a:rPr>
              <a:t>children’s service may impact either positively </a:t>
            </a:r>
            <a:r>
              <a:rPr lang="en-AU" dirty="0" smtClean="0">
                <a:solidFill>
                  <a:srgbClr val="FFFF00"/>
                </a:solidFill>
              </a:rPr>
              <a:t>or negatively </a:t>
            </a:r>
            <a:r>
              <a:rPr lang="en-AU" dirty="0" smtClean="0">
                <a:solidFill>
                  <a:srgbClr val="FFFF00"/>
                </a:solidFill>
              </a:rPr>
              <a:t>on children’s behaviour. The </a:t>
            </a:r>
            <a:r>
              <a:rPr lang="en-AU" dirty="0" smtClean="0">
                <a:solidFill>
                  <a:srgbClr val="FFFF00"/>
                </a:solidFill>
              </a:rPr>
              <a:t>service’s approach </a:t>
            </a:r>
            <a:r>
              <a:rPr lang="en-AU" dirty="0" smtClean="0">
                <a:solidFill>
                  <a:srgbClr val="FFFF00"/>
                </a:solidFill>
              </a:rPr>
              <a:t>to behaviour guidance in daily practice has </a:t>
            </a:r>
            <a:r>
              <a:rPr lang="en-AU" dirty="0" smtClean="0">
                <a:solidFill>
                  <a:srgbClr val="FFFF00"/>
                </a:solidFill>
              </a:rPr>
              <a:t>a major </a:t>
            </a:r>
            <a:r>
              <a:rPr lang="en-AU" dirty="0" smtClean="0">
                <a:solidFill>
                  <a:srgbClr val="FFFF00"/>
                </a:solidFill>
              </a:rPr>
              <a:t>effect on learning outcomes for </a:t>
            </a:r>
            <a:r>
              <a:rPr lang="en-AU" dirty="0" smtClean="0">
                <a:solidFill>
                  <a:srgbClr val="FFFF00"/>
                </a:solidFill>
              </a:rPr>
              <a:t>children. </a:t>
            </a:r>
          </a:p>
          <a:p>
            <a:endParaRPr lang="en-AU" dirty="0" smtClean="0">
              <a:solidFill>
                <a:srgbClr val="FFFF00"/>
              </a:solidFill>
            </a:endParaRPr>
          </a:p>
          <a:p>
            <a:r>
              <a:rPr lang="en-AU" dirty="0" smtClean="0">
                <a:solidFill>
                  <a:srgbClr val="FFFF00"/>
                </a:solidFill>
              </a:rPr>
              <a:t>Research </a:t>
            </a:r>
            <a:r>
              <a:rPr lang="en-AU" dirty="0" smtClean="0">
                <a:solidFill>
                  <a:srgbClr val="FFFF00"/>
                </a:solidFill>
              </a:rPr>
              <a:t>indicates that quality learning </a:t>
            </a:r>
            <a:r>
              <a:rPr lang="en-AU" dirty="0" smtClean="0">
                <a:solidFill>
                  <a:srgbClr val="FFFF00"/>
                </a:solidFill>
              </a:rPr>
              <a:t>environments and </a:t>
            </a:r>
            <a:r>
              <a:rPr lang="en-AU" dirty="0" smtClean="0">
                <a:solidFill>
                  <a:srgbClr val="FFFF00"/>
                </a:solidFill>
              </a:rPr>
              <a:t>sensitive, nurturing adults are essential for </a:t>
            </a:r>
            <a:r>
              <a:rPr lang="en-AU" dirty="0" smtClean="0">
                <a:solidFill>
                  <a:srgbClr val="FFFF00"/>
                </a:solidFill>
              </a:rPr>
              <a:t>achieving positive </a:t>
            </a:r>
            <a:r>
              <a:rPr lang="en-AU" dirty="0" smtClean="0">
                <a:solidFill>
                  <a:srgbClr val="FFFF00"/>
                </a:solidFill>
              </a:rPr>
              <a:t>learning outcomes for children. Adults must </a:t>
            </a:r>
            <a:r>
              <a:rPr lang="en-AU" dirty="0" smtClean="0">
                <a:solidFill>
                  <a:srgbClr val="FFFF00"/>
                </a:solidFill>
              </a:rPr>
              <a:t>cater for </a:t>
            </a:r>
            <a:r>
              <a:rPr lang="en-AU" dirty="0" smtClean="0">
                <a:solidFill>
                  <a:srgbClr val="FFFF00"/>
                </a:solidFill>
              </a:rPr>
              <a:t>the individual needs of children and respond to </a:t>
            </a:r>
            <a:r>
              <a:rPr lang="en-AU" dirty="0" smtClean="0">
                <a:solidFill>
                  <a:srgbClr val="FFFF00"/>
                </a:solidFill>
              </a:rPr>
              <a:t>their interests</a:t>
            </a:r>
            <a:r>
              <a:rPr lang="en-AU" dirty="0" smtClean="0">
                <a:solidFill>
                  <a:srgbClr val="FFFF00"/>
                </a:solidFill>
              </a:rPr>
              <a:t>. When staff members and family day </a:t>
            </a:r>
            <a:r>
              <a:rPr lang="en-AU" dirty="0" smtClean="0">
                <a:solidFill>
                  <a:srgbClr val="FFFF00"/>
                </a:solidFill>
              </a:rPr>
              <a:t>carers adopt </a:t>
            </a:r>
            <a:r>
              <a:rPr lang="en-AU" dirty="0" smtClean="0">
                <a:solidFill>
                  <a:srgbClr val="FFFF00"/>
                </a:solidFill>
              </a:rPr>
              <a:t>a positive and active approach to </a:t>
            </a:r>
            <a:r>
              <a:rPr lang="en-AU" dirty="0" smtClean="0">
                <a:solidFill>
                  <a:srgbClr val="FFFF00"/>
                </a:solidFill>
              </a:rPr>
              <a:t>behaviour guidance</a:t>
            </a:r>
            <a:r>
              <a:rPr lang="en-AU" dirty="0" smtClean="0">
                <a:solidFill>
                  <a:srgbClr val="FFFF00"/>
                </a:solidFill>
              </a:rPr>
              <a:t>, they reduce challenging behaviours </a:t>
            </a:r>
            <a:r>
              <a:rPr lang="en-AU" dirty="0" smtClean="0">
                <a:solidFill>
                  <a:srgbClr val="FFFF00"/>
                </a:solidFill>
              </a:rPr>
              <a:t>and encourage </a:t>
            </a:r>
            <a:r>
              <a:rPr lang="en-AU" dirty="0" smtClean="0">
                <a:solidFill>
                  <a:srgbClr val="FFFF00"/>
                </a:solidFill>
              </a:rPr>
              <a:t>children to </a:t>
            </a:r>
            <a:r>
              <a:rPr lang="en-AU" dirty="0" smtClean="0">
                <a:solidFill>
                  <a:srgbClr val="FFFF00"/>
                </a:solidFill>
              </a:rPr>
              <a:t>achieve success</a:t>
            </a:r>
            <a:r>
              <a:rPr lang="en-AU" dirty="0" smtClean="0">
                <a:solidFill>
                  <a:srgbClr val="FFFF00"/>
                </a:solidFill>
              </a:rPr>
              <a:t>, develop </a:t>
            </a:r>
            <a:r>
              <a:rPr lang="en-AU" dirty="0" smtClean="0">
                <a:solidFill>
                  <a:srgbClr val="FFFF00"/>
                </a:solidFill>
              </a:rPr>
              <a:t>positive self-esteem </a:t>
            </a:r>
            <a:r>
              <a:rPr lang="en-AU" dirty="0" smtClean="0">
                <a:solidFill>
                  <a:srgbClr val="FFFF00"/>
                </a:solidFill>
              </a:rPr>
              <a:t>and increase competence.</a:t>
            </a:r>
          </a:p>
          <a:p>
            <a:endParaRPr lang="en-AU" dirty="0" smtClean="0">
              <a:solidFill>
                <a:srgbClr val="FFFF00"/>
              </a:solidFill>
            </a:endParaRPr>
          </a:p>
          <a:p>
            <a:r>
              <a:rPr lang="en-AU" dirty="0" smtClean="0">
                <a:solidFill>
                  <a:srgbClr val="FFFF00"/>
                </a:solidFill>
              </a:rPr>
              <a:t>A </a:t>
            </a:r>
            <a:r>
              <a:rPr lang="en-AU" dirty="0" smtClean="0">
                <a:solidFill>
                  <a:srgbClr val="FFFF00"/>
                </a:solidFill>
              </a:rPr>
              <a:t>positive and active approach includes considering </a:t>
            </a:r>
            <a:r>
              <a:rPr lang="en-AU" dirty="0" smtClean="0">
                <a:solidFill>
                  <a:srgbClr val="FFFF00"/>
                </a:solidFill>
              </a:rPr>
              <a:t>the reasons </a:t>
            </a:r>
            <a:r>
              <a:rPr lang="en-AU" dirty="0" smtClean="0">
                <a:solidFill>
                  <a:srgbClr val="FFFF00"/>
                </a:solidFill>
              </a:rPr>
              <a:t>for </a:t>
            </a:r>
            <a:r>
              <a:rPr lang="en-AU" dirty="0" smtClean="0">
                <a:solidFill>
                  <a:srgbClr val="FFFF00"/>
                </a:solidFill>
              </a:rPr>
              <a:t>children’s challenging </a:t>
            </a:r>
            <a:r>
              <a:rPr lang="en-AU" dirty="0" smtClean="0">
                <a:solidFill>
                  <a:srgbClr val="FFFF00"/>
                </a:solidFill>
              </a:rPr>
              <a:t>behaviour, not </a:t>
            </a:r>
            <a:r>
              <a:rPr lang="en-AU" dirty="0" smtClean="0">
                <a:solidFill>
                  <a:srgbClr val="FFFF00"/>
                </a:solidFill>
              </a:rPr>
              <a:t>just dealing </a:t>
            </a:r>
            <a:r>
              <a:rPr lang="en-AU" dirty="0" smtClean="0">
                <a:solidFill>
                  <a:srgbClr val="FFFF00"/>
                </a:solidFill>
              </a:rPr>
              <a:t>with the behaviour itself. This is based on </a:t>
            </a:r>
            <a:r>
              <a:rPr lang="en-AU" dirty="0" smtClean="0">
                <a:solidFill>
                  <a:srgbClr val="FFFF00"/>
                </a:solidFill>
              </a:rPr>
              <a:t>the understanding </a:t>
            </a:r>
            <a:r>
              <a:rPr lang="en-AU" dirty="0" smtClean="0">
                <a:solidFill>
                  <a:srgbClr val="FFFF00"/>
                </a:solidFill>
              </a:rPr>
              <a:t>that if only the behaviour itself </a:t>
            </a:r>
            <a:r>
              <a:rPr lang="en-AU" dirty="0" smtClean="0">
                <a:solidFill>
                  <a:srgbClr val="FFFF00"/>
                </a:solidFill>
              </a:rPr>
              <a:t>is addressed</a:t>
            </a:r>
            <a:r>
              <a:rPr lang="en-AU" dirty="0" smtClean="0">
                <a:solidFill>
                  <a:srgbClr val="FFFF00"/>
                </a:solidFill>
              </a:rPr>
              <a:t>, it </a:t>
            </a:r>
            <a:r>
              <a:rPr lang="en-AU" dirty="0" smtClean="0">
                <a:solidFill>
                  <a:srgbClr val="FFFF00"/>
                </a:solidFill>
              </a:rPr>
              <a:t>may disappear </a:t>
            </a:r>
            <a:r>
              <a:rPr lang="en-AU" dirty="0" smtClean="0">
                <a:solidFill>
                  <a:srgbClr val="FFFF00"/>
                </a:solidFill>
              </a:rPr>
              <a:t>but be replaced by </a:t>
            </a:r>
            <a:r>
              <a:rPr lang="en-AU" dirty="0" smtClean="0">
                <a:solidFill>
                  <a:srgbClr val="FFFF00"/>
                </a:solidFill>
              </a:rPr>
              <a:t>another challenging </a:t>
            </a:r>
            <a:r>
              <a:rPr lang="en-AU" dirty="0" smtClean="0">
                <a:solidFill>
                  <a:srgbClr val="FFFF00"/>
                </a:solidFill>
              </a:rPr>
              <a:t>behaviour.</a:t>
            </a:r>
          </a:p>
          <a:p>
            <a:endParaRPr lang="en-AU" dirty="0"/>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327" y="394692"/>
            <a:ext cx="8423564" cy="5847755"/>
          </a:xfrm>
          <a:prstGeom prst="rect">
            <a:avLst/>
          </a:prstGeom>
          <a:noFill/>
        </p:spPr>
        <p:txBody>
          <a:bodyPr wrap="square" rtlCol="0">
            <a:spAutoFit/>
          </a:bodyPr>
          <a:lstStyle/>
          <a:p>
            <a:r>
              <a:rPr lang="en-AU" sz="2000" b="1" u="sng" dirty="0" smtClean="0">
                <a:solidFill>
                  <a:srgbClr val="FFFF00"/>
                </a:solidFill>
              </a:rPr>
              <a:t>Social environment</a:t>
            </a:r>
          </a:p>
          <a:p>
            <a:r>
              <a:rPr lang="en-AU" sz="1700" dirty="0" smtClean="0">
                <a:solidFill>
                  <a:srgbClr val="FFFF00"/>
                </a:solidFill>
              </a:rPr>
              <a:t>Children who play and learn in an environment </a:t>
            </a:r>
            <a:r>
              <a:rPr lang="en-AU" sz="1700" dirty="0" smtClean="0">
                <a:solidFill>
                  <a:srgbClr val="FFFF00"/>
                </a:solidFill>
              </a:rPr>
              <a:t>which promotes </a:t>
            </a:r>
            <a:r>
              <a:rPr lang="en-AU" sz="1700" dirty="0" smtClean="0">
                <a:solidFill>
                  <a:srgbClr val="FFFF00"/>
                </a:solidFill>
              </a:rPr>
              <a:t>positive social relationships are less likely </a:t>
            </a:r>
            <a:r>
              <a:rPr lang="en-AU" sz="1700" dirty="0" smtClean="0">
                <a:solidFill>
                  <a:srgbClr val="FFFF00"/>
                </a:solidFill>
              </a:rPr>
              <a:t>to display </a:t>
            </a:r>
            <a:r>
              <a:rPr lang="en-AU" sz="1700" dirty="0" smtClean="0">
                <a:solidFill>
                  <a:srgbClr val="FFFF00"/>
                </a:solidFill>
              </a:rPr>
              <a:t>inappropriate behaviours. Positive </a:t>
            </a:r>
            <a:r>
              <a:rPr lang="en-AU" sz="1700" dirty="0" smtClean="0">
                <a:solidFill>
                  <a:srgbClr val="FFFF00"/>
                </a:solidFill>
              </a:rPr>
              <a:t>relationships are </a:t>
            </a:r>
            <a:r>
              <a:rPr lang="en-AU" sz="1700" dirty="0" smtClean="0">
                <a:solidFill>
                  <a:srgbClr val="FFFF00"/>
                </a:solidFill>
              </a:rPr>
              <a:t>developed when staff members and family </a:t>
            </a:r>
            <a:r>
              <a:rPr lang="en-AU" sz="1700" dirty="0" smtClean="0">
                <a:solidFill>
                  <a:srgbClr val="FFFF00"/>
                </a:solidFill>
              </a:rPr>
              <a:t>day carers</a:t>
            </a:r>
            <a:r>
              <a:rPr lang="en-AU" sz="1700" dirty="0" smtClean="0">
                <a:solidFill>
                  <a:srgbClr val="FFFF00"/>
                </a:solidFill>
              </a:rPr>
              <a:t>:</a:t>
            </a:r>
          </a:p>
          <a:p>
            <a:r>
              <a:rPr lang="en-AU" sz="1700" dirty="0" smtClean="0">
                <a:solidFill>
                  <a:srgbClr val="FFFF00"/>
                </a:solidFill>
              </a:rPr>
              <a:t>	• </a:t>
            </a:r>
            <a:r>
              <a:rPr lang="en-AU" sz="1700" dirty="0" smtClean="0">
                <a:solidFill>
                  <a:srgbClr val="FFFF00"/>
                </a:solidFill>
              </a:rPr>
              <a:t>establish positive relationships with children</a:t>
            </a:r>
          </a:p>
          <a:p>
            <a:r>
              <a:rPr lang="en-AU" sz="1700" dirty="0" smtClean="0">
                <a:solidFill>
                  <a:srgbClr val="FFFF00"/>
                </a:solidFill>
              </a:rPr>
              <a:t>	• </a:t>
            </a:r>
            <a:r>
              <a:rPr lang="en-AU" sz="1700" dirty="0" smtClean="0">
                <a:solidFill>
                  <a:srgbClr val="FFFF00"/>
                </a:solidFill>
              </a:rPr>
              <a:t>empower children to use language and other forms </a:t>
            </a:r>
            <a:r>
              <a:rPr lang="en-AU" sz="1700" dirty="0" smtClean="0">
                <a:solidFill>
                  <a:srgbClr val="FFFF00"/>
                </a:solidFill>
              </a:rPr>
              <a:t>of non-hurtful 	   	   communication </a:t>
            </a:r>
            <a:r>
              <a:rPr lang="en-AU" sz="1700" dirty="0" smtClean="0">
                <a:solidFill>
                  <a:srgbClr val="FFFF00"/>
                </a:solidFill>
              </a:rPr>
              <a:t>to communicate </a:t>
            </a:r>
            <a:r>
              <a:rPr lang="en-AU" sz="1700" dirty="0" smtClean="0">
                <a:solidFill>
                  <a:srgbClr val="FFFF00"/>
                </a:solidFill>
              </a:rPr>
              <a:t>their emotions</a:t>
            </a:r>
            <a:endParaRPr lang="en-AU" sz="1700" dirty="0" smtClean="0">
              <a:solidFill>
                <a:srgbClr val="FFFF00"/>
              </a:solidFill>
            </a:endParaRPr>
          </a:p>
          <a:p>
            <a:r>
              <a:rPr lang="en-AU" sz="1700" dirty="0" smtClean="0">
                <a:solidFill>
                  <a:srgbClr val="FFFF00"/>
                </a:solidFill>
              </a:rPr>
              <a:t>	• </a:t>
            </a:r>
            <a:r>
              <a:rPr lang="en-AU" sz="1700" dirty="0" smtClean="0">
                <a:solidFill>
                  <a:srgbClr val="FFFF00"/>
                </a:solidFill>
              </a:rPr>
              <a:t>promote positive, empathetic relationships </a:t>
            </a:r>
            <a:r>
              <a:rPr lang="en-AU" sz="1700" dirty="0" smtClean="0">
                <a:solidFill>
                  <a:srgbClr val="FFFF00"/>
                </a:solidFill>
              </a:rPr>
              <a:t>between children assisting 	  	   them </a:t>
            </a:r>
            <a:r>
              <a:rPr lang="en-AU" sz="1700" dirty="0" smtClean="0">
                <a:solidFill>
                  <a:srgbClr val="FFFF00"/>
                </a:solidFill>
              </a:rPr>
              <a:t>to develop </a:t>
            </a:r>
            <a:r>
              <a:rPr lang="en-AU" sz="1700" dirty="0" smtClean="0">
                <a:solidFill>
                  <a:srgbClr val="FFFF00"/>
                </a:solidFill>
              </a:rPr>
              <a:t>respectful relationships</a:t>
            </a:r>
            <a:endParaRPr lang="en-AU" sz="1700" dirty="0" smtClean="0">
              <a:solidFill>
                <a:srgbClr val="FFFF00"/>
              </a:solidFill>
            </a:endParaRPr>
          </a:p>
          <a:p>
            <a:r>
              <a:rPr lang="en-AU" sz="1700" dirty="0" smtClean="0">
                <a:solidFill>
                  <a:srgbClr val="FFFF00"/>
                </a:solidFill>
              </a:rPr>
              <a:t>	• </a:t>
            </a:r>
            <a:r>
              <a:rPr lang="en-AU" sz="1700" dirty="0" smtClean="0">
                <a:solidFill>
                  <a:srgbClr val="FFFF00"/>
                </a:solidFill>
              </a:rPr>
              <a:t>encourage and assist children to make decisions </a:t>
            </a:r>
            <a:r>
              <a:rPr lang="en-AU" sz="1700" dirty="0" smtClean="0">
                <a:solidFill>
                  <a:srgbClr val="FFFF00"/>
                </a:solidFill>
              </a:rPr>
              <a:t>for themselves 	   	   	   and </a:t>
            </a:r>
            <a:r>
              <a:rPr lang="en-AU" sz="1700" dirty="0" smtClean="0">
                <a:solidFill>
                  <a:srgbClr val="FFFF00"/>
                </a:solidFill>
              </a:rPr>
              <a:t>provide opportunities for </a:t>
            </a:r>
            <a:r>
              <a:rPr lang="en-AU" sz="1700" dirty="0" smtClean="0">
                <a:solidFill>
                  <a:srgbClr val="FFFF00"/>
                </a:solidFill>
              </a:rPr>
              <a:t>independence and </a:t>
            </a:r>
            <a:r>
              <a:rPr lang="en-AU" sz="1700" dirty="0" smtClean="0">
                <a:solidFill>
                  <a:srgbClr val="FFFF00"/>
                </a:solidFill>
              </a:rPr>
              <a:t>self regulation</a:t>
            </a:r>
          </a:p>
          <a:p>
            <a:r>
              <a:rPr lang="en-AU" sz="1700" dirty="0" smtClean="0">
                <a:solidFill>
                  <a:srgbClr val="FFFF00"/>
                </a:solidFill>
              </a:rPr>
              <a:t>	• </a:t>
            </a:r>
            <a:r>
              <a:rPr lang="en-AU" sz="1700" dirty="0" smtClean="0">
                <a:solidFill>
                  <a:srgbClr val="FFFF00"/>
                </a:solidFill>
              </a:rPr>
              <a:t>provide clear and reasonable limits so that </a:t>
            </a:r>
            <a:r>
              <a:rPr lang="en-AU" sz="1700" dirty="0" smtClean="0">
                <a:solidFill>
                  <a:srgbClr val="FFFF00"/>
                </a:solidFill>
              </a:rPr>
              <a:t>children know </a:t>
            </a:r>
            <a:r>
              <a:rPr lang="en-AU" sz="1700" dirty="0" smtClean="0">
                <a:solidFill>
                  <a:srgbClr val="FFFF00"/>
                </a:solidFill>
              </a:rPr>
              <a:t>what is </a:t>
            </a:r>
            <a:r>
              <a:rPr lang="en-AU" sz="1700" dirty="0" smtClean="0">
                <a:solidFill>
                  <a:srgbClr val="FFFF00"/>
                </a:solidFill>
              </a:rPr>
              <a:t>	  	   expected </a:t>
            </a:r>
            <a:r>
              <a:rPr lang="en-AU" sz="1700" dirty="0" smtClean="0">
                <a:solidFill>
                  <a:srgbClr val="FFFF00"/>
                </a:solidFill>
              </a:rPr>
              <a:t>of them and follow through </a:t>
            </a:r>
            <a:r>
              <a:rPr lang="en-AU" sz="1700" dirty="0" smtClean="0">
                <a:solidFill>
                  <a:srgbClr val="FFFF00"/>
                </a:solidFill>
              </a:rPr>
              <a:t>to help </a:t>
            </a:r>
            <a:r>
              <a:rPr lang="en-AU" sz="1700" dirty="0" smtClean="0">
                <a:solidFill>
                  <a:srgbClr val="FFFF00"/>
                </a:solidFill>
              </a:rPr>
              <a:t>them abide by </a:t>
            </a:r>
            <a:r>
              <a:rPr lang="en-AU" sz="1700" dirty="0" smtClean="0">
                <a:solidFill>
                  <a:srgbClr val="FFFF00"/>
                </a:solidFill>
              </a:rPr>
              <a:t>the limits</a:t>
            </a:r>
            <a:endParaRPr lang="en-AU" sz="1700" dirty="0" smtClean="0">
              <a:solidFill>
                <a:srgbClr val="FFFF00"/>
              </a:solidFill>
            </a:endParaRPr>
          </a:p>
          <a:p>
            <a:r>
              <a:rPr lang="en-AU" sz="1700" dirty="0" smtClean="0">
                <a:solidFill>
                  <a:srgbClr val="FFFF00"/>
                </a:solidFill>
              </a:rPr>
              <a:t>	• </a:t>
            </a:r>
            <a:r>
              <a:rPr lang="en-AU" sz="1700" dirty="0" smtClean="0">
                <a:solidFill>
                  <a:srgbClr val="FFFF00"/>
                </a:solidFill>
              </a:rPr>
              <a:t>model appropriate behaviours</a:t>
            </a:r>
          </a:p>
          <a:p>
            <a:r>
              <a:rPr lang="en-AU" sz="1700" dirty="0" smtClean="0">
                <a:solidFill>
                  <a:srgbClr val="FFFF00"/>
                </a:solidFill>
              </a:rPr>
              <a:t>	• </a:t>
            </a:r>
            <a:r>
              <a:rPr lang="en-AU" sz="1700" dirty="0" smtClean="0">
                <a:solidFill>
                  <a:srgbClr val="FFFF00"/>
                </a:solidFill>
              </a:rPr>
              <a:t>provide positive feedback and focus on </a:t>
            </a:r>
            <a:r>
              <a:rPr lang="en-AU" sz="1700" dirty="0" smtClean="0">
                <a:solidFill>
                  <a:srgbClr val="FFFF00"/>
                </a:solidFill>
              </a:rPr>
              <a:t>children’s strengths </a:t>
            </a:r>
            <a:r>
              <a:rPr lang="en-AU" sz="1700" dirty="0" smtClean="0">
                <a:solidFill>
                  <a:srgbClr val="FFFF00"/>
                </a:solidFill>
              </a:rPr>
              <a:t>and </a:t>
            </a:r>
            <a:r>
              <a:rPr lang="en-AU" sz="1700" dirty="0" smtClean="0">
                <a:solidFill>
                  <a:srgbClr val="FFFF00"/>
                </a:solidFill>
              </a:rPr>
              <a:t>	   	   achievements </a:t>
            </a:r>
            <a:r>
              <a:rPr lang="en-AU" sz="1700" dirty="0" smtClean="0">
                <a:solidFill>
                  <a:srgbClr val="FFFF00"/>
                </a:solidFill>
              </a:rPr>
              <a:t>and build on their abilities</a:t>
            </a:r>
          </a:p>
          <a:p>
            <a:r>
              <a:rPr lang="en-AU" sz="1700" dirty="0" smtClean="0">
                <a:solidFill>
                  <a:srgbClr val="FFFF00"/>
                </a:solidFill>
              </a:rPr>
              <a:t>	• </a:t>
            </a:r>
            <a:r>
              <a:rPr lang="en-AU" sz="1700" dirty="0" smtClean="0">
                <a:solidFill>
                  <a:srgbClr val="FFFF00"/>
                </a:solidFill>
              </a:rPr>
              <a:t>be understanding and supportive – </a:t>
            </a:r>
            <a:r>
              <a:rPr lang="en-AU" sz="1700" dirty="0" smtClean="0">
                <a:solidFill>
                  <a:srgbClr val="FFFF00"/>
                </a:solidFill>
              </a:rPr>
              <a:t>acknowledge children’s emotions</a:t>
            </a:r>
            <a:endParaRPr lang="en-AU" sz="1700" dirty="0" smtClean="0">
              <a:solidFill>
                <a:srgbClr val="FFFF00"/>
              </a:solidFill>
            </a:endParaRPr>
          </a:p>
          <a:p>
            <a:r>
              <a:rPr lang="en-AU" sz="1700" dirty="0" smtClean="0">
                <a:solidFill>
                  <a:srgbClr val="FFFF00"/>
                </a:solidFill>
              </a:rPr>
              <a:t>	• </a:t>
            </a:r>
            <a:r>
              <a:rPr lang="en-AU" sz="1700" dirty="0" smtClean="0">
                <a:solidFill>
                  <a:srgbClr val="FFFF00"/>
                </a:solidFill>
              </a:rPr>
              <a:t>help children develop a sense of social responsibility,</a:t>
            </a:r>
          </a:p>
          <a:p>
            <a:r>
              <a:rPr lang="en-AU" sz="1700" dirty="0" smtClean="0">
                <a:solidFill>
                  <a:srgbClr val="FFFF00"/>
                </a:solidFill>
              </a:rPr>
              <a:t>	</a:t>
            </a:r>
            <a:r>
              <a:rPr lang="en-AU" sz="1700" dirty="0" smtClean="0">
                <a:solidFill>
                  <a:srgbClr val="FFFF00"/>
                </a:solidFill>
              </a:rPr>
              <a:t>   so </a:t>
            </a:r>
            <a:r>
              <a:rPr lang="en-AU" sz="1700" dirty="0" smtClean="0">
                <a:solidFill>
                  <a:srgbClr val="FFFF00"/>
                </a:solidFill>
              </a:rPr>
              <a:t>that they become aware of the impact of </a:t>
            </a:r>
            <a:r>
              <a:rPr lang="en-AU" sz="1700" dirty="0" smtClean="0">
                <a:solidFill>
                  <a:srgbClr val="FFFF00"/>
                </a:solidFill>
              </a:rPr>
              <a:t>their actions on others</a:t>
            </a:r>
            <a:endParaRPr lang="en-AU" sz="1700" dirty="0" smtClean="0">
              <a:solidFill>
                <a:srgbClr val="FFFF00"/>
              </a:solidFill>
            </a:endParaRPr>
          </a:p>
          <a:p>
            <a:r>
              <a:rPr lang="en-AU" sz="1700" dirty="0" smtClean="0">
                <a:solidFill>
                  <a:srgbClr val="FFFF00"/>
                </a:solidFill>
              </a:rPr>
              <a:t>	• </a:t>
            </a:r>
            <a:r>
              <a:rPr lang="en-AU" sz="1700" dirty="0" smtClean="0">
                <a:solidFill>
                  <a:srgbClr val="FFFF00"/>
                </a:solidFill>
              </a:rPr>
              <a:t>promote children’s initiative and agency</a:t>
            </a:r>
          </a:p>
          <a:p>
            <a:r>
              <a:rPr lang="en-AU" sz="1700" dirty="0" smtClean="0">
                <a:solidFill>
                  <a:srgbClr val="FFFF00"/>
                </a:solidFill>
              </a:rPr>
              <a:t>	• </a:t>
            </a:r>
            <a:r>
              <a:rPr lang="en-AU" sz="1700" dirty="0" smtClean="0">
                <a:solidFill>
                  <a:srgbClr val="FFFF00"/>
                </a:solidFill>
              </a:rPr>
              <a:t>discuss guidelines, rules, limits and what is fair </a:t>
            </a:r>
            <a:r>
              <a:rPr lang="en-AU" sz="1700" dirty="0" smtClean="0">
                <a:solidFill>
                  <a:srgbClr val="FFFF00"/>
                </a:solidFill>
              </a:rPr>
              <a:t>with children</a:t>
            </a:r>
            <a:r>
              <a:rPr lang="en-AU" sz="1700" dirty="0" smtClean="0">
                <a:solidFill>
                  <a:srgbClr val="FFFF00"/>
                </a:solidFill>
              </a:rPr>
              <a:t>, and </a:t>
            </a:r>
            <a:r>
              <a:rPr lang="en-AU" sz="1700" dirty="0" smtClean="0">
                <a:solidFill>
                  <a:srgbClr val="FFFF00"/>
                </a:solidFill>
              </a:rPr>
              <a:t>	  	   use </a:t>
            </a:r>
            <a:r>
              <a:rPr lang="en-AU" sz="1700" dirty="0" smtClean="0">
                <a:solidFill>
                  <a:srgbClr val="FFFF00"/>
                </a:solidFill>
              </a:rPr>
              <a:t>their contributions in setting </a:t>
            </a:r>
            <a:r>
              <a:rPr lang="en-AU" sz="1700" dirty="0" smtClean="0">
                <a:solidFill>
                  <a:srgbClr val="FFFF00"/>
                </a:solidFill>
              </a:rPr>
              <a:t>limits and </a:t>
            </a:r>
            <a:r>
              <a:rPr lang="en-AU" sz="1700" dirty="0" smtClean="0">
                <a:solidFill>
                  <a:srgbClr val="FFFF00"/>
                </a:solidFill>
              </a:rPr>
              <a:t>guidelines.</a:t>
            </a:r>
            <a:endParaRPr lang="en-AU" sz="1700" dirty="0">
              <a:solidFill>
                <a:srgbClr val="FFFF00"/>
              </a:solidFill>
            </a:endParaRPr>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50982"/>
            <a:ext cx="8469745" cy="6386364"/>
          </a:xfrm>
          <a:prstGeom prst="rect">
            <a:avLst/>
          </a:prstGeom>
          <a:noFill/>
        </p:spPr>
        <p:txBody>
          <a:bodyPr wrap="square" rtlCol="0">
            <a:spAutoFit/>
          </a:bodyPr>
          <a:lstStyle/>
          <a:p>
            <a:r>
              <a:rPr lang="en-AU" b="1" u="sng" dirty="0" smtClean="0">
                <a:solidFill>
                  <a:srgbClr val="FFFF00"/>
                </a:solidFill>
              </a:rPr>
              <a:t>Physical environment</a:t>
            </a:r>
          </a:p>
          <a:p>
            <a:r>
              <a:rPr lang="en-AU" sz="1700" dirty="0" smtClean="0">
                <a:solidFill>
                  <a:srgbClr val="FFFF00"/>
                </a:solidFill>
              </a:rPr>
              <a:t>Children who are engaged and active are less likely </a:t>
            </a:r>
            <a:r>
              <a:rPr lang="en-AU" sz="1700" dirty="0" smtClean="0">
                <a:solidFill>
                  <a:srgbClr val="FFFF00"/>
                </a:solidFill>
              </a:rPr>
              <a:t>to display </a:t>
            </a:r>
            <a:r>
              <a:rPr lang="en-AU" sz="1700" dirty="0" smtClean="0">
                <a:solidFill>
                  <a:srgbClr val="FFFF00"/>
                </a:solidFill>
              </a:rPr>
              <a:t>challenging behaviours. The physical </a:t>
            </a:r>
            <a:r>
              <a:rPr lang="en-AU" sz="1700" dirty="0" smtClean="0">
                <a:solidFill>
                  <a:srgbClr val="FFFF00"/>
                </a:solidFill>
              </a:rPr>
              <a:t>environment needs </a:t>
            </a:r>
            <a:r>
              <a:rPr lang="en-AU" sz="1700" dirty="0" smtClean="0">
                <a:solidFill>
                  <a:srgbClr val="FFFF00"/>
                </a:solidFill>
              </a:rPr>
              <a:t>to provide developmentally appropriate </a:t>
            </a:r>
            <a:r>
              <a:rPr lang="en-AU" sz="1700" dirty="0" smtClean="0">
                <a:solidFill>
                  <a:srgbClr val="FFFF00"/>
                </a:solidFill>
              </a:rPr>
              <a:t>materials and </a:t>
            </a:r>
            <a:r>
              <a:rPr lang="en-AU" sz="1700" dirty="0" smtClean="0">
                <a:solidFill>
                  <a:srgbClr val="FFFF00"/>
                </a:solidFill>
              </a:rPr>
              <a:t>equipment so that children do not become bored or</a:t>
            </a:r>
          </a:p>
          <a:p>
            <a:r>
              <a:rPr lang="en-AU" sz="1700" dirty="0" smtClean="0">
                <a:solidFill>
                  <a:srgbClr val="FFFF00"/>
                </a:solidFill>
              </a:rPr>
              <a:t>frustrated, which is likely to result in </a:t>
            </a:r>
            <a:r>
              <a:rPr lang="en-AU" sz="1700" dirty="0" smtClean="0">
                <a:solidFill>
                  <a:srgbClr val="FFFF00"/>
                </a:solidFill>
              </a:rPr>
              <a:t>challenging behaviour</a:t>
            </a:r>
            <a:r>
              <a:rPr lang="en-AU" sz="1700" dirty="0" smtClean="0">
                <a:solidFill>
                  <a:srgbClr val="FFFF00"/>
                </a:solidFill>
              </a:rPr>
              <a:t>. To make sure </a:t>
            </a:r>
            <a:r>
              <a:rPr lang="en-AU" sz="1700" dirty="0" smtClean="0">
                <a:solidFill>
                  <a:srgbClr val="FFFF00"/>
                </a:solidFill>
              </a:rPr>
              <a:t>that children </a:t>
            </a:r>
            <a:r>
              <a:rPr lang="en-AU" sz="1700" dirty="0" smtClean="0">
                <a:solidFill>
                  <a:srgbClr val="FFFF00"/>
                </a:solidFill>
              </a:rPr>
              <a:t>are engaged it </a:t>
            </a:r>
            <a:r>
              <a:rPr lang="en-AU" sz="1700" dirty="0" smtClean="0">
                <a:solidFill>
                  <a:srgbClr val="FFFF00"/>
                </a:solidFill>
              </a:rPr>
              <a:t>is important </a:t>
            </a:r>
            <a:r>
              <a:rPr lang="en-AU" sz="1700" dirty="0" smtClean="0">
                <a:solidFill>
                  <a:srgbClr val="FFFF00"/>
                </a:solidFill>
              </a:rPr>
              <a:t>to:</a:t>
            </a:r>
          </a:p>
          <a:p>
            <a:r>
              <a:rPr lang="en-AU" sz="1700" dirty="0" smtClean="0">
                <a:solidFill>
                  <a:srgbClr val="FFFF00"/>
                </a:solidFill>
              </a:rPr>
              <a:t>	• </a:t>
            </a:r>
            <a:r>
              <a:rPr lang="en-AU" sz="1700" dirty="0" smtClean="0">
                <a:solidFill>
                  <a:srgbClr val="FFFF00"/>
                </a:solidFill>
              </a:rPr>
              <a:t>provide interesting and age appropriate equipment </a:t>
            </a:r>
            <a:r>
              <a:rPr lang="en-AU" sz="1700" dirty="0" smtClean="0">
                <a:solidFill>
                  <a:srgbClr val="FFFF00"/>
                </a:solidFill>
              </a:rPr>
              <a:t>and materials make 	  	   sure </a:t>
            </a:r>
            <a:r>
              <a:rPr lang="en-AU" sz="1700" dirty="0" smtClean="0">
                <a:solidFill>
                  <a:srgbClr val="FFFF00"/>
                </a:solidFill>
              </a:rPr>
              <a:t>that there are plenty of opportunities </a:t>
            </a:r>
            <a:r>
              <a:rPr lang="en-AU" sz="1700" dirty="0" smtClean="0">
                <a:solidFill>
                  <a:srgbClr val="FFFF00"/>
                </a:solidFill>
              </a:rPr>
              <a:t>for outdoor </a:t>
            </a:r>
            <a:r>
              <a:rPr lang="en-AU" sz="1700" dirty="0" smtClean="0">
                <a:solidFill>
                  <a:srgbClr val="FFFF00"/>
                </a:solidFill>
              </a:rPr>
              <a:t>play</a:t>
            </a:r>
          </a:p>
          <a:p>
            <a:r>
              <a:rPr lang="en-AU" sz="1700" dirty="0" smtClean="0">
                <a:solidFill>
                  <a:srgbClr val="FFFF00"/>
                </a:solidFill>
              </a:rPr>
              <a:t>	• </a:t>
            </a:r>
            <a:r>
              <a:rPr lang="en-AU" sz="1700" dirty="0" smtClean="0">
                <a:solidFill>
                  <a:srgbClr val="FFFF00"/>
                </a:solidFill>
              </a:rPr>
              <a:t>set up the environment so that children can </a:t>
            </a:r>
            <a:r>
              <a:rPr lang="en-AU" sz="1700" dirty="0" smtClean="0">
                <a:solidFill>
                  <a:srgbClr val="FFFF00"/>
                </a:solidFill>
              </a:rPr>
              <a:t>engage according to their 	    	   abilities </a:t>
            </a:r>
            <a:r>
              <a:rPr lang="en-AU" sz="1700" dirty="0" smtClean="0">
                <a:solidFill>
                  <a:srgbClr val="FFFF00"/>
                </a:solidFill>
              </a:rPr>
              <a:t>and interests</a:t>
            </a:r>
          </a:p>
          <a:p>
            <a:r>
              <a:rPr lang="en-AU" sz="1700" dirty="0" smtClean="0">
                <a:solidFill>
                  <a:srgbClr val="FFFF00"/>
                </a:solidFill>
              </a:rPr>
              <a:t>	• </a:t>
            </a:r>
            <a:r>
              <a:rPr lang="en-AU" sz="1700" dirty="0" smtClean="0">
                <a:solidFill>
                  <a:srgbClr val="FFFF00"/>
                </a:solidFill>
              </a:rPr>
              <a:t>provide sufficient materials and equipment</a:t>
            </a:r>
          </a:p>
          <a:p>
            <a:r>
              <a:rPr lang="en-AU" sz="1700" dirty="0" smtClean="0">
                <a:solidFill>
                  <a:srgbClr val="FFFF00"/>
                </a:solidFill>
              </a:rPr>
              <a:t>	• </a:t>
            </a:r>
            <a:r>
              <a:rPr lang="en-AU" sz="1700" dirty="0" smtClean="0">
                <a:solidFill>
                  <a:srgbClr val="FFFF00"/>
                </a:solidFill>
              </a:rPr>
              <a:t>balance children’s need for sameness and variety </a:t>
            </a:r>
            <a:r>
              <a:rPr lang="en-AU" sz="1700" dirty="0" smtClean="0">
                <a:solidFill>
                  <a:srgbClr val="FFFF00"/>
                </a:solidFill>
              </a:rPr>
              <a:t>by making 	      	 	   appropriate </a:t>
            </a:r>
            <a:r>
              <a:rPr lang="en-AU" sz="1700" dirty="0" smtClean="0">
                <a:solidFill>
                  <a:srgbClr val="FFFF00"/>
                </a:solidFill>
              </a:rPr>
              <a:t>changes to the environment </a:t>
            </a:r>
            <a:r>
              <a:rPr lang="en-AU" sz="1700" dirty="0" smtClean="0">
                <a:solidFill>
                  <a:srgbClr val="FFFF00"/>
                </a:solidFill>
              </a:rPr>
              <a:t>and materials and equipment </a:t>
            </a:r>
            <a:r>
              <a:rPr lang="en-AU" sz="1700" dirty="0" smtClean="0">
                <a:solidFill>
                  <a:srgbClr val="FFFF00"/>
                </a:solidFill>
              </a:rPr>
              <a:t>in </a:t>
            </a:r>
            <a:r>
              <a:rPr lang="en-AU" sz="1700" dirty="0" smtClean="0">
                <a:solidFill>
                  <a:srgbClr val="FFFF00"/>
                </a:solidFill>
              </a:rPr>
              <a:t>	   it</a:t>
            </a:r>
            <a:endParaRPr lang="en-AU" sz="1700" dirty="0" smtClean="0">
              <a:solidFill>
                <a:srgbClr val="FFFF00"/>
              </a:solidFill>
            </a:endParaRPr>
          </a:p>
          <a:p>
            <a:r>
              <a:rPr lang="en-AU" sz="1700" dirty="0" smtClean="0">
                <a:solidFill>
                  <a:srgbClr val="FFFF00"/>
                </a:solidFill>
              </a:rPr>
              <a:t>	• </a:t>
            </a:r>
            <a:r>
              <a:rPr lang="en-AU" sz="1700" dirty="0" smtClean="0">
                <a:solidFill>
                  <a:srgbClr val="FFFF00"/>
                </a:solidFill>
              </a:rPr>
              <a:t>model care of equipment and materials and </a:t>
            </a:r>
            <a:r>
              <a:rPr lang="en-AU" sz="1700" dirty="0" smtClean="0">
                <a:solidFill>
                  <a:srgbClr val="FFFF00"/>
                </a:solidFill>
              </a:rPr>
              <a:t>help children </a:t>
            </a:r>
            <a:r>
              <a:rPr lang="en-AU" sz="1700" dirty="0" smtClean="0">
                <a:solidFill>
                  <a:srgbClr val="FFFF00"/>
                </a:solidFill>
              </a:rPr>
              <a:t>learn </a:t>
            </a:r>
            <a:r>
              <a:rPr lang="en-AU" sz="1700" dirty="0" smtClean="0">
                <a:solidFill>
                  <a:srgbClr val="FFFF00"/>
                </a:solidFill>
              </a:rPr>
              <a:t>to </a:t>
            </a:r>
            <a:r>
              <a:rPr lang="en-AU" sz="1700" dirty="0" smtClean="0">
                <a:solidFill>
                  <a:srgbClr val="FFFF00"/>
                </a:solidFill>
              </a:rPr>
              <a:t>	</a:t>
            </a:r>
            <a:r>
              <a:rPr lang="en-AU" sz="1700" dirty="0" smtClean="0">
                <a:solidFill>
                  <a:srgbClr val="FFFF00"/>
                </a:solidFill>
              </a:rPr>
              <a:t> 	   care </a:t>
            </a:r>
            <a:r>
              <a:rPr lang="en-AU" sz="1700" dirty="0" smtClean="0">
                <a:solidFill>
                  <a:srgbClr val="FFFF00"/>
                </a:solidFill>
              </a:rPr>
              <a:t>for them</a:t>
            </a:r>
          </a:p>
          <a:p>
            <a:r>
              <a:rPr lang="en-AU" sz="1700" dirty="0" smtClean="0">
                <a:solidFill>
                  <a:srgbClr val="FFFF00"/>
                </a:solidFill>
              </a:rPr>
              <a:t>	• </a:t>
            </a:r>
            <a:r>
              <a:rPr lang="en-AU" sz="1700" dirty="0" smtClean="0">
                <a:solidFill>
                  <a:srgbClr val="FFFF00"/>
                </a:solidFill>
              </a:rPr>
              <a:t>limit the number of children in areas appropriately</a:t>
            </a:r>
          </a:p>
          <a:p>
            <a:r>
              <a:rPr lang="en-AU" sz="1700" dirty="0" smtClean="0">
                <a:solidFill>
                  <a:srgbClr val="FFFF00"/>
                </a:solidFill>
              </a:rPr>
              <a:t>	• </a:t>
            </a:r>
            <a:r>
              <a:rPr lang="en-AU" sz="1700" dirty="0" smtClean="0">
                <a:solidFill>
                  <a:srgbClr val="FFFF00"/>
                </a:solidFill>
              </a:rPr>
              <a:t>give children opportunities for independent and </a:t>
            </a:r>
            <a:r>
              <a:rPr lang="en-AU" sz="1700" dirty="0" smtClean="0">
                <a:solidFill>
                  <a:srgbClr val="FFFF00"/>
                </a:solidFill>
              </a:rPr>
              <a:t>solitary play</a:t>
            </a:r>
            <a:endParaRPr lang="en-AU" sz="1700" dirty="0" smtClean="0">
              <a:solidFill>
                <a:srgbClr val="FFFF00"/>
              </a:solidFill>
            </a:endParaRPr>
          </a:p>
          <a:p>
            <a:r>
              <a:rPr lang="en-AU" sz="1700" dirty="0" smtClean="0">
                <a:solidFill>
                  <a:srgbClr val="FFFF00"/>
                </a:solidFill>
              </a:rPr>
              <a:t>	• </a:t>
            </a:r>
            <a:r>
              <a:rPr lang="en-AU" sz="1700" dirty="0" smtClean="0">
                <a:solidFill>
                  <a:srgbClr val="FFFF00"/>
                </a:solidFill>
              </a:rPr>
              <a:t>arrange the environment so that there is </a:t>
            </a:r>
            <a:r>
              <a:rPr lang="en-AU" sz="1700" dirty="0" smtClean="0">
                <a:solidFill>
                  <a:srgbClr val="FFFF00"/>
                </a:solidFill>
              </a:rPr>
              <a:t>easy movement </a:t>
            </a:r>
            <a:r>
              <a:rPr lang="en-AU" sz="1700" dirty="0" smtClean="0">
                <a:solidFill>
                  <a:srgbClr val="FFFF00"/>
                </a:solidFill>
              </a:rPr>
              <a:t>within and </a:t>
            </a:r>
            <a:r>
              <a:rPr lang="en-AU" sz="1700" dirty="0" smtClean="0">
                <a:solidFill>
                  <a:srgbClr val="FFFF00"/>
                </a:solidFill>
              </a:rPr>
              <a:t>	   	   between </a:t>
            </a:r>
            <a:r>
              <a:rPr lang="en-AU" sz="1700" dirty="0" smtClean="0">
                <a:solidFill>
                  <a:srgbClr val="FFFF00"/>
                </a:solidFill>
              </a:rPr>
              <a:t>areas</a:t>
            </a:r>
          </a:p>
          <a:p>
            <a:r>
              <a:rPr lang="en-AU" sz="1700" dirty="0" smtClean="0">
                <a:solidFill>
                  <a:srgbClr val="FFFF00"/>
                </a:solidFill>
              </a:rPr>
              <a:t>	• </a:t>
            </a:r>
            <a:r>
              <a:rPr lang="en-AU" sz="1700" dirty="0" smtClean="0">
                <a:solidFill>
                  <a:srgbClr val="FFFF00"/>
                </a:solidFill>
              </a:rPr>
              <a:t>set up environments that give children choices </a:t>
            </a:r>
            <a:r>
              <a:rPr lang="en-AU" sz="1700" dirty="0" smtClean="0">
                <a:solidFill>
                  <a:srgbClr val="FFFF00"/>
                </a:solidFill>
              </a:rPr>
              <a:t>about working </a:t>
            </a:r>
            <a:r>
              <a:rPr lang="en-AU" sz="1700" dirty="0" smtClean="0">
                <a:solidFill>
                  <a:srgbClr val="FFFF00"/>
                </a:solidFill>
              </a:rPr>
              <a:t>and </a:t>
            </a:r>
            <a:r>
              <a:rPr lang="en-AU" sz="1700" dirty="0" smtClean="0">
                <a:solidFill>
                  <a:srgbClr val="FFFF00"/>
                </a:solidFill>
              </a:rPr>
              <a:t>	   	   playing </a:t>
            </a:r>
            <a:r>
              <a:rPr lang="en-AU" sz="1700" dirty="0" smtClean="0">
                <a:solidFill>
                  <a:srgbClr val="FFFF00"/>
                </a:solidFill>
              </a:rPr>
              <a:t>alone, with one or two </a:t>
            </a:r>
            <a:r>
              <a:rPr lang="en-AU" sz="1700" dirty="0" smtClean="0">
                <a:solidFill>
                  <a:srgbClr val="FFFF00"/>
                </a:solidFill>
              </a:rPr>
              <a:t>other children</a:t>
            </a:r>
            <a:r>
              <a:rPr lang="en-AU" sz="1700" dirty="0" smtClean="0">
                <a:solidFill>
                  <a:srgbClr val="FFFF00"/>
                </a:solidFill>
              </a:rPr>
              <a:t>, or being part of a </a:t>
            </a:r>
            <a:r>
              <a:rPr lang="en-AU" sz="1700" dirty="0" smtClean="0">
                <a:solidFill>
                  <a:srgbClr val="FFFF00"/>
                </a:solidFill>
              </a:rPr>
              <a:t>larger 	   	   group </a:t>
            </a:r>
            <a:r>
              <a:rPr lang="en-AU" sz="1700" dirty="0" smtClean="0">
                <a:solidFill>
                  <a:srgbClr val="FFFF00"/>
                </a:solidFill>
              </a:rPr>
              <a:t>and </a:t>
            </a:r>
            <a:r>
              <a:rPr lang="en-AU" sz="1700" dirty="0" smtClean="0">
                <a:solidFill>
                  <a:srgbClr val="FFFF00"/>
                </a:solidFill>
              </a:rPr>
              <a:t>that support </a:t>
            </a:r>
            <a:r>
              <a:rPr lang="en-AU" sz="1700" dirty="0" smtClean="0">
                <a:solidFill>
                  <a:srgbClr val="FFFF00"/>
                </a:solidFill>
              </a:rPr>
              <a:t>engagement and concentration</a:t>
            </a:r>
          </a:p>
          <a:p>
            <a:r>
              <a:rPr lang="en-AU" sz="1700" dirty="0" smtClean="0">
                <a:solidFill>
                  <a:srgbClr val="FFFF00"/>
                </a:solidFill>
              </a:rPr>
              <a:t>	• </a:t>
            </a:r>
            <a:r>
              <a:rPr lang="en-AU" sz="1700" dirty="0" smtClean="0">
                <a:solidFill>
                  <a:srgbClr val="FFFF00"/>
                </a:solidFill>
              </a:rPr>
              <a:t>make sure that there is enough space </a:t>
            </a:r>
            <a:r>
              <a:rPr lang="en-AU" sz="1700" dirty="0" smtClean="0">
                <a:solidFill>
                  <a:srgbClr val="FFFF00"/>
                </a:solidFill>
              </a:rPr>
              <a:t>overall</a:t>
            </a:r>
            <a:endParaRPr lang="en-AU" sz="1700" dirty="0">
              <a:solidFill>
                <a:srgbClr val="FFFF00"/>
              </a:solidFill>
            </a:endParaRPr>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1745" y="434109"/>
            <a:ext cx="8645237" cy="6186309"/>
          </a:xfrm>
          <a:prstGeom prst="rect">
            <a:avLst/>
          </a:prstGeom>
          <a:noFill/>
        </p:spPr>
        <p:txBody>
          <a:bodyPr wrap="square" rtlCol="0">
            <a:spAutoFit/>
          </a:bodyPr>
          <a:lstStyle/>
          <a:p>
            <a:r>
              <a:rPr lang="en-AU" b="1" u="sng" dirty="0" smtClean="0">
                <a:solidFill>
                  <a:srgbClr val="FFFF00"/>
                </a:solidFill>
              </a:rPr>
              <a:t>Guiding children’s behaviour</a:t>
            </a:r>
          </a:p>
          <a:p>
            <a:r>
              <a:rPr lang="en-AU" dirty="0" smtClean="0">
                <a:solidFill>
                  <a:srgbClr val="FFFF00"/>
                </a:solidFill>
              </a:rPr>
              <a:t>Every children’s service will need to have in place </a:t>
            </a:r>
            <a:r>
              <a:rPr lang="en-AU" dirty="0" smtClean="0">
                <a:solidFill>
                  <a:srgbClr val="FFFF00"/>
                </a:solidFill>
              </a:rPr>
              <a:t>a range </a:t>
            </a:r>
            <a:r>
              <a:rPr lang="en-AU" dirty="0" smtClean="0">
                <a:solidFill>
                  <a:srgbClr val="FFFF00"/>
                </a:solidFill>
              </a:rPr>
              <a:t>of behaviour guidance strategies that help </a:t>
            </a:r>
            <a:r>
              <a:rPr lang="en-AU" dirty="0" smtClean="0">
                <a:solidFill>
                  <a:srgbClr val="FFFF00"/>
                </a:solidFill>
              </a:rPr>
              <a:t>children learn </a:t>
            </a:r>
            <a:r>
              <a:rPr lang="en-AU" dirty="0" smtClean="0">
                <a:solidFill>
                  <a:srgbClr val="FFFF00"/>
                </a:solidFill>
              </a:rPr>
              <a:t>to guide their behaviour. These ways of </a:t>
            </a:r>
            <a:r>
              <a:rPr lang="en-AU" dirty="0" smtClean="0">
                <a:solidFill>
                  <a:srgbClr val="FFFF00"/>
                </a:solidFill>
              </a:rPr>
              <a:t>guiding behaviour </a:t>
            </a:r>
            <a:r>
              <a:rPr lang="en-AU" dirty="0" smtClean="0">
                <a:solidFill>
                  <a:srgbClr val="FFFF00"/>
                </a:solidFill>
              </a:rPr>
              <a:t>need to be used consistently by all </a:t>
            </a:r>
            <a:r>
              <a:rPr lang="en-AU" dirty="0" smtClean="0">
                <a:solidFill>
                  <a:srgbClr val="FFFF00"/>
                </a:solidFill>
              </a:rPr>
              <a:t>staff members </a:t>
            </a:r>
            <a:r>
              <a:rPr lang="en-AU" dirty="0" smtClean="0">
                <a:solidFill>
                  <a:srgbClr val="FFFF00"/>
                </a:solidFill>
              </a:rPr>
              <a:t>and family day carers involved with the child.</a:t>
            </a:r>
          </a:p>
          <a:p>
            <a:endParaRPr lang="en-AU" dirty="0" smtClean="0">
              <a:solidFill>
                <a:srgbClr val="FFFF00"/>
              </a:solidFill>
            </a:endParaRPr>
          </a:p>
          <a:p>
            <a:r>
              <a:rPr lang="en-AU" dirty="0" smtClean="0">
                <a:solidFill>
                  <a:srgbClr val="FFFF00"/>
                </a:solidFill>
              </a:rPr>
              <a:t>The </a:t>
            </a:r>
            <a:r>
              <a:rPr lang="en-AU" dirty="0" smtClean="0">
                <a:solidFill>
                  <a:srgbClr val="FFFF00"/>
                </a:solidFill>
              </a:rPr>
              <a:t>aim is for children over time to rely less on adults </a:t>
            </a:r>
            <a:r>
              <a:rPr lang="en-AU" dirty="0" smtClean="0">
                <a:solidFill>
                  <a:srgbClr val="FFFF00"/>
                </a:solidFill>
              </a:rPr>
              <a:t>to guide </a:t>
            </a:r>
            <a:r>
              <a:rPr lang="en-AU" dirty="0" smtClean="0">
                <a:solidFill>
                  <a:srgbClr val="FFFF00"/>
                </a:solidFill>
              </a:rPr>
              <a:t>them as they develop their own self-control </a:t>
            </a:r>
            <a:r>
              <a:rPr lang="en-AU" dirty="0" smtClean="0">
                <a:solidFill>
                  <a:srgbClr val="FFFF00"/>
                </a:solidFill>
              </a:rPr>
              <a:t>and understand </a:t>
            </a:r>
            <a:r>
              <a:rPr lang="en-AU" dirty="0" smtClean="0">
                <a:solidFill>
                  <a:srgbClr val="FFFF00"/>
                </a:solidFill>
              </a:rPr>
              <a:t>what acceptable behaviour is. With this aim </a:t>
            </a:r>
            <a:r>
              <a:rPr lang="en-AU" dirty="0" smtClean="0">
                <a:solidFill>
                  <a:srgbClr val="FFFF00"/>
                </a:solidFill>
              </a:rPr>
              <a:t>in mind</a:t>
            </a:r>
            <a:r>
              <a:rPr lang="en-AU" dirty="0" smtClean="0">
                <a:solidFill>
                  <a:srgbClr val="FFFF00"/>
                </a:solidFill>
              </a:rPr>
              <a:t>, the following points may assist in </a:t>
            </a:r>
            <a:r>
              <a:rPr lang="en-AU" dirty="0" smtClean="0">
                <a:solidFill>
                  <a:srgbClr val="FFFF00"/>
                </a:solidFill>
              </a:rPr>
              <a:t>developing behaviour </a:t>
            </a:r>
            <a:r>
              <a:rPr lang="en-AU" dirty="0" smtClean="0">
                <a:solidFill>
                  <a:srgbClr val="FFFF00"/>
                </a:solidFill>
              </a:rPr>
              <a:t>guidance strategies:</a:t>
            </a:r>
          </a:p>
          <a:p>
            <a:r>
              <a:rPr lang="en-AU" dirty="0" smtClean="0">
                <a:solidFill>
                  <a:srgbClr val="FFFF00"/>
                </a:solidFill>
              </a:rPr>
              <a:t>	• </a:t>
            </a:r>
            <a:r>
              <a:rPr lang="en-AU" dirty="0" smtClean="0">
                <a:solidFill>
                  <a:srgbClr val="FFFF00"/>
                </a:solidFill>
              </a:rPr>
              <a:t>establish positive relationships, which are </a:t>
            </a:r>
            <a:r>
              <a:rPr lang="en-AU" dirty="0" smtClean="0">
                <a:solidFill>
                  <a:srgbClr val="FFFF00"/>
                </a:solidFill>
              </a:rPr>
              <a:t>the foundation </a:t>
            </a:r>
            <a:r>
              <a:rPr lang="en-AU" dirty="0" smtClean="0">
                <a:solidFill>
                  <a:srgbClr val="FFFF00"/>
                </a:solidFill>
              </a:rPr>
              <a:t>for building </a:t>
            </a:r>
            <a:r>
              <a:rPr lang="en-AU" dirty="0" smtClean="0">
                <a:solidFill>
                  <a:srgbClr val="FFFF00"/>
                </a:solidFill>
              </a:rPr>
              <a:t>	   children’s </a:t>
            </a:r>
            <a:r>
              <a:rPr lang="en-AU" dirty="0" smtClean="0">
                <a:solidFill>
                  <a:srgbClr val="FFFF00"/>
                </a:solidFill>
              </a:rPr>
              <a:t>self-respect, </a:t>
            </a:r>
            <a:r>
              <a:rPr lang="en-AU" dirty="0" smtClean="0">
                <a:solidFill>
                  <a:srgbClr val="FFFF00"/>
                </a:solidFill>
              </a:rPr>
              <a:t>self-worth and </a:t>
            </a:r>
            <a:r>
              <a:rPr lang="en-AU" dirty="0" smtClean="0">
                <a:solidFill>
                  <a:srgbClr val="FFFF00"/>
                </a:solidFill>
              </a:rPr>
              <a:t>feelings of </a:t>
            </a:r>
            <a:r>
              <a:rPr lang="en-AU" dirty="0" smtClean="0">
                <a:solidFill>
                  <a:srgbClr val="FFFF00"/>
                </a:solidFill>
              </a:rPr>
              <a:t>security observe 	   	   children </a:t>
            </a:r>
            <a:r>
              <a:rPr lang="en-AU" dirty="0" smtClean="0">
                <a:solidFill>
                  <a:srgbClr val="FFFF00"/>
                </a:solidFill>
              </a:rPr>
              <a:t>to identify triggers for </a:t>
            </a:r>
            <a:r>
              <a:rPr lang="en-AU" dirty="0" smtClean="0">
                <a:solidFill>
                  <a:srgbClr val="FFFF00"/>
                </a:solidFill>
              </a:rPr>
              <a:t>challenging behaviours</a:t>
            </a:r>
            <a:r>
              <a:rPr lang="en-AU" dirty="0" smtClean="0">
                <a:solidFill>
                  <a:srgbClr val="FFFF00"/>
                </a:solidFill>
              </a:rPr>
              <a:t>. Pay attention </a:t>
            </a:r>
            <a:r>
              <a:rPr lang="en-AU" dirty="0" smtClean="0">
                <a:solidFill>
                  <a:srgbClr val="FFFF00"/>
                </a:solidFill>
              </a:rPr>
              <a:t>	   to the </a:t>
            </a:r>
            <a:r>
              <a:rPr lang="en-AU" dirty="0" smtClean="0">
                <a:solidFill>
                  <a:srgbClr val="FFFF00"/>
                </a:solidFill>
              </a:rPr>
              <a:t>child’s </a:t>
            </a:r>
            <a:r>
              <a:rPr lang="en-AU" dirty="0" smtClean="0">
                <a:solidFill>
                  <a:srgbClr val="FFFF00"/>
                </a:solidFill>
              </a:rPr>
              <a:t>developmental level </a:t>
            </a:r>
            <a:r>
              <a:rPr lang="en-AU" dirty="0" smtClean="0">
                <a:solidFill>
                  <a:srgbClr val="FFFF00"/>
                </a:solidFill>
              </a:rPr>
              <a:t>and any program issues that may be </a:t>
            </a:r>
            <a:r>
              <a:rPr lang="en-AU" dirty="0" smtClean="0">
                <a:solidFill>
                  <a:srgbClr val="FFFF00"/>
                </a:solidFill>
              </a:rPr>
              <a:t>	    impacting on the </a:t>
            </a:r>
            <a:r>
              <a:rPr lang="en-AU" dirty="0" smtClean="0">
                <a:solidFill>
                  <a:srgbClr val="FFFF00"/>
                </a:solidFill>
              </a:rPr>
              <a:t>behaviour</a:t>
            </a:r>
          </a:p>
          <a:p>
            <a:r>
              <a:rPr lang="en-AU" dirty="0" smtClean="0">
                <a:solidFill>
                  <a:srgbClr val="FFFF00"/>
                </a:solidFill>
              </a:rPr>
              <a:t>	• </a:t>
            </a:r>
            <a:r>
              <a:rPr lang="en-AU" dirty="0" smtClean="0">
                <a:solidFill>
                  <a:srgbClr val="FFFF00"/>
                </a:solidFill>
              </a:rPr>
              <a:t>use positive approaches to behaviour guidance. </a:t>
            </a:r>
            <a:r>
              <a:rPr lang="en-AU" dirty="0" smtClean="0">
                <a:solidFill>
                  <a:srgbClr val="FFFF00"/>
                </a:solidFill>
              </a:rPr>
              <a:t>Some of </a:t>
            </a:r>
            <a:r>
              <a:rPr lang="en-AU" dirty="0" smtClean="0">
                <a:solidFill>
                  <a:srgbClr val="FFFF00"/>
                </a:solidFill>
              </a:rPr>
              <a:t>these </a:t>
            </a:r>
            <a:r>
              <a:rPr lang="en-AU" dirty="0" smtClean="0">
                <a:solidFill>
                  <a:srgbClr val="FFFF00"/>
                </a:solidFill>
              </a:rPr>
              <a:t>include 	   positive </a:t>
            </a:r>
            <a:r>
              <a:rPr lang="en-AU" dirty="0" smtClean="0">
                <a:solidFill>
                  <a:srgbClr val="FFFF00"/>
                </a:solidFill>
              </a:rPr>
              <a:t>acknowledgement, </a:t>
            </a:r>
            <a:r>
              <a:rPr lang="en-AU" dirty="0" smtClean="0">
                <a:solidFill>
                  <a:srgbClr val="FFFF00"/>
                </a:solidFill>
              </a:rPr>
              <a:t>redirection, giving explanations,  		   encouragement</a:t>
            </a:r>
            <a:r>
              <a:rPr lang="en-AU" dirty="0" smtClean="0">
                <a:solidFill>
                  <a:srgbClr val="FFFF00"/>
                </a:solidFill>
              </a:rPr>
              <a:t>, giving </a:t>
            </a:r>
            <a:r>
              <a:rPr lang="en-AU" dirty="0" smtClean="0">
                <a:solidFill>
                  <a:srgbClr val="FFFF00"/>
                </a:solidFill>
              </a:rPr>
              <a:t>help, collaborating </a:t>
            </a:r>
            <a:r>
              <a:rPr lang="en-AU" dirty="0" smtClean="0">
                <a:solidFill>
                  <a:srgbClr val="FFFF00"/>
                </a:solidFill>
              </a:rPr>
              <a:t>to solve problems and </a:t>
            </a:r>
            <a:r>
              <a:rPr lang="en-AU" dirty="0" smtClean="0">
                <a:solidFill>
                  <a:srgbClr val="FFFF00"/>
                </a:solidFill>
              </a:rPr>
              <a:t>	  	   helping </a:t>
            </a:r>
            <a:r>
              <a:rPr lang="en-AU" dirty="0" smtClean="0">
                <a:solidFill>
                  <a:srgbClr val="FFFF00"/>
                </a:solidFill>
              </a:rPr>
              <a:t>children </a:t>
            </a:r>
            <a:r>
              <a:rPr lang="en-AU" dirty="0" smtClean="0">
                <a:solidFill>
                  <a:srgbClr val="FFFF00"/>
                </a:solidFill>
              </a:rPr>
              <a:t>to understand </a:t>
            </a:r>
            <a:r>
              <a:rPr lang="en-AU" dirty="0" smtClean="0">
                <a:solidFill>
                  <a:srgbClr val="FFFF00"/>
                </a:solidFill>
              </a:rPr>
              <a:t>the consequences and impact of their</a:t>
            </a:r>
          </a:p>
          <a:p>
            <a:r>
              <a:rPr lang="en-AU" dirty="0" smtClean="0">
                <a:solidFill>
                  <a:srgbClr val="FFFF00"/>
                </a:solidFill>
              </a:rPr>
              <a:t>	   behaviour</a:t>
            </a:r>
            <a:endParaRPr lang="en-AU" dirty="0" smtClean="0">
              <a:solidFill>
                <a:srgbClr val="FFFF00"/>
              </a:solidFill>
            </a:endParaRPr>
          </a:p>
          <a:p>
            <a:r>
              <a:rPr lang="en-AU" dirty="0" smtClean="0">
                <a:solidFill>
                  <a:srgbClr val="FFFF00"/>
                </a:solidFill>
              </a:rPr>
              <a:t>	• </a:t>
            </a:r>
            <a:r>
              <a:rPr lang="en-AU" dirty="0" smtClean="0">
                <a:solidFill>
                  <a:srgbClr val="FFFF00"/>
                </a:solidFill>
              </a:rPr>
              <a:t>support children by providing acceptable </a:t>
            </a:r>
            <a:r>
              <a:rPr lang="en-AU" dirty="0" smtClean="0">
                <a:solidFill>
                  <a:srgbClr val="FFFF00"/>
                </a:solidFill>
              </a:rPr>
              <a:t>alternative behaviours </a:t>
            </a:r>
            <a:r>
              <a:rPr lang="en-AU" dirty="0" smtClean="0">
                <a:solidFill>
                  <a:srgbClr val="FFFF00"/>
                </a:solidFill>
              </a:rPr>
              <a:t>when </a:t>
            </a:r>
            <a:r>
              <a:rPr lang="en-AU" dirty="0" smtClean="0">
                <a:solidFill>
                  <a:srgbClr val="FFFF00"/>
                </a:solidFill>
              </a:rPr>
              <a:t>	  challenging </a:t>
            </a:r>
            <a:r>
              <a:rPr lang="en-AU" dirty="0" smtClean="0">
                <a:solidFill>
                  <a:srgbClr val="FFFF00"/>
                </a:solidFill>
              </a:rPr>
              <a:t>behaviour </a:t>
            </a:r>
            <a:r>
              <a:rPr lang="en-AU" dirty="0" smtClean="0">
                <a:solidFill>
                  <a:srgbClr val="FFFF00"/>
                </a:solidFill>
              </a:rPr>
              <a:t>occurs</a:t>
            </a:r>
            <a:endParaRPr lang="en-AU" dirty="0" smtClean="0">
              <a:solidFill>
                <a:srgbClr val="FFFF00"/>
              </a:solidFill>
            </a:endParaRPr>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7927" y="498764"/>
            <a:ext cx="8321964" cy="6463308"/>
          </a:xfrm>
          <a:prstGeom prst="rect">
            <a:avLst/>
          </a:prstGeom>
          <a:noFill/>
        </p:spPr>
        <p:txBody>
          <a:bodyPr wrap="square" rtlCol="0">
            <a:spAutoFit/>
          </a:bodyPr>
          <a:lstStyle/>
          <a:p>
            <a:r>
              <a:rPr lang="en-AU" dirty="0" smtClean="0"/>
              <a:t>	</a:t>
            </a:r>
            <a:r>
              <a:rPr lang="en-AU" dirty="0" smtClean="0">
                <a:solidFill>
                  <a:srgbClr val="FFFF00"/>
                </a:solidFill>
              </a:rPr>
              <a:t>• </a:t>
            </a:r>
            <a:r>
              <a:rPr lang="en-AU" dirty="0" smtClean="0">
                <a:solidFill>
                  <a:srgbClr val="FFFF00"/>
                </a:solidFill>
              </a:rPr>
              <a:t>ensure limits are consistent, carried out in a calm, </a:t>
            </a:r>
            <a:r>
              <a:rPr lang="en-AU" dirty="0" smtClean="0">
                <a:solidFill>
                  <a:srgbClr val="FFFF00"/>
                </a:solidFill>
              </a:rPr>
              <a:t>firm manner</a:t>
            </a:r>
            <a:r>
              <a:rPr lang="en-AU" dirty="0" smtClean="0">
                <a:solidFill>
                  <a:srgbClr val="FFFF00"/>
                </a:solidFill>
              </a:rPr>
              <a:t>, </a:t>
            </a:r>
            <a:r>
              <a:rPr lang="en-AU" dirty="0" smtClean="0">
                <a:solidFill>
                  <a:srgbClr val="FFFF00"/>
                </a:solidFill>
              </a:rPr>
              <a:t>	   followed through </a:t>
            </a:r>
            <a:r>
              <a:rPr lang="en-AU" dirty="0" smtClean="0">
                <a:solidFill>
                  <a:srgbClr val="FFFF00"/>
                </a:solidFill>
              </a:rPr>
              <a:t>and that children are </a:t>
            </a:r>
            <a:r>
              <a:rPr lang="en-AU" dirty="0" smtClean="0">
                <a:solidFill>
                  <a:srgbClr val="FFFF00"/>
                </a:solidFill>
              </a:rPr>
              <a:t>helped to </a:t>
            </a:r>
            <a:r>
              <a:rPr lang="en-AU" dirty="0" smtClean="0">
                <a:solidFill>
                  <a:srgbClr val="FFFF00"/>
                </a:solidFill>
              </a:rPr>
              <a:t>behave within the </a:t>
            </a:r>
            <a:r>
              <a:rPr lang="en-AU" dirty="0" smtClean="0">
                <a:solidFill>
                  <a:srgbClr val="FFFF00"/>
                </a:solidFill>
              </a:rPr>
              <a:t>	   limits</a:t>
            </a:r>
            <a:endParaRPr lang="en-AU" dirty="0" smtClean="0">
              <a:solidFill>
                <a:srgbClr val="FFFF00"/>
              </a:solidFill>
            </a:endParaRPr>
          </a:p>
          <a:p>
            <a:r>
              <a:rPr lang="en-AU" dirty="0" smtClean="0">
                <a:solidFill>
                  <a:srgbClr val="FFFF00"/>
                </a:solidFill>
              </a:rPr>
              <a:t>	• </a:t>
            </a:r>
            <a:r>
              <a:rPr lang="en-AU" dirty="0" smtClean="0">
                <a:solidFill>
                  <a:srgbClr val="FFFF00"/>
                </a:solidFill>
              </a:rPr>
              <a:t>involve the family and the child in appropriate ways </a:t>
            </a:r>
            <a:r>
              <a:rPr lang="en-AU" dirty="0" smtClean="0">
                <a:solidFill>
                  <a:srgbClr val="FFFF00"/>
                </a:solidFill>
              </a:rPr>
              <a:t>in addressing 	   challenging </a:t>
            </a:r>
            <a:r>
              <a:rPr lang="en-AU" dirty="0" smtClean="0">
                <a:solidFill>
                  <a:srgbClr val="FFFF00"/>
                </a:solidFill>
              </a:rPr>
              <a:t>behaviour</a:t>
            </a:r>
          </a:p>
          <a:p>
            <a:r>
              <a:rPr lang="en-AU" dirty="0" smtClean="0">
                <a:solidFill>
                  <a:srgbClr val="FFFF00"/>
                </a:solidFill>
              </a:rPr>
              <a:t>	• </a:t>
            </a:r>
            <a:r>
              <a:rPr lang="en-AU" dirty="0" smtClean="0">
                <a:solidFill>
                  <a:srgbClr val="FFFF00"/>
                </a:solidFill>
              </a:rPr>
              <a:t>use other professionals when necessary to help </a:t>
            </a:r>
            <a:r>
              <a:rPr lang="en-AU" dirty="0" smtClean="0">
                <a:solidFill>
                  <a:srgbClr val="FFFF00"/>
                </a:solidFill>
              </a:rPr>
              <a:t>with behaviour 	   guidance</a:t>
            </a:r>
            <a:r>
              <a:rPr lang="en-AU" dirty="0" smtClean="0">
                <a:solidFill>
                  <a:srgbClr val="FFFF00"/>
                </a:solidFill>
              </a:rPr>
              <a:t>, for example, </a:t>
            </a:r>
            <a:r>
              <a:rPr lang="en-AU" dirty="0" smtClean="0">
                <a:solidFill>
                  <a:srgbClr val="FFFF00"/>
                </a:solidFill>
              </a:rPr>
              <a:t>the </a:t>
            </a:r>
            <a:r>
              <a:rPr lang="en-AU" dirty="0" smtClean="0">
                <a:solidFill>
                  <a:srgbClr val="FFFF00"/>
                </a:solidFill>
              </a:rPr>
              <a:t>Inclusion Support </a:t>
            </a:r>
            <a:r>
              <a:rPr lang="en-AU" dirty="0" smtClean="0">
                <a:solidFill>
                  <a:srgbClr val="FFFF00"/>
                </a:solidFill>
              </a:rPr>
              <a:t>Facilitator (ISF</a:t>
            </a:r>
            <a:r>
              <a:rPr lang="en-AU" dirty="0" smtClean="0">
                <a:solidFill>
                  <a:srgbClr val="FFFF00"/>
                </a:solidFill>
              </a:rPr>
              <a:t>)</a:t>
            </a:r>
          </a:p>
          <a:p>
            <a:r>
              <a:rPr lang="en-AU" dirty="0" smtClean="0">
                <a:solidFill>
                  <a:srgbClr val="FFFF00"/>
                </a:solidFill>
              </a:rPr>
              <a:t>	• </a:t>
            </a:r>
            <a:r>
              <a:rPr lang="en-AU" dirty="0" smtClean="0">
                <a:solidFill>
                  <a:srgbClr val="FFFF00"/>
                </a:solidFill>
              </a:rPr>
              <a:t>identify children’s strengths and build on them</a:t>
            </a:r>
          </a:p>
          <a:p>
            <a:r>
              <a:rPr lang="en-AU" dirty="0" smtClean="0">
                <a:solidFill>
                  <a:srgbClr val="FFFF00"/>
                </a:solidFill>
              </a:rPr>
              <a:t>	• </a:t>
            </a:r>
            <a:r>
              <a:rPr lang="en-AU" dirty="0" smtClean="0">
                <a:solidFill>
                  <a:srgbClr val="FFFF00"/>
                </a:solidFill>
              </a:rPr>
              <a:t>seek support from other staff members or family </a:t>
            </a:r>
            <a:r>
              <a:rPr lang="en-AU" dirty="0" smtClean="0">
                <a:solidFill>
                  <a:srgbClr val="FFFF00"/>
                </a:solidFill>
              </a:rPr>
              <a:t>day carers </a:t>
            </a:r>
            <a:r>
              <a:rPr lang="en-AU" dirty="0" smtClean="0">
                <a:solidFill>
                  <a:srgbClr val="FFFF00"/>
                </a:solidFill>
              </a:rPr>
              <a:t>and </a:t>
            </a:r>
            <a:r>
              <a:rPr lang="en-AU" dirty="0" smtClean="0">
                <a:solidFill>
                  <a:srgbClr val="FFFF00"/>
                </a:solidFill>
              </a:rPr>
              <a:t>	   management</a:t>
            </a:r>
          </a:p>
          <a:p>
            <a:endParaRPr lang="en-AU" dirty="0" smtClean="0"/>
          </a:p>
          <a:p>
            <a:r>
              <a:rPr lang="en-AU" dirty="0" smtClean="0">
                <a:solidFill>
                  <a:srgbClr val="FFFF00"/>
                </a:solidFill>
              </a:rPr>
              <a:t>Consulting </a:t>
            </a:r>
            <a:r>
              <a:rPr lang="en-AU" dirty="0" smtClean="0">
                <a:solidFill>
                  <a:srgbClr val="FFFF00"/>
                </a:solidFill>
              </a:rPr>
              <a:t>and referring with other </a:t>
            </a:r>
            <a:r>
              <a:rPr lang="en-AU" dirty="0" smtClean="0">
                <a:solidFill>
                  <a:srgbClr val="FFFF00"/>
                </a:solidFill>
              </a:rPr>
              <a:t>professionals Children’s </a:t>
            </a:r>
            <a:r>
              <a:rPr lang="en-AU" dirty="0" smtClean="0">
                <a:solidFill>
                  <a:srgbClr val="FFFF00"/>
                </a:solidFill>
              </a:rPr>
              <a:t>services may have access to a range </a:t>
            </a:r>
            <a:r>
              <a:rPr lang="en-AU" dirty="0" smtClean="0">
                <a:solidFill>
                  <a:srgbClr val="FFFF00"/>
                </a:solidFill>
              </a:rPr>
              <a:t>of existing </a:t>
            </a:r>
            <a:r>
              <a:rPr lang="en-AU" dirty="0" smtClean="0">
                <a:solidFill>
                  <a:srgbClr val="FFFF00"/>
                </a:solidFill>
              </a:rPr>
              <a:t>support services. Parental consent is </a:t>
            </a:r>
            <a:r>
              <a:rPr lang="en-AU" dirty="0" smtClean="0">
                <a:solidFill>
                  <a:srgbClr val="FFFF00"/>
                </a:solidFill>
              </a:rPr>
              <a:t>required where </a:t>
            </a:r>
            <a:r>
              <a:rPr lang="en-AU" dirty="0" smtClean="0">
                <a:solidFill>
                  <a:srgbClr val="FFFF00"/>
                </a:solidFill>
              </a:rPr>
              <a:t>referral for intervention is requested by </a:t>
            </a:r>
            <a:r>
              <a:rPr lang="en-AU" dirty="0" smtClean="0">
                <a:solidFill>
                  <a:srgbClr val="FFFF00"/>
                </a:solidFill>
              </a:rPr>
              <a:t>staff members </a:t>
            </a:r>
            <a:r>
              <a:rPr lang="en-AU" dirty="0" smtClean="0">
                <a:solidFill>
                  <a:srgbClr val="FFFF00"/>
                </a:solidFill>
              </a:rPr>
              <a:t>or family day carers.</a:t>
            </a:r>
          </a:p>
          <a:p>
            <a:endParaRPr lang="en-AU" dirty="0" smtClean="0">
              <a:solidFill>
                <a:srgbClr val="FFFF00"/>
              </a:solidFill>
            </a:endParaRPr>
          </a:p>
          <a:p>
            <a:r>
              <a:rPr lang="en-AU" dirty="0" smtClean="0">
                <a:solidFill>
                  <a:srgbClr val="FFFF00"/>
                </a:solidFill>
              </a:rPr>
              <a:t>When </a:t>
            </a:r>
            <a:r>
              <a:rPr lang="en-AU" dirty="0" smtClean="0">
                <a:solidFill>
                  <a:srgbClr val="FFFF00"/>
                </a:solidFill>
              </a:rPr>
              <a:t>professionals from other support services </a:t>
            </a:r>
            <a:r>
              <a:rPr lang="en-AU" dirty="0" smtClean="0">
                <a:solidFill>
                  <a:srgbClr val="FFFF00"/>
                </a:solidFill>
              </a:rPr>
              <a:t>become involved </a:t>
            </a:r>
            <a:r>
              <a:rPr lang="en-AU" dirty="0" smtClean="0">
                <a:solidFill>
                  <a:srgbClr val="FFFF00"/>
                </a:solidFill>
              </a:rPr>
              <a:t>in assisting with a behaviour guidance </a:t>
            </a:r>
            <a:r>
              <a:rPr lang="en-AU" dirty="0" smtClean="0">
                <a:solidFill>
                  <a:srgbClr val="FFFF00"/>
                </a:solidFill>
              </a:rPr>
              <a:t>program for </a:t>
            </a:r>
            <a:r>
              <a:rPr lang="en-AU" dirty="0" smtClean="0">
                <a:solidFill>
                  <a:srgbClr val="FFFF00"/>
                </a:solidFill>
              </a:rPr>
              <a:t>a child, it is important that this is done in </a:t>
            </a:r>
            <a:r>
              <a:rPr lang="en-AU" dirty="0" smtClean="0">
                <a:solidFill>
                  <a:srgbClr val="FFFF00"/>
                </a:solidFill>
              </a:rPr>
              <a:t>collaboration with </a:t>
            </a:r>
            <a:r>
              <a:rPr lang="en-AU" dirty="0" smtClean="0">
                <a:solidFill>
                  <a:srgbClr val="FFFF00"/>
                </a:solidFill>
              </a:rPr>
              <a:t>staff members, family day carers and parents. </a:t>
            </a:r>
            <a:r>
              <a:rPr lang="en-AU" dirty="0" smtClean="0">
                <a:solidFill>
                  <a:srgbClr val="FFFF00"/>
                </a:solidFill>
              </a:rPr>
              <a:t>This gives everyone </a:t>
            </a:r>
            <a:r>
              <a:rPr lang="en-AU" dirty="0" smtClean="0">
                <a:solidFill>
                  <a:srgbClr val="FFFF00"/>
                </a:solidFill>
              </a:rPr>
              <a:t>the opportunity for input and </a:t>
            </a:r>
            <a:r>
              <a:rPr lang="en-AU" dirty="0" smtClean="0">
                <a:solidFill>
                  <a:srgbClr val="FFFF00"/>
                </a:solidFill>
              </a:rPr>
              <a:t>information about </a:t>
            </a:r>
            <a:r>
              <a:rPr lang="en-AU" dirty="0" smtClean="0">
                <a:solidFill>
                  <a:srgbClr val="FFFF00"/>
                </a:solidFill>
              </a:rPr>
              <a:t>the strategies and expectations that are developed.</a:t>
            </a:r>
          </a:p>
          <a:p>
            <a:endParaRPr lang="en-AU" dirty="0" smtClean="0">
              <a:solidFill>
                <a:srgbClr val="FFFF00"/>
              </a:solidFill>
            </a:endParaRPr>
          </a:p>
          <a:p>
            <a:endParaRPr lang="en-AU" dirty="0"/>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theme/theme1.xml><?xml version="1.0" encoding="utf-8"?>
<a:theme xmlns:a="http://schemas.openxmlformats.org/drawingml/2006/main" name="Revolution">
  <a:themeElements>
    <a:clrScheme name="Custom 1">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13590</TotalTime>
  <Words>3120</Words>
  <Application>Microsoft Office PowerPoint</Application>
  <PresentationFormat>On-screen Show (4:3)</PresentationFormat>
  <Paragraphs>239</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Revolution</vt:lpstr>
      <vt:lpstr>Guiding Children's behaviour</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Kayleen Lord</dc:creator>
  <cp:lastModifiedBy>Window's</cp:lastModifiedBy>
  <cp:revision>272</cp:revision>
  <dcterms:created xsi:type="dcterms:W3CDTF">2014-07-09T11:14:43Z</dcterms:created>
  <dcterms:modified xsi:type="dcterms:W3CDTF">2014-10-06T09:50:30Z</dcterms:modified>
</cp:coreProperties>
</file>