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9" r:id="rId6"/>
    <p:sldId id="260" r:id="rId7"/>
    <p:sldId id="312" r:id="rId8"/>
    <p:sldId id="269" r:id="rId9"/>
    <p:sldId id="282" r:id="rId10"/>
    <p:sldId id="311" r:id="rId11"/>
    <p:sldId id="262" r:id="rId12"/>
    <p:sldId id="263" r:id="rId13"/>
    <p:sldId id="265" r:id="rId14"/>
    <p:sldId id="266" r:id="rId15"/>
    <p:sldId id="271" r:id="rId16"/>
    <p:sldId id="272" r:id="rId17"/>
    <p:sldId id="273" r:id="rId18"/>
    <p:sldId id="274" r:id="rId19"/>
    <p:sldId id="275" r:id="rId20"/>
    <p:sldId id="276" r:id="rId21"/>
    <p:sldId id="277" r:id="rId22"/>
    <p:sldId id="281" r:id="rId23"/>
    <p:sldId id="278" r:id="rId24"/>
    <p:sldId id="279" r:id="rId25"/>
    <p:sldId id="280" r:id="rId26"/>
    <p:sldId id="283" r:id="rId27"/>
    <p:sldId id="284" r:id="rId28"/>
    <p:sldId id="285" r:id="rId29"/>
    <p:sldId id="286" r:id="rId30"/>
    <p:sldId id="287" r:id="rId31"/>
    <p:sldId id="288" r:id="rId32"/>
    <p:sldId id="291" r:id="rId33"/>
    <p:sldId id="292" r:id="rId34"/>
    <p:sldId id="294" r:id="rId35"/>
    <p:sldId id="296" r:id="rId36"/>
    <p:sldId id="295" r:id="rId37"/>
    <p:sldId id="297" r:id="rId38"/>
    <p:sldId id="298" r:id="rId39"/>
    <p:sldId id="302" r:id="rId40"/>
    <p:sldId id="299" r:id="rId41"/>
    <p:sldId id="300" r:id="rId42"/>
    <p:sldId id="303" r:id="rId43"/>
    <p:sldId id="301" r:id="rId44"/>
    <p:sldId id="304" r:id="rId45"/>
    <p:sldId id="305" r:id="rId46"/>
    <p:sldId id="306" r:id="rId47"/>
    <p:sldId id="307" r:id="rId48"/>
    <p:sldId id="308" r:id="rId49"/>
    <p:sldId id="309" r:id="rId50"/>
    <p:sldId id="310" r:id="rId51"/>
    <p:sldId id="268"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3" autoAdjust="0"/>
  </p:normalViewPr>
  <p:slideViewPr>
    <p:cSldViewPr snapToGrid="0" snapToObjects="1">
      <p:cViewPr varScale="1">
        <p:scale>
          <a:sx n="103" d="100"/>
          <a:sy n="103" d="100"/>
        </p:scale>
        <p:origin x="-204" y="-84"/>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10/9/2014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10/9/2014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10/9/2014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10/9/2014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0.jpe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1.jpeg"/><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3.jpeg"/><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11.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080" y="2146230"/>
            <a:ext cx="6762749" cy="1124886"/>
          </a:xfrm>
        </p:spPr>
        <p:txBody>
          <a:bodyPr/>
          <a:lstStyle/>
          <a:p>
            <a:r>
              <a:rPr lang="en-US" sz="5400" b="1" dirty="0" smtClean="0">
                <a:ln>
                  <a:solidFill>
                    <a:schemeClr val="tx2">
                      <a:lumMod val="60000"/>
                      <a:lumOff val="40000"/>
                    </a:schemeClr>
                  </a:solidFill>
                </a:ln>
                <a:solidFill>
                  <a:srgbClr val="FFFF00"/>
                </a:solidFill>
                <a:cs typeface="Calibri"/>
              </a:rPr>
              <a:t>Health and Safety</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xmlns=""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60219" y="434109"/>
            <a:ext cx="8395854" cy="6077527"/>
          </a:xfrm>
        </p:spPr>
        <p:txBody>
          <a:bodyPr>
            <a:normAutofit/>
          </a:bodyPr>
          <a:lstStyle/>
          <a:p>
            <a:pPr algn="l"/>
            <a:endParaRPr lang="en-AU" b="1" dirty="0" smtClean="0">
              <a:solidFill>
                <a:srgbClr val="FFFF00"/>
              </a:solidFill>
            </a:endParaRPr>
          </a:p>
          <a:p>
            <a:pPr algn="l"/>
            <a:r>
              <a:rPr lang="en-AU" b="1" dirty="0" smtClean="0">
                <a:solidFill>
                  <a:srgbClr val="FFFF00"/>
                </a:solidFill>
              </a:rPr>
              <a:t>Additional strategies</a:t>
            </a:r>
          </a:p>
          <a:p>
            <a:pPr algn="l"/>
            <a:endParaRPr lang="en-AU" dirty="0" smtClean="0">
              <a:solidFill>
                <a:srgbClr val="FFFF00"/>
              </a:solidFill>
            </a:endParaRPr>
          </a:p>
          <a:p>
            <a:pPr algn="l"/>
            <a:r>
              <a:rPr lang="en-AU" dirty="0" smtClean="0">
                <a:solidFill>
                  <a:srgbClr val="FFFF00"/>
                </a:solidFill>
              </a:rPr>
              <a:t>Appropriate use of gloves</a:t>
            </a:r>
          </a:p>
          <a:p>
            <a:pPr algn="l"/>
            <a:r>
              <a:rPr lang="en-AU" dirty="0" smtClean="0">
                <a:solidFill>
                  <a:srgbClr val="FFFF00"/>
                </a:solidFill>
              </a:rPr>
              <a:t>Wearing gloves does not replace the need to wash your hands, and you should ensure that you perform hand hygiene before putting gloves on and after taking them off.</a:t>
            </a:r>
          </a:p>
          <a:p>
            <a:pPr algn="l"/>
            <a:endParaRPr lang="en-AU" dirty="0" smtClean="0">
              <a:solidFill>
                <a:srgbClr val="FFFF00"/>
              </a:solidFill>
            </a:endParaRPr>
          </a:p>
          <a:p>
            <a:pPr algn="l"/>
            <a:r>
              <a:rPr lang="en-AU" dirty="0" smtClean="0">
                <a:solidFill>
                  <a:srgbClr val="FFFF00"/>
                </a:solidFill>
              </a:rPr>
              <a:t>Gloves provide a protective barrier against germs. When educators and other staff wear gloves appropriately, they protect both themselves and the children in their care from potential infection. It is important to remember that using gloves correctly will reduce the spread of germs, but will not eliminate it.</a:t>
            </a:r>
          </a:p>
          <a:p>
            <a:endParaRPr lang="en-AU" dirty="0"/>
          </a:p>
        </p:txBody>
      </p:sp>
      <p:sp>
        <p:nvSpPr>
          <p:cNvPr id="3" name="8-Point Star 2"/>
          <p:cNvSpPr/>
          <p:nvPr/>
        </p:nvSpPr>
        <p:spPr>
          <a:xfrm>
            <a:off x="8035636" y="5902376"/>
            <a:ext cx="695356" cy="738909"/>
          </a:xfrm>
          <a:prstGeom prst="star8">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smtClean="0">
                <a:solidFill>
                  <a:schemeClr val="bg2">
                    <a:lumMod val="75000"/>
                  </a:schemeClr>
                </a:solidFill>
              </a:rPr>
              <a:t>PD</a:t>
            </a:r>
            <a:endParaRPr lang="en-AU" dirty="0">
              <a:solidFill>
                <a:schemeClr val="bg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26159" y="674255"/>
            <a:ext cx="8235949" cy="5837381"/>
          </a:xfrm>
        </p:spPr>
        <p:txBody>
          <a:bodyPr>
            <a:normAutofit/>
          </a:bodyPr>
          <a:lstStyle/>
          <a:p>
            <a:pPr algn="l"/>
            <a:r>
              <a:rPr lang="en-AU" sz="2400" b="1" u="sng" dirty="0" smtClean="0">
                <a:solidFill>
                  <a:srgbClr val="FFFF00"/>
                </a:solidFill>
              </a:rPr>
              <a:t>Exclusion of ill children, educators and other staff</a:t>
            </a:r>
          </a:p>
          <a:p>
            <a:pPr algn="l"/>
            <a:endParaRPr lang="en-AU" dirty="0" smtClean="0">
              <a:solidFill>
                <a:srgbClr val="FFFF00"/>
              </a:solidFill>
            </a:endParaRPr>
          </a:p>
          <a:p>
            <a:pPr algn="l"/>
            <a:r>
              <a:rPr lang="en-AU" dirty="0" smtClean="0">
                <a:solidFill>
                  <a:srgbClr val="FFFF00"/>
                </a:solidFill>
              </a:rPr>
              <a:t>The aim of exclusion is to reduce the spread of infectious disease. The less contact there is between people who have an infectious disease and people who are at risk of catching the disease, the less chance the disease has of spreading. </a:t>
            </a:r>
          </a:p>
          <a:p>
            <a:pPr algn="l"/>
            <a:r>
              <a:rPr lang="en-AU" dirty="0" smtClean="0">
                <a:solidFill>
                  <a:srgbClr val="FFFF00"/>
                </a:solidFill>
              </a:rPr>
              <a:t>Excluding ill children, educators and other staff is an effective way to limit the spread of infection in education and care services.</a:t>
            </a:r>
          </a:p>
          <a:p>
            <a:pPr algn="l"/>
            <a:endParaRPr lang="en-AU" b="1" dirty="0" smtClean="0">
              <a:solidFill>
                <a:srgbClr val="FFFF00"/>
              </a:solidFill>
            </a:endParaRPr>
          </a:p>
          <a:p>
            <a:pPr algn="l"/>
            <a:r>
              <a:rPr lang="en-AU" b="1" dirty="0" smtClean="0">
                <a:solidFill>
                  <a:srgbClr val="FFFF00"/>
                </a:solidFill>
              </a:rPr>
              <a:t>By excluding one ill person, you can protect many other people from becoming ill</a:t>
            </a:r>
          </a:p>
          <a:p>
            <a:pPr algn="l"/>
            <a:r>
              <a:rPr lang="en-AU" dirty="0" smtClean="0">
                <a:solidFill>
                  <a:srgbClr val="FFFF00"/>
                </a:solidFill>
              </a:rPr>
              <a:t>The need for exclusion and the length of time a person is excluded depend on:</a:t>
            </a:r>
          </a:p>
          <a:p>
            <a:pPr algn="l"/>
            <a:r>
              <a:rPr lang="en-AU" dirty="0" smtClean="0">
                <a:solidFill>
                  <a:srgbClr val="FFFF00"/>
                </a:solidFill>
              </a:rPr>
              <a:t>	• how easily the infection can spread</a:t>
            </a:r>
          </a:p>
          <a:p>
            <a:pPr algn="l"/>
            <a:r>
              <a:rPr lang="en-AU" dirty="0" smtClean="0">
                <a:solidFill>
                  <a:srgbClr val="FFFF00"/>
                </a:solidFill>
              </a:rPr>
              <a:t>	• how long the person is likely to be infectious</a:t>
            </a:r>
          </a:p>
          <a:p>
            <a:pPr algn="l"/>
            <a:r>
              <a:rPr lang="en-AU" dirty="0" smtClean="0">
                <a:solidFill>
                  <a:srgbClr val="FFFF00"/>
                </a:solidFill>
              </a:rPr>
              <a:t>	• how severe the disease can be.</a:t>
            </a:r>
            <a:endParaRPr lang="en-US"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extLst>
      <p:ext uri="{BB962C8B-B14F-4D97-AF65-F5344CB8AC3E}">
        <p14:creationId xmlns:p14="http://schemas.microsoft.com/office/powerpoint/2010/main" xmlns="" val="4105912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81000" y="492125"/>
            <a:ext cx="8318500" cy="6000750"/>
          </a:xfrm>
        </p:spPr>
        <p:txBody>
          <a:bodyPr>
            <a:normAutofit fontScale="25000" lnSpcReduction="20000"/>
          </a:bodyPr>
          <a:lstStyle/>
          <a:p>
            <a:endParaRPr lang="en-US" dirty="0">
              <a:solidFill>
                <a:srgbClr val="FFFF00"/>
              </a:solidFill>
            </a:endParaRPr>
          </a:p>
          <a:p>
            <a:pPr algn="l"/>
            <a:r>
              <a:rPr lang="en-AU" sz="9600" b="1" u="sng" dirty="0" smtClean="0">
                <a:solidFill>
                  <a:srgbClr val="FFFF00"/>
                </a:solidFill>
              </a:rPr>
              <a:t>Immunisation</a:t>
            </a:r>
          </a:p>
          <a:p>
            <a:pPr algn="l"/>
            <a:endParaRPr lang="en-AU" sz="3200" dirty="0" smtClean="0">
              <a:solidFill>
                <a:srgbClr val="FFFF00"/>
              </a:solidFill>
            </a:endParaRPr>
          </a:p>
          <a:p>
            <a:pPr algn="l"/>
            <a:r>
              <a:rPr lang="en-AU" sz="7000" dirty="0" smtClean="0">
                <a:solidFill>
                  <a:srgbClr val="FFFF00"/>
                </a:solidFill>
              </a:rPr>
              <a:t>Immunisation is a reliable way to prevent some infections. Immunisation works by giving a person a vaccine—often a dead or modified version of the germ—against a particular disease. This makes the person’s immune system respond in a similar way to how it would respond if they actually had the disease, but with less severe symptoms. If the person comes in contact with that germ in the future, their immune system can rapidly respond and prevent the person becoming ill.</a:t>
            </a:r>
          </a:p>
          <a:p>
            <a:pPr algn="l"/>
            <a:endParaRPr lang="en-AU" sz="3200" dirty="0" smtClean="0">
              <a:solidFill>
                <a:srgbClr val="FFFF00"/>
              </a:solidFill>
            </a:endParaRPr>
          </a:p>
          <a:p>
            <a:pPr algn="l"/>
            <a:r>
              <a:rPr lang="en-AU" sz="7000" dirty="0" smtClean="0">
                <a:solidFill>
                  <a:srgbClr val="FFFF00"/>
                </a:solidFill>
              </a:rPr>
              <a:t>Immunisation also protects other people who are not immunised, such as children who are too young to be immunised, or people whose immune systems did not respond to the vaccine. This is because the more people who are immunised against a disease, the lower the chance that a person will ever come into contact with someone who has the disease. The chance of an infection spreading in a community therefore decreases if a large proportion of people are immunised, because the immune people will not become infected and can protect the vulnerable people; this is known as ‘herd immunity’.</a:t>
            </a:r>
          </a:p>
          <a:p>
            <a:pPr algn="l"/>
            <a:endParaRPr lang="en-AU" sz="3200" dirty="0" smtClean="0">
              <a:solidFill>
                <a:srgbClr val="FFFF00"/>
              </a:solidFill>
            </a:endParaRPr>
          </a:p>
          <a:p>
            <a:pPr algn="l"/>
            <a:endParaRPr lang="en-AU" sz="7000" dirty="0" smtClean="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6" name="8-Point Star 5"/>
          <p:cNvSpPr/>
          <p:nvPr/>
        </p:nvSpPr>
        <p:spPr>
          <a:xfrm>
            <a:off x="8026400" y="5782304"/>
            <a:ext cx="815429" cy="738909"/>
          </a:xfrm>
          <a:prstGeom prst="star8">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smtClean="0">
                <a:solidFill>
                  <a:schemeClr val="bg2">
                    <a:lumMod val="75000"/>
                  </a:schemeClr>
                </a:solidFill>
              </a:rPr>
              <a:t>HO</a:t>
            </a:r>
            <a:endParaRPr lang="en-AU" dirty="0">
              <a:solidFill>
                <a:schemeClr val="bg2">
                  <a:lumMod val="75000"/>
                </a:schemeClr>
              </a:solidFill>
            </a:endParaRPr>
          </a:p>
        </p:txBody>
      </p:sp>
    </p:spTree>
    <p:extLst>
      <p:ext uri="{BB962C8B-B14F-4D97-AF65-F5344CB8AC3E}">
        <p14:creationId xmlns:p14="http://schemas.microsoft.com/office/powerpoint/2010/main" xmlns="" val="2304491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6191" y="1923915"/>
            <a:ext cx="7951786" cy="4924425"/>
          </a:xfrm>
        </p:spPr>
        <p:txBody>
          <a:bodyPr>
            <a:normAutofit/>
          </a:bodyPr>
          <a:lstStyle/>
          <a:p>
            <a:endParaRPr lang="en-US" sz="2400" b="1" dirty="0" smtClean="0">
              <a:solidFill>
                <a:srgbClr val="FFFF00"/>
              </a:solidFill>
            </a:endParaRPr>
          </a:p>
          <a:p>
            <a:endParaRPr lang="en-US"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19" name="TextBox 18"/>
          <p:cNvSpPr txBox="1"/>
          <p:nvPr/>
        </p:nvSpPr>
        <p:spPr>
          <a:xfrm>
            <a:off x="456191" y="892377"/>
            <a:ext cx="8262936" cy="5170646"/>
          </a:xfrm>
          <a:prstGeom prst="rect">
            <a:avLst/>
          </a:prstGeom>
          <a:noFill/>
        </p:spPr>
        <p:txBody>
          <a:bodyPr wrap="square" rtlCol="0">
            <a:spAutoFit/>
          </a:bodyPr>
          <a:lstStyle/>
          <a:p>
            <a:r>
              <a:rPr lang="en-AU" dirty="0" smtClean="0">
                <a:solidFill>
                  <a:srgbClr val="FFFF00"/>
                </a:solidFill>
              </a:rPr>
              <a:t>Educators should ask all parents to provide a copy of their child’s vaccination records. If the child has a vaccination record, make sure they have received all the vaccinations recommended for their age group.</a:t>
            </a:r>
          </a:p>
          <a:p>
            <a:endParaRPr lang="en-AU" dirty="0" smtClean="0">
              <a:solidFill>
                <a:srgbClr val="FFFF00"/>
              </a:solidFill>
            </a:endParaRPr>
          </a:p>
          <a:p>
            <a:endParaRPr lang="en-AU" dirty="0" smtClean="0">
              <a:solidFill>
                <a:srgbClr val="FFFF00"/>
              </a:solidFill>
            </a:endParaRPr>
          </a:p>
          <a:p>
            <a:r>
              <a:rPr lang="en-AU" sz="2400" b="1" u="sng" dirty="0" smtClean="0">
                <a:solidFill>
                  <a:srgbClr val="FFFF00"/>
                </a:solidFill>
              </a:rPr>
              <a:t>Non Immunised Children</a:t>
            </a:r>
          </a:p>
          <a:p>
            <a:endParaRPr lang="en-AU" dirty="0" smtClean="0">
              <a:solidFill>
                <a:srgbClr val="FFFF00"/>
              </a:solidFill>
            </a:endParaRPr>
          </a:p>
          <a:p>
            <a:r>
              <a:rPr lang="en-AU" dirty="0" smtClean="0">
                <a:solidFill>
                  <a:srgbClr val="FFFF00"/>
                </a:solidFill>
              </a:rPr>
              <a:t>A child who is not immunised can still be brought into the centre, however they must provide a Dr’s note that stipulates that the parents/ caregivers have chosen to not medically vaccinate their children , this includes children who may have been </a:t>
            </a:r>
            <a:r>
              <a:rPr lang="en-AU" dirty="0" err="1" smtClean="0">
                <a:solidFill>
                  <a:srgbClr val="FFFF00"/>
                </a:solidFill>
              </a:rPr>
              <a:t>naturopathically</a:t>
            </a:r>
            <a:r>
              <a:rPr lang="en-AU" dirty="0" smtClean="0">
                <a:solidFill>
                  <a:srgbClr val="FFFF00"/>
                </a:solidFill>
              </a:rPr>
              <a:t> or </a:t>
            </a:r>
            <a:r>
              <a:rPr lang="en-AU" dirty="0" err="1" smtClean="0">
                <a:solidFill>
                  <a:srgbClr val="FFFF00"/>
                </a:solidFill>
              </a:rPr>
              <a:t>homeopathically</a:t>
            </a:r>
            <a:r>
              <a:rPr lang="en-AU" dirty="0" smtClean="0">
                <a:solidFill>
                  <a:srgbClr val="FFFF00"/>
                </a:solidFill>
              </a:rPr>
              <a:t> vaccinated, tell the parents that their child will be excluded from care during outbreaks of some infectious diseases (such as measles and </a:t>
            </a:r>
            <a:r>
              <a:rPr lang="en-AU" dirty="0" err="1" smtClean="0">
                <a:solidFill>
                  <a:srgbClr val="FFFF00"/>
                </a:solidFill>
              </a:rPr>
              <a:t>pertussis</a:t>
            </a:r>
            <a:r>
              <a:rPr lang="en-AU" dirty="0" smtClean="0">
                <a:solidFill>
                  <a:srgbClr val="FFFF00"/>
                </a:solidFill>
              </a:rPr>
              <a:t>), even if their child is well. use other methods such natural remedies instead on immunisation.</a:t>
            </a:r>
          </a:p>
          <a:p>
            <a:r>
              <a:rPr lang="en-AU" dirty="0" smtClean="0">
                <a:solidFill>
                  <a:srgbClr val="FFFF00"/>
                </a:solidFill>
              </a:rPr>
              <a:t>This is because the effectiveness of naturopathic or homeopathic vaccinations has not been scientifically proven.</a:t>
            </a:r>
          </a:p>
          <a:p>
            <a:r>
              <a:rPr lang="en-AU" dirty="0" smtClean="0">
                <a:solidFill>
                  <a:srgbClr val="FFFF00"/>
                </a:solidFill>
              </a:rPr>
              <a:t> A statement about excluding non-medically vaccinated children should be included in the education and care service’s immunisation policy.</a:t>
            </a:r>
          </a:p>
        </p:txBody>
      </p:sp>
    </p:spTree>
    <p:extLst>
      <p:ext uri="{BB962C8B-B14F-4D97-AF65-F5344CB8AC3E}">
        <p14:creationId xmlns:p14="http://schemas.microsoft.com/office/powerpoint/2010/main" xmlns="" val="568517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25463" y="460375"/>
            <a:ext cx="8316365" cy="6159500"/>
          </a:xfrm>
        </p:spPr>
        <p:txBody>
          <a:bodyPr>
            <a:normAutofit/>
          </a:bodyPr>
          <a:lstStyle/>
          <a:p>
            <a:endParaRPr lang="en-AU" b="1" dirty="0" smtClean="0"/>
          </a:p>
          <a:p>
            <a:pPr algn="l"/>
            <a:r>
              <a:rPr lang="en-AU" b="1" dirty="0" smtClean="0">
                <a:solidFill>
                  <a:srgbClr val="FFFF00"/>
                </a:solidFill>
              </a:rPr>
              <a:t>You can encourage parents to vaccinate their children by:</a:t>
            </a:r>
          </a:p>
          <a:p>
            <a:pPr algn="l"/>
            <a:endParaRPr lang="en-AU" b="1" dirty="0" smtClean="0">
              <a:solidFill>
                <a:srgbClr val="FFFF00"/>
              </a:solidFill>
            </a:endParaRPr>
          </a:p>
          <a:p>
            <a:pPr algn="l"/>
            <a:r>
              <a:rPr lang="en-AU" dirty="0" smtClean="0">
                <a:solidFill>
                  <a:srgbClr val="FFFF00"/>
                </a:solidFill>
              </a:rPr>
              <a:t>Putting up wall charts about immunisation in rooms</a:t>
            </a:r>
          </a:p>
          <a:p>
            <a:pPr algn="l"/>
            <a:endParaRPr lang="en-AU" dirty="0" smtClean="0">
              <a:solidFill>
                <a:srgbClr val="FFFF00"/>
              </a:solidFill>
            </a:endParaRPr>
          </a:p>
          <a:p>
            <a:pPr algn="l"/>
            <a:r>
              <a:rPr lang="en-AU" dirty="0" smtClean="0">
                <a:solidFill>
                  <a:srgbClr val="FFFF00"/>
                </a:solidFill>
              </a:rPr>
              <a:t>Reviewing which children are behind in their vaccinations each month, updating the child’s records kept in the education and care service, and sending home a reminder card</a:t>
            </a:r>
          </a:p>
          <a:p>
            <a:pPr algn="l"/>
            <a:endParaRPr lang="en-AU" dirty="0" smtClean="0">
              <a:solidFill>
                <a:srgbClr val="FFFF00"/>
              </a:solidFill>
            </a:endParaRPr>
          </a:p>
          <a:p>
            <a:pPr algn="l"/>
            <a:r>
              <a:rPr lang="en-AU" dirty="0" smtClean="0">
                <a:solidFill>
                  <a:srgbClr val="FFFF00"/>
                </a:solidFill>
              </a:rPr>
              <a:t>Putting a message about immunisation at the bottom of  	 	   receipts.	</a:t>
            </a:r>
          </a:p>
          <a:p>
            <a:pPr algn="l"/>
            <a:endParaRPr lang="en-AU" dirty="0" smtClean="0">
              <a:solidFill>
                <a:srgbClr val="FFFF00"/>
              </a:solidFill>
            </a:endParaRPr>
          </a:p>
          <a:p>
            <a:pPr algn="l"/>
            <a:r>
              <a:rPr lang="en-AU" dirty="0" smtClean="0">
                <a:solidFill>
                  <a:srgbClr val="FFFF00"/>
                </a:solidFill>
              </a:rPr>
              <a:t>When enrolling children, education and care services should make a note of when the child will need updates to their vaccinations. Services should review the vaccination status of all children, educators and other staff every year.</a:t>
            </a:r>
            <a:endParaRPr lang="en-US" dirty="0" smtClean="0">
              <a:solidFill>
                <a:srgbClr val="FFFF00"/>
              </a:solidFill>
            </a:endParaRPr>
          </a:p>
          <a:p>
            <a:r>
              <a:rPr lang="en-US" dirty="0">
                <a:solidFill>
                  <a:srgbClr val="FFFF00"/>
                </a:solidFill>
              </a:rPr>
              <a:t>	</a:t>
            </a:r>
          </a:p>
          <a:p>
            <a:r>
              <a:rPr lang="en-US" dirty="0">
                <a:solidFill>
                  <a:srgbClr val="FFFF00"/>
                </a:solidFill>
              </a:rPr>
              <a:t> </a:t>
            </a:r>
          </a:p>
          <a:p>
            <a:r>
              <a:rPr lang="en-US" dirty="0">
                <a:solidFill>
                  <a:srgbClr val="FFFF00"/>
                </a:solidFill>
              </a:rPr>
              <a:t> </a:t>
            </a:r>
          </a:p>
        </p:txBody>
      </p:sp>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Tree>
    <p:extLst>
      <p:ext uri="{BB962C8B-B14F-4D97-AF65-F5344CB8AC3E}">
        <p14:creationId xmlns:p14="http://schemas.microsoft.com/office/powerpoint/2010/main" xmlns="" val="1545054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71055" y="591127"/>
            <a:ext cx="8238835" cy="5938982"/>
          </a:xfrm>
        </p:spPr>
        <p:txBody>
          <a:bodyPr>
            <a:normAutofit fontScale="85000" lnSpcReduction="20000"/>
          </a:bodyPr>
          <a:lstStyle/>
          <a:p>
            <a:pPr algn="l"/>
            <a:r>
              <a:rPr lang="en-AU" sz="2800" b="1" u="sng" dirty="0" smtClean="0">
                <a:solidFill>
                  <a:srgbClr val="FFFF00"/>
                </a:solidFill>
              </a:rPr>
              <a:t>A healthy and safe environment</a:t>
            </a:r>
          </a:p>
          <a:p>
            <a:pPr algn="l"/>
            <a:endParaRPr lang="en-AU" i="1" dirty="0" smtClean="0">
              <a:solidFill>
                <a:srgbClr val="FFFF00"/>
              </a:solidFill>
            </a:endParaRPr>
          </a:p>
          <a:p>
            <a:pPr algn="l"/>
            <a:r>
              <a:rPr lang="en-AU" i="1" dirty="0" smtClean="0">
                <a:solidFill>
                  <a:srgbClr val="FFFF00"/>
                </a:solidFill>
              </a:rPr>
              <a:t>Disinfectants</a:t>
            </a:r>
          </a:p>
          <a:p>
            <a:pPr algn="l"/>
            <a:r>
              <a:rPr lang="en-AU" dirty="0" smtClean="0">
                <a:solidFill>
                  <a:srgbClr val="FFFF00"/>
                </a:solidFill>
              </a:rPr>
              <a:t>Disinfectants are usually only necessary if a surface that has already been cleaned with detergent and water is known to have been contaminated with potentially infectious material. Most germs do not survive for long on clean surfaces when exposed to air and light, and routine cleaning with detergent and water should be enough to reduce germ numbers. Disinfectants might be used after routine cleaning during an outbreak of, for example, a gastrointestinal disease.</a:t>
            </a:r>
          </a:p>
          <a:p>
            <a:pPr algn="l"/>
            <a:endParaRPr lang="en-AU" b="1" dirty="0" smtClean="0">
              <a:solidFill>
                <a:srgbClr val="FFFF00"/>
              </a:solidFill>
            </a:endParaRPr>
          </a:p>
          <a:p>
            <a:pPr algn="l"/>
            <a:r>
              <a:rPr lang="en-AU" b="1" dirty="0" smtClean="0">
                <a:solidFill>
                  <a:srgbClr val="FFFF00"/>
                </a:solidFill>
              </a:rPr>
              <a:t>Clean first, then disinfect</a:t>
            </a:r>
          </a:p>
          <a:p>
            <a:pPr algn="l"/>
            <a:r>
              <a:rPr lang="en-AU" dirty="0" smtClean="0">
                <a:solidFill>
                  <a:srgbClr val="FFFF00"/>
                </a:solidFill>
              </a:rPr>
              <a:t>It is more important to make sure that all surfaces have been cleaned with detergent and warm water than to use a disinfectant. If you do need to use a disinfectant, remember that the disinfectant will not kill germs if the surface has not been cleaned first.</a:t>
            </a:r>
          </a:p>
          <a:p>
            <a:pPr algn="l"/>
            <a:endParaRPr lang="en-AU" dirty="0" smtClean="0">
              <a:solidFill>
                <a:srgbClr val="FFFF00"/>
              </a:solidFill>
            </a:endParaRPr>
          </a:p>
          <a:p>
            <a:pPr algn="l"/>
            <a:r>
              <a:rPr lang="en-AU" dirty="0" smtClean="0">
                <a:solidFill>
                  <a:srgbClr val="FFFF00"/>
                </a:solidFill>
              </a:rPr>
              <a:t>To kill germs, any disinfectant must:</a:t>
            </a:r>
          </a:p>
          <a:p>
            <a:pPr algn="l"/>
            <a:r>
              <a:rPr lang="en-AU" dirty="0" smtClean="0">
                <a:solidFill>
                  <a:srgbClr val="FFFF00"/>
                </a:solidFill>
              </a:rPr>
              <a:t>	• have enough time in contact with the surface to kill the germs (as per the   manufacturer’s instructions)</a:t>
            </a:r>
          </a:p>
          <a:p>
            <a:pPr algn="l"/>
            <a:r>
              <a:rPr lang="en-AU" dirty="0" smtClean="0">
                <a:solidFill>
                  <a:srgbClr val="FFFF00"/>
                </a:solidFill>
              </a:rPr>
              <a:t>	• be used at the right concentration</a:t>
            </a:r>
          </a:p>
          <a:p>
            <a:pPr algn="l"/>
            <a:r>
              <a:rPr lang="en-AU" dirty="0" smtClean="0">
                <a:solidFill>
                  <a:srgbClr val="FFFF00"/>
                </a:solidFill>
              </a:rPr>
              <a:t>	• be applied to a clean, dry surface</a:t>
            </a:r>
          </a:p>
          <a:p>
            <a:pPr algn="l"/>
            <a:r>
              <a:rPr lang="en-AU" dirty="0" smtClean="0">
                <a:solidFill>
                  <a:srgbClr val="FFFF00"/>
                </a:solidFill>
              </a:rPr>
              <a:t>	• be effective against those particular germs.</a:t>
            </a:r>
          </a:p>
          <a:p>
            <a:pPr algn="l"/>
            <a:endParaRPr lang="en-AU" dirty="0" smtClean="0">
              <a:solidFill>
                <a:srgbClr val="FFFF00"/>
              </a:solidFill>
            </a:endParaRPr>
          </a:p>
          <a:p>
            <a:pPr algn="l"/>
            <a:r>
              <a:rPr lang="en-AU" dirty="0" smtClean="0">
                <a:solidFill>
                  <a:srgbClr val="FFFF00"/>
                </a:solidFill>
              </a:rPr>
              <a:t>Note that you should only use bleach for cleaning up small to large blood spills. Bleach is stronger than other disinfectants and can inactivate blood borne viruses.</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30908" y="437659"/>
            <a:ext cx="8340436" cy="5920509"/>
          </a:xfrm>
        </p:spPr>
        <p:txBody>
          <a:bodyPr>
            <a:noAutofit/>
          </a:bodyPr>
          <a:lstStyle/>
          <a:p>
            <a:pPr algn="l"/>
            <a:r>
              <a:rPr lang="en-AU" sz="2400" b="1" dirty="0" smtClean="0">
                <a:solidFill>
                  <a:srgbClr val="FFFF00"/>
                </a:solidFill>
              </a:rPr>
              <a:t>Watching for and recording symptoms in children</a:t>
            </a:r>
          </a:p>
          <a:p>
            <a:pPr algn="l"/>
            <a:r>
              <a:rPr lang="en-AU" sz="1200" dirty="0" smtClean="0">
                <a:solidFill>
                  <a:srgbClr val="FFFF00"/>
                </a:solidFill>
              </a:rPr>
              <a:t>Because we care for the children in a group every day, you are probably used to the way each of them looks and behaves when they are healthy. It is useful for educators and other staff to have some understanding of the signs and symptoms that suggest that a young child may be quite ill and need urgent medical attention. These include the following:</a:t>
            </a:r>
          </a:p>
          <a:p>
            <a:pPr algn="l"/>
            <a:r>
              <a:rPr lang="en-AU" sz="1200" b="1" dirty="0" smtClean="0">
                <a:solidFill>
                  <a:srgbClr val="FFFF00"/>
                </a:solidFill>
              </a:rPr>
              <a:t>	• </a:t>
            </a:r>
            <a:r>
              <a:rPr lang="en-AU" sz="1200" b="1" u="sng" dirty="0" smtClean="0">
                <a:solidFill>
                  <a:srgbClr val="FFFF00"/>
                </a:solidFill>
              </a:rPr>
              <a:t>High </a:t>
            </a:r>
            <a:r>
              <a:rPr lang="en-AU" sz="1200" u="sng" dirty="0" smtClean="0">
                <a:solidFill>
                  <a:srgbClr val="FFFF00"/>
                </a:solidFill>
              </a:rPr>
              <a:t>fever</a:t>
            </a:r>
            <a:r>
              <a:rPr lang="en-AU" sz="1200" dirty="0" smtClean="0">
                <a:solidFill>
                  <a:srgbClr val="FFFF00"/>
                </a:solidFill>
              </a:rPr>
              <a:t>—a high fever in a young child can be a sign of infection, and needs to be investigated to 	   find the cause. However, fever by itself is not necessarily an indicator of serious illness (see below for 	   more details about fever).</a:t>
            </a:r>
          </a:p>
          <a:p>
            <a:pPr algn="l"/>
            <a:r>
              <a:rPr lang="en-AU" sz="1200" b="1" dirty="0" smtClean="0">
                <a:solidFill>
                  <a:srgbClr val="FFFF00"/>
                </a:solidFill>
              </a:rPr>
              <a:t>	• </a:t>
            </a:r>
            <a:r>
              <a:rPr lang="en-AU" sz="1200" b="1" u="sng" dirty="0" smtClean="0">
                <a:solidFill>
                  <a:srgbClr val="FFFF00"/>
                </a:solidFill>
              </a:rPr>
              <a:t>Drowsiness</a:t>
            </a:r>
            <a:r>
              <a:rPr lang="en-AU" sz="1200" b="1" dirty="0" smtClean="0">
                <a:solidFill>
                  <a:srgbClr val="FFFF00"/>
                </a:solidFill>
              </a:rPr>
              <a:t>—</a:t>
            </a:r>
            <a:r>
              <a:rPr lang="en-AU" sz="1200" dirty="0" smtClean="0">
                <a:solidFill>
                  <a:srgbClr val="FFFF00"/>
                </a:solidFill>
              </a:rPr>
              <a:t>the child is less alert than normal, making less eye contact, or less interested in their     	   surroundings.</a:t>
            </a:r>
          </a:p>
          <a:p>
            <a:pPr algn="l"/>
            <a:r>
              <a:rPr lang="en-AU" sz="1200" b="1" dirty="0" smtClean="0">
                <a:solidFill>
                  <a:srgbClr val="FFFF00"/>
                </a:solidFill>
              </a:rPr>
              <a:t>	• </a:t>
            </a:r>
            <a:r>
              <a:rPr lang="en-AU" sz="1200" b="1" u="sng" dirty="0" smtClean="0">
                <a:solidFill>
                  <a:srgbClr val="FFFF00"/>
                </a:solidFill>
              </a:rPr>
              <a:t>Lethargy and decreased activity</a:t>
            </a:r>
            <a:r>
              <a:rPr lang="en-AU" sz="1200" b="1" dirty="0" smtClean="0">
                <a:solidFill>
                  <a:srgbClr val="FFFF00"/>
                </a:solidFill>
              </a:rPr>
              <a:t>—the child wants to lie down or be held rather than participate in  	   any </a:t>
            </a:r>
            <a:r>
              <a:rPr lang="en-AU" sz="1200" dirty="0" smtClean="0">
                <a:solidFill>
                  <a:srgbClr val="FFFF00"/>
                </a:solidFill>
              </a:rPr>
              <a:t>activity, even those activities that would normally be of interest.</a:t>
            </a:r>
          </a:p>
          <a:p>
            <a:pPr algn="l"/>
            <a:r>
              <a:rPr lang="en-AU" sz="1200" b="1" dirty="0" smtClean="0">
                <a:solidFill>
                  <a:srgbClr val="FFFF00"/>
                </a:solidFill>
              </a:rPr>
              <a:t>	• </a:t>
            </a:r>
            <a:r>
              <a:rPr lang="en-AU" sz="1200" b="1" u="sng" dirty="0" smtClean="0">
                <a:solidFill>
                  <a:srgbClr val="FFFF00"/>
                </a:solidFill>
              </a:rPr>
              <a:t>Breathing difficulty</a:t>
            </a:r>
            <a:r>
              <a:rPr lang="en-AU" sz="1200" b="1" dirty="0" smtClean="0">
                <a:solidFill>
                  <a:srgbClr val="FFFF00"/>
                </a:solidFill>
              </a:rPr>
              <a:t>—this is an important sign. The child may be breathing very quickly or noisily,  	   or be </a:t>
            </a:r>
            <a:r>
              <a:rPr lang="en-AU" sz="1200" dirty="0" smtClean="0">
                <a:solidFill>
                  <a:srgbClr val="FFFF00"/>
                </a:solidFill>
              </a:rPr>
              <a:t>pale or blue around the mouth. The child may be working hard at breathing, with the muscles 	   between the ribs being drawn in with each breath.</a:t>
            </a:r>
          </a:p>
          <a:p>
            <a:pPr algn="l"/>
            <a:r>
              <a:rPr lang="en-AU" sz="1200" b="1" dirty="0" smtClean="0">
                <a:solidFill>
                  <a:srgbClr val="FFFF00"/>
                </a:solidFill>
              </a:rPr>
              <a:t>	• </a:t>
            </a:r>
            <a:r>
              <a:rPr lang="en-AU" sz="1200" b="1" u="sng" dirty="0" smtClean="0">
                <a:solidFill>
                  <a:srgbClr val="FFFF00"/>
                </a:solidFill>
              </a:rPr>
              <a:t>Poor circulation</a:t>
            </a:r>
            <a:r>
              <a:rPr lang="en-AU" sz="1200" b="1" dirty="0" smtClean="0">
                <a:solidFill>
                  <a:srgbClr val="FFFF00"/>
                </a:solidFill>
              </a:rPr>
              <a:t>—the child looks very pale, and their hands and feet feel cold or look blue.</a:t>
            </a:r>
          </a:p>
          <a:p>
            <a:pPr algn="l"/>
            <a:r>
              <a:rPr lang="en-AU" sz="1200" b="1" dirty="0" smtClean="0">
                <a:solidFill>
                  <a:srgbClr val="FFFF00"/>
                </a:solidFill>
              </a:rPr>
              <a:t>	• </a:t>
            </a:r>
            <a:r>
              <a:rPr lang="en-AU" sz="1200" b="1" u="sng" dirty="0" smtClean="0">
                <a:solidFill>
                  <a:srgbClr val="FFFF00"/>
                </a:solidFill>
              </a:rPr>
              <a:t>Poor feeding</a:t>
            </a:r>
            <a:r>
              <a:rPr lang="en-AU" sz="1200" b="1" dirty="0" smtClean="0">
                <a:solidFill>
                  <a:srgbClr val="FFFF00"/>
                </a:solidFill>
              </a:rPr>
              <a:t>—the child has reduced appetite and drinks much less than usual. This is especially	   relevant </a:t>
            </a:r>
            <a:r>
              <a:rPr lang="en-AU" sz="1200" dirty="0" smtClean="0">
                <a:solidFill>
                  <a:srgbClr val="FFFF00"/>
                </a:solidFill>
              </a:rPr>
              <a:t>for infants.</a:t>
            </a:r>
          </a:p>
          <a:p>
            <a:pPr algn="l"/>
            <a:r>
              <a:rPr lang="en-AU" sz="1200" b="1" dirty="0" smtClean="0">
                <a:solidFill>
                  <a:srgbClr val="FFFF00"/>
                </a:solidFill>
              </a:rPr>
              <a:t>	• </a:t>
            </a:r>
            <a:r>
              <a:rPr lang="en-AU" sz="1200" b="1" u="sng" dirty="0" smtClean="0">
                <a:solidFill>
                  <a:srgbClr val="FFFF00"/>
                </a:solidFill>
              </a:rPr>
              <a:t>Poor urine output</a:t>
            </a:r>
            <a:r>
              <a:rPr lang="en-AU" sz="1200" b="1" dirty="0" smtClean="0">
                <a:solidFill>
                  <a:srgbClr val="FFFF00"/>
                </a:solidFill>
              </a:rPr>
              <a:t>—there are fewer wet nappies than usual; this is especially relevant for infants.</a:t>
            </a:r>
          </a:p>
          <a:p>
            <a:pPr algn="l"/>
            <a:r>
              <a:rPr lang="en-AU" sz="1200" b="1" dirty="0" smtClean="0">
                <a:solidFill>
                  <a:srgbClr val="FFFF00"/>
                </a:solidFill>
              </a:rPr>
              <a:t>	• </a:t>
            </a:r>
            <a:r>
              <a:rPr lang="en-AU" sz="1200" b="1" u="sng" dirty="0" smtClean="0">
                <a:solidFill>
                  <a:srgbClr val="FFFF00"/>
                </a:solidFill>
              </a:rPr>
              <a:t>Red or purple rash</a:t>
            </a:r>
            <a:r>
              <a:rPr lang="en-AU" sz="1200" b="1" dirty="0" smtClean="0">
                <a:solidFill>
                  <a:srgbClr val="FFFF00"/>
                </a:solidFill>
              </a:rPr>
              <a:t>—non-specific rashes are common in viral infections; however, red or purple	   spots </a:t>
            </a:r>
            <a:r>
              <a:rPr lang="en-AU" sz="1200" dirty="0" smtClean="0">
                <a:solidFill>
                  <a:srgbClr val="FFFF00"/>
                </a:solidFill>
              </a:rPr>
              <a:t>that do not turn white if pressed with a finger require urgent medical referral because the child	   could have meningococcal disease.</a:t>
            </a:r>
          </a:p>
          <a:p>
            <a:pPr algn="l"/>
            <a:r>
              <a:rPr lang="en-AU" sz="1200" b="1" dirty="0" smtClean="0"/>
              <a:t>	</a:t>
            </a:r>
            <a:r>
              <a:rPr lang="en-AU" sz="1200" b="1" dirty="0" smtClean="0">
                <a:solidFill>
                  <a:srgbClr val="FFFF00"/>
                </a:solidFill>
              </a:rPr>
              <a:t>• </a:t>
            </a:r>
            <a:r>
              <a:rPr lang="en-AU" sz="1200" b="1" u="sng" dirty="0" smtClean="0">
                <a:solidFill>
                  <a:srgbClr val="FFFF00"/>
                </a:solidFill>
              </a:rPr>
              <a:t>A stiff neck or sensitivity to light</a:t>
            </a:r>
            <a:r>
              <a:rPr lang="en-AU" sz="1200" b="1" dirty="0" smtClean="0">
                <a:solidFill>
                  <a:srgbClr val="FFFF00"/>
                </a:solidFill>
              </a:rPr>
              <a:t>—this may indicate meningitis, although it is possible for infants to</a:t>
            </a:r>
          </a:p>
          <a:p>
            <a:pPr algn="l"/>
            <a:r>
              <a:rPr lang="en-AU" sz="1200" dirty="0" smtClean="0">
                <a:solidFill>
                  <a:srgbClr val="FFFF00"/>
                </a:solidFill>
              </a:rPr>
              <a:t>	  have meningitis without these signs.</a:t>
            </a:r>
          </a:p>
          <a:p>
            <a:pPr algn="l"/>
            <a:r>
              <a:rPr lang="en-AU" sz="1200" b="1" dirty="0" smtClean="0"/>
              <a:t>	</a:t>
            </a:r>
            <a:r>
              <a:rPr lang="en-AU" sz="1200" b="1" dirty="0" smtClean="0">
                <a:solidFill>
                  <a:srgbClr val="FFFF00"/>
                </a:solidFill>
              </a:rPr>
              <a:t>• </a:t>
            </a:r>
            <a:r>
              <a:rPr lang="en-AU" sz="1200" b="1" u="sng" dirty="0" smtClean="0">
                <a:solidFill>
                  <a:srgbClr val="FFFF00"/>
                </a:solidFill>
              </a:rPr>
              <a:t>Pain</a:t>
            </a:r>
            <a:r>
              <a:rPr lang="en-AU" sz="1200" b="1" dirty="0" smtClean="0">
                <a:solidFill>
                  <a:srgbClr val="FFFF00"/>
                </a:solidFill>
              </a:rPr>
              <a:t>—a child may or may not tell you they are in pain. Facial expression is a good indicator of pain 	   in </a:t>
            </a:r>
            <a:r>
              <a:rPr lang="en-AU" sz="1200" dirty="0" smtClean="0">
                <a:solidFill>
                  <a:srgbClr val="FFFF00"/>
                </a:solidFill>
              </a:rPr>
              <a:t>small infants or children who do not talk. General irritability or reduced physical activity may also 	   indicate pain in young children.</a:t>
            </a: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87927" y="434109"/>
            <a:ext cx="8340437" cy="6086764"/>
          </a:xfrm>
        </p:spPr>
        <p:txBody>
          <a:bodyPr>
            <a:normAutofit/>
          </a:bodyPr>
          <a:lstStyle/>
          <a:p>
            <a:pPr algn="l"/>
            <a:r>
              <a:rPr lang="en-AU" sz="2400" b="1" u="sng" dirty="0" smtClean="0">
                <a:solidFill>
                  <a:srgbClr val="FFFF00"/>
                </a:solidFill>
              </a:rPr>
              <a:t>What to do if a child seems unwell?</a:t>
            </a:r>
          </a:p>
          <a:p>
            <a:pPr algn="l"/>
            <a:endParaRPr lang="en-AU" dirty="0" smtClean="0"/>
          </a:p>
          <a:p>
            <a:pPr algn="l"/>
            <a:r>
              <a:rPr lang="en-AU" dirty="0" smtClean="0">
                <a:solidFill>
                  <a:srgbClr val="FFFF00"/>
                </a:solidFill>
              </a:rPr>
              <a:t>Separate the ill child from the other children. If the child is not well enough to participate in activities, contact their parent and send them home. A child who is feeling unwell needs to be with a person who cares for them—this is usually a parent or grandparent.</a:t>
            </a:r>
          </a:p>
          <a:p>
            <a:pPr algn="l"/>
            <a:endParaRPr lang="en-AU" dirty="0" smtClean="0">
              <a:solidFill>
                <a:srgbClr val="FFFF00"/>
              </a:solidFill>
            </a:endParaRPr>
          </a:p>
          <a:p>
            <a:pPr algn="l"/>
            <a:r>
              <a:rPr lang="en-AU" dirty="0" smtClean="0">
                <a:solidFill>
                  <a:srgbClr val="FFFF00"/>
                </a:solidFill>
              </a:rPr>
              <a:t>While waiting for the parent to arrive, keep the child away from the main group of children, if possible.</a:t>
            </a:r>
          </a:p>
          <a:p>
            <a:pPr algn="l"/>
            <a:endParaRPr lang="en-AU" dirty="0" smtClean="0">
              <a:solidFill>
                <a:srgbClr val="FFFF00"/>
              </a:solidFill>
            </a:endParaRPr>
          </a:p>
          <a:p>
            <a:pPr algn="l"/>
            <a:r>
              <a:rPr lang="en-AU" dirty="0" smtClean="0">
                <a:solidFill>
                  <a:srgbClr val="FFFF00"/>
                </a:solidFill>
              </a:rPr>
              <a:t>For example, they could lie on a floor cushion or mat in a corner of the room where you can still comfort and supervise them. After the child leaves, ensure that the mattress or floor cushion is cleaned before it is used again. Some infectious agents can persist on surfaces and may cause infection even if an object looks clean or is wiped clean.</a:t>
            </a:r>
          </a:p>
          <a:p>
            <a:endParaRPr lang="en-AU"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89527" y="424873"/>
            <a:ext cx="8229599" cy="6022109"/>
          </a:xfrm>
        </p:spPr>
        <p:txBody>
          <a:bodyPr>
            <a:normAutofit/>
          </a:bodyPr>
          <a:lstStyle/>
          <a:p>
            <a:pPr algn="l"/>
            <a:r>
              <a:rPr lang="en-AU" sz="2400" b="1" dirty="0" smtClean="0">
                <a:solidFill>
                  <a:srgbClr val="FFFF00"/>
                </a:solidFill>
              </a:rPr>
              <a:t>What to do if a child has a fever?</a:t>
            </a:r>
          </a:p>
          <a:p>
            <a:pPr algn="l"/>
            <a:r>
              <a:rPr lang="en-AU" dirty="0" smtClean="0">
                <a:solidFill>
                  <a:srgbClr val="FFFF00"/>
                </a:solidFill>
              </a:rPr>
              <a:t>Key things to remember about fever:</a:t>
            </a:r>
          </a:p>
          <a:p>
            <a:pPr algn="l"/>
            <a:r>
              <a:rPr lang="en-AU" dirty="0" smtClean="0">
                <a:solidFill>
                  <a:srgbClr val="FFFF00"/>
                </a:solidFill>
              </a:rPr>
              <a:t>	• The normal temperature for a child is up to 38°C.</a:t>
            </a:r>
          </a:p>
          <a:p>
            <a:pPr algn="l"/>
            <a:r>
              <a:rPr lang="en-AU" dirty="0" smtClean="0">
                <a:solidFill>
                  <a:srgbClr val="FFFF00"/>
                </a:solidFill>
              </a:rPr>
              <a:t>	• Fevers are common in children.</a:t>
            </a:r>
          </a:p>
          <a:p>
            <a:pPr algn="l"/>
            <a:r>
              <a:rPr lang="en-AU" dirty="0" smtClean="0">
                <a:solidFill>
                  <a:srgbClr val="FFFF00"/>
                </a:solidFill>
              </a:rPr>
              <a:t>	• If the child seems well and is happy, there is no need to treat a 	   fever.</a:t>
            </a:r>
          </a:p>
          <a:p>
            <a:pPr algn="l"/>
            <a:r>
              <a:rPr lang="en-AU" dirty="0" smtClean="0">
                <a:solidFill>
                  <a:srgbClr val="FFFF00"/>
                </a:solidFill>
              </a:rPr>
              <a:t>	• If the child is less than 3 months old and has a fever above 38 °C, 	   contact the child’s parent and ask them to take the child to a 	   doctor or ask permission to take the child to a doctor yourself.</a:t>
            </a:r>
          </a:p>
          <a:p>
            <a:pPr algn="l"/>
            <a:r>
              <a:rPr lang="en-AU" dirty="0" smtClean="0">
                <a:solidFill>
                  <a:srgbClr val="FFFF00"/>
                </a:solidFill>
              </a:rPr>
              <a:t>	• If the child is unhappy, treatment is needed to comfort them. Give 	   clear fluids and, if the parents give permission, paracetamol.</a:t>
            </a:r>
          </a:p>
          <a:p>
            <a:pPr algn="l"/>
            <a:r>
              <a:rPr lang="en-AU" dirty="0" smtClean="0">
                <a:solidFill>
                  <a:srgbClr val="FFFF00"/>
                </a:solidFill>
              </a:rPr>
              <a:t>	• Watch the child and monitor how they are feeling.</a:t>
            </a:r>
          </a:p>
          <a:p>
            <a:pPr algn="l"/>
            <a:endParaRPr lang="en-AU" dirty="0" smtClean="0">
              <a:solidFill>
                <a:srgbClr val="FFFF00"/>
              </a:solidFill>
            </a:endParaRPr>
          </a:p>
          <a:p>
            <a:pPr algn="l"/>
            <a:r>
              <a:rPr lang="en-AU" b="1" dirty="0" smtClean="0">
                <a:solidFill>
                  <a:srgbClr val="FFFF00"/>
                </a:solidFill>
              </a:rPr>
              <a:t>Reducing the fever</a:t>
            </a:r>
          </a:p>
          <a:p>
            <a:pPr algn="l"/>
            <a:r>
              <a:rPr lang="en-AU" b="1" dirty="0" smtClean="0">
                <a:solidFill>
                  <a:srgbClr val="FFFF00"/>
                </a:solidFill>
              </a:rPr>
              <a:t>Warning: Before giving any medication to a child, it is extremely important for </a:t>
            </a:r>
            <a:r>
              <a:rPr lang="en-AU" dirty="0" smtClean="0">
                <a:solidFill>
                  <a:srgbClr val="FFFF00"/>
                </a:solidFill>
              </a:rPr>
              <a:t>educators and other staff to check if the child has any allergies to the medication being administered. Parental consent should be obtained before administering any medication to a child</a:t>
            </a:r>
            <a:endParaRPr lang="en-AU"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6" name="8-Point Star 5"/>
          <p:cNvSpPr/>
          <p:nvPr/>
        </p:nvSpPr>
        <p:spPr>
          <a:xfrm>
            <a:off x="8026400" y="5911613"/>
            <a:ext cx="815429" cy="738909"/>
          </a:xfrm>
          <a:prstGeom prst="star8">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smtClean="0">
                <a:solidFill>
                  <a:schemeClr val="bg2">
                    <a:lumMod val="75000"/>
                  </a:schemeClr>
                </a:solidFill>
              </a:rPr>
              <a:t>SC</a:t>
            </a:r>
            <a:endParaRPr lang="en-AU" dirty="0">
              <a:solidFill>
                <a:schemeClr val="bg2">
                  <a:lumMod val="75000"/>
                </a:schemeClr>
              </a:solidFill>
            </a:endParaRPr>
          </a:p>
        </p:txBody>
      </p:sp>
      <p:sp>
        <p:nvSpPr>
          <p:cNvPr id="7" name="8-Point Star 6"/>
          <p:cNvSpPr/>
          <p:nvPr/>
        </p:nvSpPr>
        <p:spPr>
          <a:xfrm>
            <a:off x="7350820" y="6077527"/>
            <a:ext cx="815429" cy="738909"/>
          </a:xfrm>
          <a:prstGeom prst="star8">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smtClean="0">
                <a:solidFill>
                  <a:schemeClr val="bg2">
                    <a:lumMod val="75000"/>
                  </a:schemeClr>
                </a:solidFill>
              </a:rPr>
              <a:t>HO</a:t>
            </a:r>
            <a:endParaRPr lang="en-AU" dirty="0">
              <a:solidFill>
                <a:schemeClr val="bg2">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36738" y="341745"/>
            <a:ext cx="8405091" cy="5984825"/>
          </a:xfrm>
        </p:spPr>
        <p:txBody>
          <a:bodyPr>
            <a:normAutofit fontScale="70000" lnSpcReduction="20000"/>
          </a:bodyPr>
          <a:lstStyle/>
          <a:p>
            <a:pPr algn="l"/>
            <a:r>
              <a:rPr lang="en-AU" b="1" dirty="0" smtClean="0">
                <a:solidFill>
                  <a:srgbClr val="FFFF00"/>
                </a:solidFill>
              </a:rPr>
              <a:t>Hygienic nappy changing and toileting</a:t>
            </a:r>
          </a:p>
          <a:p>
            <a:pPr algn="l"/>
            <a:endParaRPr lang="en-AU" dirty="0" smtClean="0">
              <a:solidFill>
                <a:srgbClr val="FFFF00"/>
              </a:solidFill>
            </a:endParaRPr>
          </a:p>
          <a:p>
            <a:pPr algn="l"/>
            <a:r>
              <a:rPr lang="en-AU" dirty="0" smtClean="0">
                <a:solidFill>
                  <a:srgbClr val="FFFF00"/>
                </a:solidFill>
              </a:rPr>
              <a:t>Faeces (and sometimes urine) contain billions of germs. Hygienic nappy changing and toileting is important</a:t>
            </a:r>
          </a:p>
          <a:p>
            <a:pPr algn="l"/>
            <a:r>
              <a:rPr lang="en-AU" dirty="0" smtClean="0">
                <a:solidFill>
                  <a:srgbClr val="FFFF00"/>
                </a:solidFill>
              </a:rPr>
              <a:t>to prevent these germs from spreading disease.</a:t>
            </a:r>
          </a:p>
          <a:p>
            <a:pPr algn="l"/>
            <a:endParaRPr lang="en-AU" b="1" dirty="0" smtClean="0">
              <a:solidFill>
                <a:srgbClr val="FFFF00"/>
              </a:solidFill>
            </a:endParaRPr>
          </a:p>
          <a:p>
            <a:pPr algn="l"/>
            <a:r>
              <a:rPr lang="en-AU" b="1" dirty="0" smtClean="0">
                <a:solidFill>
                  <a:srgbClr val="FFFF00"/>
                </a:solidFill>
              </a:rPr>
              <a:t>Nappy changing</a:t>
            </a:r>
          </a:p>
          <a:p>
            <a:pPr algn="l"/>
            <a:r>
              <a:rPr lang="en-AU" dirty="0" smtClean="0">
                <a:solidFill>
                  <a:srgbClr val="FFFF00"/>
                </a:solidFill>
              </a:rPr>
              <a:t>Parents and education and care services may have different preferences for nappies: some may choose to</a:t>
            </a:r>
          </a:p>
          <a:p>
            <a:pPr algn="l"/>
            <a:r>
              <a:rPr lang="en-AU" dirty="0" smtClean="0">
                <a:solidFill>
                  <a:srgbClr val="FFFF00"/>
                </a:solidFill>
              </a:rPr>
              <a:t>use cloth nappies, and some may choose disposable nappies. However, the use of disposable nappies is</a:t>
            </a:r>
          </a:p>
          <a:p>
            <a:pPr algn="l"/>
            <a:r>
              <a:rPr lang="en-AU" dirty="0" smtClean="0">
                <a:solidFill>
                  <a:srgbClr val="FFFF00"/>
                </a:solidFill>
              </a:rPr>
              <a:t>strongly encouraged in education and care services. This is because disposable nappies are less likely to</a:t>
            </a:r>
          </a:p>
          <a:p>
            <a:pPr algn="l"/>
            <a:r>
              <a:rPr lang="en-AU" dirty="0" smtClean="0">
                <a:solidFill>
                  <a:srgbClr val="FFFF00"/>
                </a:solidFill>
              </a:rPr>
              <a:t>spread germs into the environment15 because they are less prone to ‘leaking’ than cloth nappies and can be</a:t>
            </a:r>
          </a:p>
          <a:p>
            <a:pPr algn="l"/>
            <a:r>
              <a:rPr lang="en-AU" dirty="0" smtClean="0">
                <a:solidFill>
                  <a:srgbClr val="FFFF00"/>
                </a:solidFill>
              </a:rPr>
              <a:t>disposed of immediately.</a:t>
            </a:r>
          </a:p>
          <a:p>
            <a:pPr algn="l"/>
            <a:endParaRPr lang="en-AU" dirty="0" smtClean="0">
              <a:solidFill>
                <a:srgbClr val="FFFF00"/>
              </a:solidFill>
            </a:endParaRPr>
          </a:p>
          <a:p>
            <a:pPr algn="l"/>
            <a:r>
              <a:rPr lang="en-AU" dirty="0" smtClean="0">
                <a:solidFill>
                  <a:srgbClr val="FFFF00"/>
                </a:solidFill>
              </a:rPr>
              <a:t>Whether you choose cloth nappies or disposable nappies, it is important to minimise the risk of contact</a:t>
            </a:r>
          </a:p>
          <a:p>
            <a:pPr algn="l"/>
            <a:r>
              <a:rPr lang="en-AU" dirty="0" smtClean="0">
                <a:solidFill>
                  <a:srgbClr val="FFFF00"/>
                </a:solidFill>
              </a:rPr>
              <a:t>with urine and faeces when dealing with soiled nappies. This includes keeping soiled nappies in a contained</a:t>
            </a:r>
          </a:p>
          <a:p>
            <a:pPr algn="l"/>
            <a:r>
              <a:rPr lang="en-AU" dirty="0" smtClean="0">
                <a:solidFill>
                  <a:srgbClr val="FFFF00"/>
                </a:solidFill>
              </a:rPr>
              <a:t>space, and having a separate, dedicated nappy change area.</a:t>
            </a:r>
          </a:p>
          <a:p>
            <a:pPr algn="l"/>
            <a:endParaRPr lang="en-AU" dirty="0" smtClean="0">
              <a:solidFill>
                <a:srgbClr val="FFFF00"/>
              </a:solidFill>
            </a:endParaRPr>
          </a:p>
          <a:p>
            <a:pPr algn="l"/>
            <a:r>
              <a:rPr lang="en-AU" dirty="0" smtClean="0">
                <a:solidFill>
                  <a:srgbClr val="FFFF00"/>
                </a:solidFill>
              </a:rPr>
              <a:t>An area should be specifically set aside for changing nappies. Ensure that the nappy change mat or surface</a:t>
            </a:r>
          </a:p>
          <a:p>
            <a:pPr algn="l"/>
            <a:r>
              <a:rPr lang="en-AU" dirty="0" smtClean="0">
                <a:solidFill>
                  <a:srgbClr val="FFFF00"/>
                </a:solidFill>
              </a:rPr>
              <a:t>is not torn and can be easily cleaned. Do not share the same nappy change mat with children from another</a:t>
            </a:r>
          </a:p>
          <a:p>
            <a:pPr algn="l"/>
            <a:r>
              <a:rPr lang="en-AU" dirty="0" smtClean="0">
                <a:solidFill>
                  <a:srgbClr val="FFFF00"/>
                </a:solidFill>
              </a:rPr>
              <a:t>room, if possible. Having separate change mats for each room can help limit the spread of an infection and</a:t>
            </a:r>
          </a:p>
          <a:p>
            <a:pPr algn="l"/>
            <a:r>
              <a:rPr lang="en-AU" dirty="0" smtClean="0">
                <a:solidFill>
                  <a:srgbClr val="FFFF00"/>
                </a:solidFill>
              </a:rPr>
              <a:t>contain it to a single room. If this is not possible, take extra care to ensure that the change mat is thoroughly</a:t>
            </a:r>
          </a:p>
          <a:p>
            <a:pPr algn="l"/>
            <a:r>
              <a:rPr lang="en-AU" dirty="0" smtClean="0">
                <a:solidFill>
                  <a:srgbClr val="FFFF00"/>
                </a:solidFill>
              </a:rPr>
              <a:t>cleaned after each nappy change, especially if a child is known to have an infection.</a:t>
            </a:r>
          </a:p>
          <a:p>
            <a:pPr algn="l"/>
            <a:endParaRPr lang="en-AU" dirty="0" smtClean="0">
              <a:solidFill>
                <a:srgbClr val="FFFF00"/>
              </a:solidFill>
            </a:endParaRPr>
          </a:p>
          <a:p>
            <a:pPr algn="l"/>
            <a:r>
              <a:rPr lang="en-AU" dirty="0" smtClean="0">
                <a:solidFill>
                  <a:srgbClr val="FFFF00"/>
                </a:solidFill>
              </a:rPr>
              <a:t>Check that all the supplies you need are ready. If the child can walk, walk with them to the changing area.</a:t>
            </a:r>
          </a:p>
          <a:p>
            <a:pPr algn="l"/>
            <a:r>
              <a:rPr lang="en-AU" dirty="0" smtClean="0">
                <a:solidFill>
                  <a:srgbClr val="FFFF00"/>
                </a:solidFill>
              </a:rPr>
              <a:t>If the child cannot walk, pick them up and carry them to the changing area. If there are faeces on the child’s</a:t>
            </a:r>
          </a:p>
          <a:p>
            <a:pPr algn="l"/>
            <a:r>
              <a:rPr lang="en-AU" dirty="0" smtClean="0">
                <a:solidFill>
                  <a:srgbClr val="FFFF00"/>
                </a:solidFill>
              </a:rPr>
              <a:t>body or clothes, hold the child away from your body if you need to carry them.</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hRS2C69KX.jpg"/>
          <p:cNvPicPr>
            <a:picLocks noGrp="1" noChangeAspect="1"/>
          </p:cNvPicPr>
          <p:nvPr>
            <p:ph idx="1"/>
          </p:nvPr>
        </p:nvPicPr>
        <p:blipFill>
          <a:blip r:embed="rId2" cstate="print"/>
          <a:stretch>
            <a:fillRect/>
          </a:stretch>
        </p:blipFill>
        <p:spPr>
          <a:xfrm>
            <a:off x="3057236" y="2937193"/>
            <a:ext cx="2246386" cy="3204844"/>
          </a:xfrm>
        </p:spPr>
      </p:pic>
      <p:pic>
        <p:nvPicPr>
          <p:cNvPr id="4" name="Picture 3" descr="SMYL Logo Style 3"/>
          <p:cNvPicPr/>
          <p:nvPr/>
        </p:nvPicPr>
        <p:blipFill>
          <a:blip r:embed="rId3" cstate="print"/>
          <a:srcRect/>
          <a:stretch>
            <a:fillRect/>
          </a:stretch>
        </p:blipFill>
        <p:spPr bwMode="auto">
          <a:xfrm>
            <a:off x="7037147" y="418031"/>
            <a:ext cx="1804682" cy="680280"/>
          </a:xfrm>
          <a:prstGeom prst="rect">
            <a:avLst/>
          </a:prstGeom>
          <a:noFill/>
        </p:spPr>
      </p:pic>
      <p:sp>
        <p:nvSpPr>
          <p:cNvPr id="6" name="TextBox 5"/>
          <p:cNvSpPr txBox="1"/>
          <p:nvPr/>
        </p:nvSpPr>
        <p:spPr>
          <a:xfrm>
            <a:off x="609600" y="1098311"/>
            <a:ext cx="7943273" cy="2308324"/>
          </a:xfrm>
          <a:prstGeom prst="rect">
            <a:avLst/>
          </a:prstGeom>
          <a:noFill/>
        </p:spPr>
        <p:txBody>
          <a:bodyPr wrap="square" rtlCol="0">
            <a:spAutoFit/>
          </a:bodyPr>
          <a:lstStyle/>
          <a:p>
            <a:r>
              <a:rPr lang="en-AU" b="1" dirty="0" smtClean="0">
                <a:solidFill>
                  <a:srgbClr val="FFFF00"/>
                </a:solidFill>
              </a:rPr>
              <a:t>Staying healthy -5</a:t>
            </a:r>
            <a:r>
              <a:rPr lang="en-AU" b="1" baseline="30000" dirty="0" smtClean="0">
                <a:solidFill>
                  <a:srgbClr val="FFFF00"/>
                </a:solidFill>
              </a:rPr>
              <a:t>th</a:t>
            </a:r>
            <a:r>
              <a:rPr lang="en-AU" b="1" dirty="0" smtClean="0">
                <a:solidFill>
                  <a:srgbClr val="FFFF00"/>
                </a:solidFill>
              </a:rPr>
              <a:t> edition - Preventing infectious diseases in</a:t>
            </a:r>
          </a:p>
          <a:p>
            <a:r>
              <a:rPr lang="en-AU" b="1" dirty="0" smtClean="0">
                <a:solidFill>
                  <a:srgbClr val="FFFF00"/>
                </a:solidFill>
              </a:rPr>
              <a:t>early childhood education and care services </a:t>
            </a:r>
          </a:p>
          <a:p>
            <a:endParaRPr lang="en-AU" dirty="0" smtClean="0">
              <a:solidFill>
                <a:srgbClr val="FFFF00"/>
              </a:solidFill>
            </a:endParaRPr>
          </a:p>
          <a:p>
            <a:r>
              <a:rPr lang="en-AU" dirty="0" smtClean="0">
                <a:solidFill>
                  <a:srgbClr val="FFFF00"/>
                </a:solidFill>
              </a:rPr>
              <a:t>Can be downloaded from the internet and is a great resource for you to help Prevent infectious diseases in early childhood education and care services </a:t>
            </a:r>
          </a:p>
          <a:p>
            <a:endParaRPr lang="en-AU" dirty="0" smtClean="0">
              <a:solidFill>
                <a:srgbClr val="FFFF00"/>
              </a:solidFill>
            </a:endParaRPr>
          </a:p>
          <a:p>
            <a:endParaRPr lang="en-AU" dirty="0"/>
          </a:p>
        </p:txBody>
      </p:sp>
    </p:spTree>
    <p:extLst>
      <p:ext uri="{BB962C8B-B14F-4D97-AF65-F5344CB8AC3E}">
        <p14:creationId xmlns:p14="http://schemas.microsoft.com/office/powerpoint/2010/main" xmlns="" val="3719147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60219" y="489527"/>
            <a:ext cx="8294254" cy="5865091"/>
          </a:xfrm>
        </p:spPr>
        <p:txBody>
          <a:bodyPr>
            <a:normAutofit/>
          </a:bodyPr>
          <a:lstStyle/>
          <a:p>
            <a:pPr algn="l"/>
            <a:r>
              <a:rPr lang="en-AU" dirty="0" smtClean="0">
                <a:solidFill>
                  <a:srgbClr val="FFFF00"/>
                </a:solidFill>
              </a:rPr>
              <a:t>Placing paper on the change table</a:t>
            </a:r>
          </a:p>
          <a:p>
            <a:pPr algn="l"/>
            <a:r>
              <a:rPr lang="en-AU" dirty="0" smtClean="0">
                <a:solidFill>
                  <a:srgbClr val="FFFF00"/>
                </a:solidFill>
              </a:rPr>
              <a:t>Every time a child has their nappy changed, germs are put on the change table. Placing a piece of paper on the change table catches many of these germs so they do not reach the change table itself. Any paper can be used for this, including paper towel (but this can be expensive), greaseproof paper or large sheets of butcher’s paper or recycled paper. The paper is removed in the middle of the nappy change, before the child’s clean clothes are put on, and the paper and the germs are put in the bin. If an education and care service does not wish to use paper on the change table, extra care must be taken in cleaning the change mat between nappy changes.</a:t>
            </a:r>
          </a:p>
          <a:p>
            <a:pPr algn="l"/>
            <a:endParaRPr lang="en-AU" dirty="0" smtClean="0">
              <a:solidFill>
                <a:srgbClr val="FFFF00"/>
              </a:solidFill>
            </a:endParaRPr>
          </a:p>
          <a:p>
            <a:pPr algn="l"/>
            <a:r>
              <a:rPr lang="en-AU" dirty="0" smtClean="0">
                <a:solidFill>
                  <a:srgbClr val="FFFF00"/>
                </a:solidFill>
              </a:rPr>
              <a:t>Wearing disposable gloves</a:t>
            </a:r>
          </a:p>
          <a:p>
            <a:pPr algn="l"/>
            <a:r>
              <a:rPr lang="en-AU" dirty="0" smtClean="0">
                <a:solidFill>
                  <a:srgbClr val="FFFF00"/>
                </a:solidFill>
              </a:rPr>
              <a:t>Disposable gloves should always be worn on both hands when changing nappies, to prevent the spread of germs in faeces and urine. Wear gloves only during the part of the nappy changing process when you may come in contact with faeces or urine. Once the child is clean and the paper has been removed from the change table, remove your gloves so you will not touch the clean child with dirty gloves.</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24873" y="461818"/>
            <a:ext cx="8275781" cy="5929746"/>
          </a:xfrm>
        </p:spPr>
        <p:txBody>
          <a:bodyPr>
            <a:normAutofit fontScale="70000" lnSpcReduction="20000"/>
          </a:bodyPr>
          <a:lstStyle/>
          <a:p>
            <a:pPr algn="l"/>
            <a:r>
              <a:rPr lang="en-AU" dirty="0" smtClean="0">
                <a:solidFill>
                  <a:srgbClr val="FFFF00"/>
                </a:solidFill>
              </a:rPr>
              <a:t>Cleaning the child</a:t>
            </a:r>
          </a:p>
          <a:p>
            <a:pPr algn="l"/>
            <a:endParaRPr lang="en-AU" dirty="0" smtClean="0">
              <a:solidFill>
                <a:srgbClr val="FFFF00"/>
              </a:solidFill>
            </a:endParaRPr>
          </a:p>
          <a:p>
            <a:pPr algn="l"/>
            <a:r>
              <a:rPr lang="en-AU" dirty="0" smtClean="0">
                <a:solidFill>
                  <a:srgbClr val="FFFF00"/>
                </a:solidFill>
              </a:rPr>
              <a:t>Pre-moistened disposable wipes are recommended to clean the child.</a:t>
            </a:r>
          </a:p>
          <a:p>
            <a:pPr algn="l"/>
            <a:r>
              <a:rPr lang="en-AU" dirty="0" smtClean="0">
                <a:solidFill>
                  <a:srgbClr val="FFFF00"/>
                </a:solidFill>
              </a:rPr>
              <a:t>Cleaning the change table</a:t>
            </a:r>
          </a:p>
          <a:p>
            <a:pPr algn="l"/>
            <a:r>
              <a:rPr lang="en-AU" dirty="0" smtClean="0">
                <a:solidFill>
                  <a:srgbClr val="FFFF00"/>
                </a:solidFill>
              </a:rPr>
              <a:t>Try to have at least two nappy change surfaces for each day as an additional way to prevent the spread</a:t>
            </a:r>
          </a:p>
          <a:p>
            <a:pPr algn="l"/>
            <a:r>
              <a:rPr lang="en-AU" dirty="0" smtClean="0">
                <a:solidFill>
                  <a:srgbClr val="FFFF00"/>
                </a:solidFill>
              </a:rPr>
              <a:t>of disease. A waterproof sheet over the change mat can be the morning surface; this can be removed for</a:t>
            </a:r>
          </a:p>
          <a:p>
            <a:pPr algn="l"/>
            <a:r>
              <a:rPr lang="en-AU" dirty="0" smtClean="0">
                <a:solidFill>
                  <a:srgbClr val="FFFF00"/>
                </a:solidFill>
              </a:rPr>
              <a:t>the afternoon.</a:t>
            </a:r>
          </a:p>
          <a:p>
            <a:pPr algn="l"/>
            <a:endParaRPr lang="en-AU" dirty="0" smtClean="0">
              <a:solidFill>
                <a:srgbClr val="FFFF00"/>
              </a:solidFill>
            </a:endParaRPr>
          </a:p>
          <a:p>
            <a:pPr algn="l"/>
            <a:r>
              <a:rPr lang="en-AU" b="1" dirty="0" smtClean="0">
                <a:solidFill>
                  <a:srgbClr val="FFFF00"/>
                </a:solidFill>
              </a:rPr>
              <a:t>Toilet training</a:t>
            </a:r>
          </a:p>
          <a:p>
            <a:pPr algn="l"/>
            <a:endParaRPr lang="en-AU" dirty="0" smtClean="0">
              <a:solidFill>
                <a:srgbClr val="FFFF00"/>
              </a:solidFill>
            </a:endParaRPr>
          </a:p>
          <a:p>
            <a:pPr algn="l"/>
            <a:r>
              <a:rPr lang="en-AU" dirty="0" smtClean="0">
                <a:solidFill>
                  <a:srgbClr val="FFFF00"/>
                </a:solidFill>
              </a:rPr>
              <a:t>Ask parents to supply a clean change of clothing for children who are toilet training. Place soiled clothes in</a:t>
            </a:r>
          </a:p>
          <a:p>
            <a:pPr algn="l"/>
            <a:r>
              <a:rPr lang="en-AU" dirty="0" smtClean="0">
                <a:solidFill>
                  <a:srgbClr val="FFFF00"/>
                </a:solidFill>
              </a:rPr>
              <a:t>a plastic bag or alternative, and keep these bags in a designated place until parents can take them home.</a:t>
            </a:r>
          </a:p>
          <a:p>
            <a:pPr algn="l"/>
            <a:r>
              <a:rPr lang="en-AU" dirty="0" smtClean="0">
                <a:solidFill>
                  <a:srgbClr val="FFFF00"/>
                </a:solidFill>
              </a:rPr>
              <a:t>Help the child use the toilet. It is better for the child to use the toilet rather than a potty chair, which</a:t>
            </a:r>
          </a:p>
          <a:p>
            <a:pPr algn="l"/>
            <a:r>
              <a:rPr lang="en-AU" dirty="0" smtClean="0">
                <a:solidFill>
                  <a:srgbClr val="FFFF00"/>
                </a:solidFill>
              </a:rPr>
              <a:t>increases the risk of spreading disease. If the child must use a potty, empty the contents into the toilet and</a:t>
            </a:r>
          </a:p>
          <a:p>
            <a:pPr algn="l"/>
            <a:r>
              <a:rPr lang="en-AU" dirty="0" smtClean="0">
                <a:solidFill>
                  <a:srgbClr val="FFFF00"/>
                </a:solidFill>
              </a:rPr>
              <a:t>wash the chair with detergent and warm water. Do not wash the potty in a sink used for washing hands.</a:t>
            </a:r>
          </a:p>
          <a:p>
            <a:pPr algn="l"/>
            <a:r>
              <a:rPr lang="en-AU" dirty="0" smtClean="0">
                <a:solidFill>
                  <a:srgbClr val="FFFF00"/>
                </a:solidFill>
              </a:rPr>
              <a:t>Children, especially girls, should be encouraged to wipe front to back, to reduce the chance of introducing</a:t>
            </a:r>
          </a:p>
          <a:p>
            <a:pPr algn="l"/>
            <a:r>
              <a:rPr lang="en-AU" dirty="0" smtClean="0">
                <a:solidFill>
                  <a:srgbClr val="FFFF00"/>
                </a:solidFill>
              </a:rPr>
              <a:t>bowel bacteria to the urinary tract.</a:t>
            </a:r>
          </a:p>
          <a:p>
            <a:pPr algn="l"/>
            <a:endParaRPr lang="en-AU" dirty="0" smtClean="0">
              <a:solidFill>
                <a:srgbClr val="FFFF00"/>
              </a:solidFill>
            </a:endParaRPr>
          </a:p>
          <a:p>
            <a:pPr algn="l"/>
            <a:r>
              <a:rPr lang="en-AU" dirty="0" smtClean="0">
                <a:solidFill>
                  <a:srgbClr val="FFFF00"/>
                </a:solidFill>
              </a:rPr>
              <a:t>After toileting, help the child wash their hands. Ask older children if they washed their hands. Explain to</a:t>
            </a:r>
          </a:p>
          <a:p>
            <a:pPr algn="l"/>
            <a:r>
              <a:rPr lang="en-AU" dirty="0" smtClean="0">
                <a:solidFill>
                  <a:srgbClr val="FFFF00"/>
                </a:solidFill>
              </a:rPr>
              <a:t>the child that washing their hands and drying them properly will stop germs that might make them ill.</a:t>
            </a:r>
          </a:p>
          <a:p>
            <a:pPr algn="l"/>
            <a:r>
              <a:rPr lang="en-AU" dirty="0" smtClean="0">
                <a:solidFill>
                  <a:srgbClr val="FFFF00"/>
                </a:solidFill>
              </a:rPr>
              <a:t>Always wash your own hands after helping children use the toilet.</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leancloths.jpg"/>
          <p:cNvPicPr>
            <a:picLocks noChangeAspect="1"/>
          </p:cNvPicPr>
          <p:nvPr/>
        </p:nvPicPr>
        <p:blipFill>
          <a:blip r:embed="rId2" cstate="print"/>
          <a:stretch>
            <a:fillRect/>
          </a:stretch>
        </p:blipFill>
        <p:spPr>
          <a:xfrm>
            <a:off x="3075708" y="3602182"/>
            <a:ext cx="2660074" cy="3020261"/>
          </a:xfrm>
          <a:prstGeom prst="rect">
            <a:avLst/>
          </a:prstGeom>
        </p:spPr>
      </p:pic>
      <p:sp>
        <p:nvSpPr>
          <p:cNvPr id="7" name="TextBox 6"/>
          <p:cNvSpPr txBox="1"/>
          <p:nvPr/>
        </p:nvSpPr>
        <p:spPr>
          <a:xfrm>
            <a:off x="323273" y="563419"/>
            <a:ext cx="8183419" cy="3416320"/>
          </a:xfrm>
          <a:prstGeom prst="rect">
            <a:avLst/>
          </a:prstGeom>
          <a:noFill/>
        </p:spPr>
        <p:txBody>
          <a:bodyPr wrap="square" rtlCol="0">
            <a:spAutoFit/>
          </a:bodyPr>
          <a:lstStyle/>
          <a:p>
            <a:r>
              <a:rPr lang="en-AU" b="1" u="sng" dirty="0" smtClean="0">
                <a:solidFill>
                  <a:srgbClr val="FFFF00"/>
                </a:solidFill>
              </a:rPr>
              <a:t>Cleaning the environment </a:t>
            </a:r>
          </a:p>
          <a:p>
            <a:endParaRPr lang="en-AU" dirty="0" smtClean="0">
              <a:solidFill>
                <a:srgbClr val="FFFF00"/>
              </a:solidFill>
            </a:endParaRPr>
          </a:p>
          <a:p>
            <a:r>
              <a:rPr lang="en-AU" dirty="0" smtClean="0">
                <a:solidFill>
                  <a:srgbClr val="FFFF00"/>
                </a:solidFill>
              </a:rPr>
              <a:t>Using </a:t>
            </a:r>
            <a:r>
              <a:rPr lang="en-AU" u="sng" dirty="0" smtClean="0">
                <a:solidFill>
                  <a:srgbClr val="FFFF00"/>
                </a:solidFill>
              </a:rPr>
              <a:t>paper towel </a:t>
            </a:r>
            <a:r>
              <a:rPr lang="en-AU" dirty="0" smtClean="0">
                <a:solidFill>
                  <a:srgbClr val="FFFF00"/>
                </a:solidFill>
              </a:rPr>
              <a:t>is the best way to clean up as you are throwing the germs straight into the bin however not very sustainable.</a:t>
            </a:r>
          </a:p>
          <a:p>
            <a:endParaRPr lang="en-AU" b="1" u="sng" dirty="0" smtClean="0">
              <a:solidFill>
                <a:srgbClr val="FFFF00"/>
              </a:solidFill>
            </a:endParaRPr>
          </a:p>
          <a:p>
            <a:r>
              <a:rPr lang="en-AU" b="1" u="sng" dirty="0" smtClean="0">
                <a:solidFill>
                  <a:srgbClr val="FFFF00"/>
                </a:solidFill>
              </a:rPr>
              <a:t>Cleaning with Cloths</a:t>
            </a:r>
          </a:p>
          <a:p>
            <a:endParaRPr lang="en-AU" dirty="0" smtClean="0">
              <a:solidFill>
                <a:srgbClr val="FFFF00"/>
              </a:solidFill>
            </a:endParaRPr>
          </a:p>
          <a:p>
            <a:r>
              <a:rPr lang="en-AU" dirty="0" smtClean="0">
                <a:solidFill>
                  <a:srgbClr val="FFFF00"/>
                </a:solidFill>
              </a:rPr>
              <a:t>Different cloths should be used for each duty. </a:t>
            </a:r>
          </a:p>
          <a:p>
            <a:r>
              <a:rPr lang="en-AU" dirty="0" smtClean="0">
                <a:solidFill>
                  <a:srgbClr val="FFFF00"/>
                </a:solidFill>
              </a:rPr>
              <a:t>For example, pink cloths might be used for cleaning tables, and green cloths for cleaning floors. This helps to stop the spread of germs and bacteria from one surface to another. Your child care service will have their own procedure to follow.</a:t>
            </a:r>
            <a:endParaRPr lang="en-AU" dirty="0">
              <a:solidFill>
                <a:srgbClr val="FFFF00"/>
              </a:solidFill>
            </a:endParaRPr>
          </a:p>
        </p:txBody>
      </p:sp>
      <p:pic>
        <p:nvPicPr>
          <p:cNvPr id="4" name="Picture 3" descr="SMYL Logo Style 3"/>
          <p:cNvPicPr/>
          <p:nvPr/>
        </p:nvPicPr>
        <p:blipFill>
          <a:blip r:embed="rId3" cstate="print"/>
          <a:srcRect/>
          <a:stretch>
            <a:fillRect/>
          </a:stretch>
        </p:blipFill>
        <p:spPr bwMode="auto">
          <a:xfrm>
            <a:off x="7037147" y="212097"/>
            <a:ext cx="1804682" cy="68028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71055" y="471055"/>
            <a:ext cx="8257309" cy="5874327"/>
          </a:xfrm>
        </p:spPr>
        <p:txBody>
          <a:bodyPr/>
          <a:lstStyle/>
          <a:p>
            <a:pPr algn="l"/>
            <a:r>
              <a:rPr lang="en-AU" b="1" dirty="0" smtClean="0">
                <a:solidFill>
                  <a:srgbClr val="FFFF00"/>
                </a:solidFill>
              </a:rPr>
              <a:t>Safely dealing with spills</a:t>
            </a:r>
          </a:p>
          <a:p>
            <a:pPr algn="l"/>
            <a:endParaRPr lang="en-AU" b="1" dirty="0" smtClean="0">
              <a:solidFill>
                <a:srgbClr val="FFFF00"/>
              </a:solidFill>
            </a:endParaRPr>
          </a:p>
          <a:p>
            <a:pPr algn="l"/>
            <a:r>
              <a:rPr lang="en-AU" dirty="0" smtClean="0">
                <a:solidFill>
                  <a:srgbClr val="FFFF00"/>
                </a:solidFill>
              </a:rPr>
              <a:t>Accidental spills of body fluids—including blood, vomit, urine, faeces and nasal discharge—are a fact of life within education and care services. Prompt management of spots and spills, including removing the spilled substance, and cleaning and disinfecting the area, reduces the potential risk to children, educators and other staff in education and care services.</a:t>
            </a:r>
          </a:p>
          <a:p>
            <a:pPr algn="l"/>
            <a:endParaRPr lang="en-AU" dirty="0" smtClean="0">
              <a:solidFill>
                <a:srgbClr val="FFFF00"/>
              </a:solidFill>
            </a:endParaRPr>
          </a:p>
          <a:p>
            <a:pPr algn="l"/>
            <a:r>
              <a:rPr lang="en-AU" dirty="0" smtClean="0">
                <a:solidFill>
                  <a:srgbClr val="FFFF00"/>
                </a:solidFill>
              </a:rPr>
              <a:t>Prevention is better than cure. Strategies to prevent spills of body fluids include:</a:t>
            </a:r>
          </a:p>
          <a:p>
            <a:pPr algn="l"/>
            <a:r>
              <a:rPr lang="en-AU" dirty="0" smtClean="0">
                <a:solidFill>
                  <a:srgbClr val="FFFF00"/>
                </a:solidFill>
              </a:rPr>
              <a:t>• regularly toileting children</a:t>
            </a:r>
          </a:p>
          <a:p>
            <a:pPr algn="l"/>
            <a:r>
              <a:rPr lang="en-AU" dirty="0" smtClean="0">
                <a:solidFill>
                  <a:srgbClr val="FFFF00"/>
                </a:solidFill>
              </a:rPr>
              <a:t>• using disposable nappies rather than cloth nappies</a:t>
            </a:r>
          </a:p>
          <a:p>
            <a:pPr algn="l"/>
            <a:r>
              <a:rPr lang="en-AU" dirty="0" smtClean="0">
                <a:solidFill>
                  <a:srgbClr val="FFFF00"/>
                </a:solidFill>
              </a:rPr>
              <a:t>• excluding children with vomiting or diarrhoea</a:t>
            </a:r>
          </a:p>
          <a:p>
            <a:pPr algn="l"/>
            <a:r>
              <a:rPr lang="en-AU" dirty="0" smtClean="0">
                <a:solidFill>
                  <a:srgbClr val="FFFF00"/>
                </a:solidFill>
              </a:rPr>
              <a:t>• making sure children play safely.</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2582" y="665018"/>
            <a:ext cx="8091054" cy="5745018"/>
          </a:xfrm>
        </p:spPr>
        <p:txBody>
          <a:bodyPr>
            <a:normAutofit/>
          </a:bodyPr>
          <a:lstStyle/>
          <a:p>
            <a:pPr algn="l"/>
            <a:r>
              <a:rPr lang="en-AU" sz="1400" b="1" dirty="0" smtClean="0">
                <a:solidFill>
                  <a:srgbClr val="FFFF00"/>
                </a:solidFill>
              </a:rPr>
              <a:t>Blood</a:t>
            </a:r>
          </a:p>
          <a:p>
            <a:pPr algn="l"/>
            <a:r>
              <a:rPr lang="en-AU" sz="1400" dirty="0" smtClean="0">
                <a:solidFill>
                  <a:srgbClr val="FFFF00"/>
                </a:solidFill>
              </a:rPr>
              <a:t>Children must be supervised at all times, and it is important to ensure that they play safely. If a child is bleeding, through either an injury, bites from other children or a nosebleed, you need to:</a:t>
            </a:r>
          </a:p>
          <a:p>
            <a:pPr algn="l"/>
            <a:r>
              <a:rPr lang="en-AU" sz="1400" dirty="0" smtClean="0">
                <a:solidFill>
                  <a:srgbClr val="FFFF00"/>
                </a:solidFill>
              </a:rPr>
              <a:t>	• look after the child</a:t>
            </a:r>
          </a:p>
          <a:p>
            <a:pPr algn="l"/>
            <a:r>
              <a:rPr lang="en-AU" sz="1400" dirty="0" smtClean="0">
                <a:solidFill>
                  <a:srgbClr val="FFFF00"/>
                </a:solidFill>
              </a:rPr>
              <a:t>	• allow the first-aid officer to dress the wound (if appropriate)</a:t>
            </a:r>
          </a:p>
          <a:p>
            <a:pPr algn="l"/>
            <a:r>
              <a:rPr lang="en-AU" sz="1400" dirty="0" smtClean="0">
                <a:solidFill>
                  <a:srgbClr val="FFFF00"/>
                </a:solidFill>
              </a:rPr>
              <a:t>	• check that no-one else has come in contact with the blood</a:t>
            </a:r>
          </a:p>
          <a:p>
            <a:pPr algn="l"/>
            <a:r>
              <a:rPr lang="en-AU" sz="1400" dirty="0" smtClean="0">
                <a:solidFill>
                  <a:srgbClr val="FFFF00"/>
                </a:solidFill>
              </a:rPr>
              <a:t>	• clean up the blood.</a:t>
            </a:r>
          </a:p>
          <a:p>
            <a:pPr algn="l"/>
            <a:endParaRPr lang="en-AU" sz="1400" dirty="0" smtClean="0">
              <a:solidFill>
                <a:srgbClr val="FFFF00"/>
              </a:solidFill>
            </a:endParaRPr>
          </a:p>
          <a:p>
            <a:pPr algn="l"/>
            <a:r>
              <a:rPr lang="en-AU" sz="1400" dirty="0" smtClean="0">
                <a:solidFill>
                  <a:srgbClr val="FFFF00"/>
                </a:solidFill>
              </a:rPr>
              <a:t>Looking after the child</a:t>
            </a:r>
          </a:p>
          <a:p>
            <a:pPr algn="l"/>
            <a:r>
              <a:rPr lang="en-AU" sz="1400" dirty="0" smtClean="0">
                <a:solidFill>
                  <a:srgbClr val="FFFF00"/>
                </a:solidFill>
              </a:rPr>
              <a:t>	• Avoid contact with the blood.</a:t>
            </a:r>
          </a:p>
          <a:p>
            <a:pPr algn="l"/>
            <a:r>
              <a:rPr lang="en-AU" sz="1400" dirty="0" smtClean="0">
                <a:solidFill>
                  <a:srgbClr val="FFFF00"/>
                </a:solidFill>
              </a:rPr>
              <a:t>	• Comfort the child and move them to safety, away from other children.</a:t>
            </a:r>
          </a:p>
          <a:p>
            <a:pPr algn="l"/>
            <a:r>
              <a:rPr lang="en-AU" sz="1400" dirty="0" smtClean="0">
                <a:solidFill>
                  <a:srgbClr val="FFFF00"/>
                </a:solidFill>
              </a:rPr>
              <a:t>	• Put on gloves, if available.- If gloves are not available, take the first opportunity to 	   get someone wearing gloves to take over from you. Then </a:t>
            </a:r>
            <a:r>
              <a:rPr lang="en-AU" sz="1400" b="1" dirty="0" smtClean="0">
                <a:solidFill>
                  <a:srgbClr val="FFFF00"/>
                </a:solidFill>
              </a:rPr>
              <a:t>wash your hands.</a:t>
            </a:r>
          </a:p>
          <a:p>
            <a:pPr algn="l"/>
            <a:r>
              <a:rPr lang="en-AU" sz="1400" dirty="0" smtClean="0">
                <a:solidFill>
                  <a:srgbClr val="FFFF00"/>
                </a:solidFill>
              </a:rPr>
              <a:t>	• Apply pressure to the bleeding area with a bandage or paper towel.</a:t>
            </a:r>
          </a:p>
          <a:p>
            <a:pPr algn="l"/>
            <a:r>
              <a:rPr lang="en-AU" sz="1400" dirty="0" smtClean="0">
                <a:solidFill>
                  <a:srgbClr val="FFFF00"/>
                </a:solidFill>
              </a:rPr>
              <a:t>	• Elevate the bleeding area, unless you suspect a broken bone.</a:t>
            </a:r>
          </a:p>
          <a:p>
            <a:pPr lvl="2">
              <a:buFont typeface="Arial" pitchFamily="34" charset="0"/>
              <a:buChar char="•"/>
            </a:pPr>
            <a:r>
              <a:rPr lang="en-AU" sz="1400" dirty="0" smtClean="0">
                <a:solidFill>
                  <a:srgbClr val="FFFF00"/>
                </a:solidFill>
              </a:rPr>
              <a:t> Send for the first-aid officer (if appropriate).</a:t>
            </a:r>
          </a:p>
          <a:p>
            <a:pPr algn="l"/>
            <a:r>
              <a:rPr lang="en-AU" sz="1400" dirty="0" smtClean="0">
                <a:solidFill>
                  <a:srgbClr val="FFFF00"/>
                </a:solidFill>
              </a:rPr>
              <a:t>	• When the wound is covered and no longer bleeding, remove your gloves, put them in 	   a plastic bag or alternative, seal the bag and place it in the rubbish bin.</a:t>
            </a:r>
          </a:p>
          <a:p>
            <a:pPr algn="l"/>
            <a:endParaRPr lang="en-AU" sz="1400" b="1" dirty="0" smtClean="0">
              <a:solidFill>
                <a:srgbClr val="FFFF00"/>
              </a:solidFill>
            </a:endParaRPr>
          </a:p>
          <a:p>
            <a:pPr algn="l"/>
            <a:r>
              <a:rPr lang="en-AU" sz="1400" b="1" dirty="0" smtClean="0">
                <a:solidFill>
                  <a:srgbClr val="FFFF00"/>
                </a:solidFill>
              </a:rPr>
              <a:t>Wash </a:t>
            </a:r>
            <a:r>
              <a:rPr lang="en-AU" sz="1400" b="1" dirty="0" smtClean="0">
                <a:solidFill>
                  <a:srgbClr val="FFFF00"/>
                </a:solidFill>
              </a:rPr>
              <a:t>your hands thoroughly with soap and running water (preferably warm water).</a:t>
            </a:r>
            <a:endParaRPr lang="en-AU" sz="1400" dirty="0">
              <a:solidFill>
                <a:srgbClr val="FFFF00"/>
              </a:solidFill>
            </a:endParaRPr>
          </a:p>
        </p:txBody>
      </p:sp>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61818" y="480291"/>
            <a:ext cx="8220364" cy="5929745"/>
          </a:xfrm>
        </p:spPr>
        <p:txBody>
          <a:bodyPr/>
          <a:lstStyle/>
          <a:p>
            <a:pPr algn="l"/>
            <a:r>
              <a:rPr lang="en-AU" b="1" dirty="0" smtClean="0">
                <a:solidFill>
                  <a:srgbClr val="FFFF00"/>
                </a:solidFill>
              </a:rPr>
              <a:t>Faeces, vomit and urine</a:t>
            </a:r>
          </a:p>
          <a:p>
            <a:pPr algn="l"/>
            <a:r>
              <a:rPr lang="en-AU" sz="1400" dirty="0" smtClean="0">
                <a:solidFill>
                  <a:srgbClr val="FFFF00"/>
                </a:solidFill>
              </a:rPr>
              <a:t>When cleaning up spills of faeces, vomit or urine, the following procedures should be used:</a:t>
            </a:r>
          </a:p>
          <a:p>
            <a:pPr algn="l"/>
            <a:r>
              <a:rPr lang="en-AU" sz="1400" dirty="0" smtClean="0">
                <a:solidFill>
                  <a:srgbClr val="FFFF00"/>
                </a:solidFill>
              </a:rPr>
              <a:t>	• Wear gloves.</a:t>
            </a:r>
          </a:p>
          <a:p>
            <a:pPr algn="l"/>
            <a:r>
              <a:rPr lang="en-AU" sz="1400" dirty="0" smtClean="0">
                <a:solidFill>
                  <a:srgbClr val="FFFF00"/>
                </a:solidFill>
              </a:rPr>
              <a:t>	• Place paper towel over the spill and allow the spill to soak in. 	   </a:t>
            </a:r>
          </a:p>
          <a:p>
            <a:pPr algn="l"/>
            <a:r>
              <a:rPr lang="en-AU" sz="1400" dirty="0" smtClean="0">
                <a:solidFill>
                  <a:srgbClr val="FFFF00"/>
                </a:solidFill>
              </a:rPr>
              <a:t>	   Carefully remove the paper towel and any solid matter. Place it in a plastic bag or 	   alternative, seal the bag and put it in the rubbish bin.</a:t>
            </a:r>
          </a:p>
          <a:p>
            <a:pPr algn="l"/>
            <a:r>
              <a:rPr lang="en-AU" sz="1400" dirty="0" smtClean="0">
                <a:solidFill>
                  <a:srgbClr val="FFFF00"/>
                </a:solidFill>
              </a:rPr>
              <a:t>	• Clean the surface with warm water and detergent, and allow to dry.</a:t>
            </a:r>
          </a:p>
          <a:p>
            <a:pPr algn="l"/>
            <a:r>
              <a:rPr lang="en-AU" sz="1400" dirty="0" smtClean="0">
                <a:solidFill>
                  <a:srgbClr val="FFFF00"/>
                </a:solidFill>
              </a:rPr>
              <a:t>	• If the spill came from a person who is known or suspected to have 	an infectious 	  disease (e.g. Diarrhoea or vomit from a child with gastroenteritis), use a disinfectant 	  on the surface after cleaning it with detergent and warm water.</a:t>
            </a:r>
          </a:p>
          <a:p>
            <a:pPr algn="l"/>
            <a:r>
              <a:rPr lang="en-AU" sz="1400" dirty="0" smtClean="0">
                <a:solidFill>
                  <a:srgbClr val="FFFF00"/>
                </a:solidFill>
              </a:rPr>
              <a:t>	• Wash hands thoroughly with soap and running water (preferably warm water).</a:t>
            </a:r>
          </a:p>
          <a:p>
            <a:pPr algn="l"/>
            <a:endParaRPr lang="en-AU" sz="1400" dirty="0" smtClean="0">
              <a:solidFill>
                <a:srgbClr val="FFFF00"/>
              </a:solidFill>
            </a:endParaRPr>
          </a:p>
          <a:p>
            <a:pPr algn="l"/>
            <a:r>
              <a:rPr lang="en-AU" b="1" dirty="0" smtClean="0">
                <a:solidFill>
                  <a:srgbClr val="FFFF00"/>
                </a:solidFill>
              </a:rPr>
              <a:t>Nasal discharge</a:t>
            </a:r>
          </a:p>
          <a:p>
            <a:pPr algn="l"/>
            <a:endParaRPr lang="en-AU" sz="1400" dirty="0" smtClean="0">
              <a:solidFill>
                <a:srgbClr val="FFFF00"/>
              </a:solidFill>
            </a:endParaRPr>
          </a:p>
          <a:p>
            <a:pPr algn="l"/>
            <a:r>
              <a:rPr lang="en-AU" sz="1400" dirty="0" smtClean="0">
                <a:solidFill>
                  <a:srgbClr val="FFFF00"/>
                </a:solidFill>
              </a:rPr>
              <a:t>	Washing your hands every time you wipe a child’s nose will reduce the spread of colds. If 	you cannot wash your hands after every nose wipe, use an alcohol-based hand rub.</a:t>
            </a:r>
          </a:p>
          <a:p>
            <a:pPr algn="l"/>
            <a:r>
              <a:rPr lang="en-AU" sz="1400" dirty="0" smtClean="0">
                <a:solidFill>
                  <a:srgbClr val="FFFF00"/>
                </a:solidFill>
              </a:rPr>
              <a:t>	It is not necessary to wear gloves when wiping a child’s nose. If you do wear gloves, you 	must remove your gloves and wash your hands or use an alcohol-based hand rub 	afterwards.</a:t>
            </a:r>
          </a:p>
          <a:p>
            <a:pPr algn="l"/>
            <a:r>
              <a:rPr lang="en-AU" sz="1400" dirty="0" smtClean="0">
                <a:solidFill>
                  <a:srgbClr val="FFFF00"/>
                </a:solidFill>
              </a:rPr>
              <a:t>	Dispose of dirty tissues immediately.</a:t>
            </a:r>
            <a:endParaRPr lang="en-AU" sz="1400" dirty="0">
              <a:solidFill>
                <a:srgbClr val="FFFF00"/>
              </a:solidFill>
            </a:endParaRPr>
          </a:p>
        </p:txBody>
      </p:sp>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41065" y="451821"/>
            <a:ext cx="8304902" cy="6013525"/>
          </a:xfrm>
        </p:spPr>
        <p:txBody>
          <a:bodyPr/>
          <a:lstStyle/>
          <a:p>
            <a:pPr algn="l"/>
            <a:r>
              <a:rPr lang="en-AU" sz="2400" b="1" u="sng" dirty="0" smtClean="0">
                <a:solidFill>
                  <a:srgbClr val="FFFF00"/>
                </a:solidFill>
              </a:rPr>
              <a:t>A safe environment</a:t>
            </a:r>
          </a:p>
          <a:p>
            <a:pPr algn="l"/>
            <a:endParaRPr lang="en-AU" b="1" dirty="0" smtClean="0">
              <a:solidFill>
                <a:srgbClr val="FFFF00"/>
              </a:solidFill>
            </a:endParaRPr>
          </a:p>
          <a:p>
            <a:pPr algn="l"/>
            <a:r>
              <a:rPr lang="en-AU" b="1" dirty="0" smtClean="0">
                <a:solidFill>
                  <a:srgbClr val="FFFF00"/>
                </a:solidFill>
              </a:rPr>
              <a:t>Did you know?</a:t>
            </a:r>
          </a:p>
          <a:p>
            <a:pPr algn="l"/>
            <a:r>
              <a:rPr lang="en-AU" dirty="0" smtClean="0">
                <a:solidFill>
                  <a:srgbClr val="FFFF00"/>
                </a:solidFill>
              </a:rPr>
              <a:t>Accidental injury is the leading cause of death for children.</a:t>
            </a:r>
          </a:p>
          <a:p>
            <a:pPr algn="l"/>
            <a:endParaRPr lang="en-AU" dirty="0" smtClean="0">
              <a:solidFill>
                <a:srgbClr val="FFFF00"/>
              </a:solidFill>
            </a:endParaRPr>
          </a:p>
          <a:p>
            <a:pPr algn="l"/>
            <a:r>
              <a:rPr lang="en-AU" dirty="0" smtClean="0">
                <a:solidFill>
                  <a:srgbClr val="FFFF00"/>
                </a:solidFill>
              </a:rPr>
              <a:t>Children have the right to be safe wherever they are – at home, at school and at their child care service. Safety in a child care centre starts with the environment. This includes the buildings, the outdoor areas and all the equipment within these areas. </a:t>
            </a:r>
          </a:p>
          <a:p>
            <a:pPr algn="l"/>
            <a:endParaRPr lang="en-AU" dirty="0" smtClean="0">
              <a:solidFill>
                <a:srgbClr val="FFFF00"/>
              </a:solidFill>
            </a:endParaRPr>
          </a:p>
          <a:p>
            <a:pPr algn="l"/>
            <a:r>
              <a:rPr lang="en-AU" dirty="0" smtClean="0">
                <a:solidFill>
                  <a:srgbClr val="FFFF00"/>
                </a:solidFill>
              </a:rPr>
              <a:t>It is the responsibility of all staff and management at a child care centre to provide and maintain a safe environment, and to encourage children to act safely within it. Each child care centre will have its own policies and procedures to help its staff achieve this, as well as following relevant state or territory regulations.</a:t>
            </a:r>
          </a:p>
          <a:p>
            <a:endParaRPr lang="en-AU" dirty="0"/>
          </a:p>
        </p:txBody>
      </p:sp>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30307" y="441064"/>
            <a:ext cx="8326418" cy="6088828"/>
          </a:xfrm>
        </p:spPr>
        <p:txBody>
          <a:bodyPr/>
          <a:lstStyle/>
          <a:p>
            <a:pPr algn="l"/>
            <a:r>
              <a:rPr lang="en-AU" dirty="0" smtClean="0">
                <a:solidFill>
                  <a:srgbClr val="FFFF00"/>
                </a:solidFill>
              </a:rPr>
              <a:t>There are five hazards identified in this photo of the outdoor play area for the 2-3 year olds. Think about why it is a risk or hazard for this age group, how can we reduce each risk?</a:t>
            </a:r>
          </a:p>
          <a:p>
            <a:pPr algn="l"/>
            <a:endParaRPr lang="en-AU" dirty="0">
              <a:solidFill>
                <a:srgbClr val="FFFF00"/>
              </a:solidFill>
            </a:endParaRPr>
          </a:p>
        </p:txBody>
      </p:sp>
      <p:pic>
        <p:nvPicPr>
          <p:cNvPr id="2050" name="Picture 2" descr="C:\Users\Window's\AppData\Local\Microsoft\Windows\Temporary Internet Files\Content.Outlook\0K9FDK3X\FullSizeRender (3).jpg"/>
          <p:cNvPicPr>
            <a:picLocks noChangeAspect="1" noChangeArrowheads="1"/>
          </p:cNvPicPr>
          <p:nvPr/>
        </p:nvPicPr>
        <p:blipFill>
          <a:blip r:embed="rId2" cstate="print"/>
          <a:srcRect/>
          <a:stretch>
            <a:fillRect/>
          </a:stretch>
        </p:blipFill>
        <p:spPr bwMode="auto">
          <a:xfrm>
            <a:off x="508000" y="1866900"/>
            <a:ext cx="8128000" cy="3124200"/>
          </a:xfrm>
          <a:prstGeom prst="rect">
            <a:avLst/>
          </a:prstGeom>
          <a:noFill/>
        </p:spPr>
      </p:pic>
      <p:pic>
        <p:nvPicPr>
          <p:cNvPr id="2051" name="Picture 3" descr="C:\Users\Window's\AppData\Local\Microsoft\Windows\Temporary Internet Files\Content.Outlook\0K9FDK3X\FullSizeRender (4).jpg"/>
          <p:cNvPicPr>
            <a:picLocks noChangeAspect="1" noChangeArrowheads="1"/>
          </p:cNvPicPr>
          <p:nvPr/>
        </p:nvPicPr>
        <p:blipFill>
          <a:blip r:embed="rId3" cstate="print"/>
          <a:srcRect/>
          <a:stretch>
            <a:fillRect/>
          </a:stretch>
        </p:blipFill>
        <p:spPr bwMode="auto">
          <a:xfrm>
            <a:off x="508000" y="1828799"/>
            <a:ext cx="8128000" cy="4485939"/>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08791" y="775856"/>
            <a:ext cx="8358691" cy="5861612"/>
          </a:xfrm>
        </p:spPr>
        <p:txBody>
          <a:bodyPr/>
          <a:lstStyle/>
          <a:p>
            <a:pPr algn="l"/>
            <a:r>
              <a:rPr lang="en-AU" dirty="0" smtClean="0">
                <a:solidFill>
                  <a:srgbClr val="FFFF00"/>
                </a:solidFill>
              </a:rPr>
              <a:t>Now it’s time to have a look inside. This is the indoor area for the 0-2 year olds. There are five hazards to think about in this photo too.</a:t>
            </a:r>
            <a:endParaRPr lang="en-AU" dirty="0">
              <a:solidFill>
                <a:srgbClr val="FFFF00"/>
              </a:solidFill>
            </a:endParaRPr>
          </a:p>
        </p:txBody>
      </p:sp>
      <p:pic>
        <p:nvPicPr>
          <p:cNvPr id="3074" name="Picture 2" descr="C:\Users\Window's\AppData\Local\Microsoft\Windows\Temporary Internet Files\Content.Outlook\0K9FDK3X\FullSizeRender (5).jpg"/>
          <p:cNvPicPr>
            <a:picLocks noChangeAspect="1" noChangeArrowheads="1"/>
          </p:cNvPicPr>
          <p:nvPr/>
        </p:nvPicPr>
        <p:blipFill>
          <a:blip r:embed="rId2" cstate="print"/>
          <a:srcRect/>
          <a:stretch>
            <a:fillRect/>
          </a:stretch>
        </p:blipFill>
        <p:spPr bwMode="auto">
          <a:xfrm>
            <a:off x="408791" y="1726440"/>
            <a:ext cx="8358691" cy="4744123"/>
          </a:xfrm>
          <a:prstGeom prst="rect">
            <a:avLst/>
          </a:prstGeom>
          <a:noFill/>
        </p:spPr>
      </p:pic>
      <p:pic>
        <p:nvPicPr>
          <p:cNvPr id="5" name="Picture 4" descr="SMYL Logo Style 3"/>
          <p:cNvPicPr/>
          <p:nvPr/>
        </p:nvPicPr>
        <p:blipFill>
          <a:blip r:embed="rId3" cstate="print"/>
          <a:srcRect/>
          <a:stretch>
            <a:fillRect/>
          </a:stretch>
        </p:blipFill>
        <p:spPr bwMode="auto">
          <a:xfrm>
            <a:off x="7037147" y="212097"/>
            <a:ext cx="1804682" cy="68028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1821" y="408791"/>
            <a:ext cx="8283387" cy="6067313"/>
          </a:xfrm>
        </p:spPr>
        <p:txBody>
          <a:bodyPr/>
          <a:lstStyle/>
          <a:p>
            <a:pPr algn="l"/>
            <a:r>
              <a:rPr lang="en-AU" b="1" dirty="0" smtClean="0">
                <a:solidFill>
                  <a:srgbClr val="FFFF00"/>
                </a:solidFill>
              </a:rPr>
              <a:t>Other potential hazards</a:t>
            </a:r>
          </a:p>
          <a:p>
            <a:pPr algn="l"/>
            <a:r>
              <a:rPr lang="en-AU" dirty="0" smtClean="0">
                <a:solidFill>
                  <a:srgbClr val="FFFF00"/>
                </a:solidFill>
              </a:rPr>
              <a:t>Attention needs to be paid to the following potential hazards.</a:t>
            </a:r>
          </a:p>
          <a:p>
            <a:pPr algn="l">
              <a:buFont typeface="Arial" pitchFamily="34" charset="0"/>
              <a:buChar char="•"/>
            </a:pPr>
            <a:r>
              <a:rPr lang="en-AU" dirty="0" smtClean="0">
                <a:solidFill>
                  <a:srgbClr val="FFFF00"/>
                </a:solidFill>
              </a:rPr>
              <a:t>Electrical – cords, adaptors and power boards need to be out of children’s risk. Unused power points must have protective caps.</a:t>
            </a:r>
          </a:p>
          <a:p>
            <a:pPr algn="l">
              <a:buFont typeface="Arial" pitchFamily="34" charset="0"/>
              <a:buChar char="•"/>
            </a:pPr>
            <a:r>
              <a:rPr lang="en-AU" dirty="0" smtClean="0">
                <a:solidFill>
                  <a:srgbClr val="FFFF00"/>
                </a:solidFill>
              </a:rPr>
              <a:t>Water – all children require supervision around water to prevent drowning. Spills need to be mopped up immediately. Hot water requires a regulator to prevent scalds. A cup of tea can burn a child.</a:t>
            </a:r>
          </a:p>
          <a:p>
            <a:pPr algn="l">
              <a:buFont typeface="Arial" pitchFamily="34" charset="0"/>
              <a:buChar char="•"/>
            </a:pPr>
            <a:r>
              <a:rPr lang="en-AU" dirty="0" smtClean="0">
                <a:solidFill>
                  <a:srgbClr val="FFFF00"/>
                </a:solidFill>
              </a:rPr>
              <a:t>Surfaces – the floor or ground can present a tripping hazard if they are not level.</a:t>
            </a:r>
          </a:p>
          <a:p>
            <a:pPr algn="l">
              <a:buFont typeface="Arial" pitchFamily="34" charset="0"/>
              <a:buChar char="•"/>
            </a:pPr>
            <a:r>
              <a:rPr lang="en-AU" dirty="0" smtClean="0">
                <a:solidFill>
                  <a:srgbClr val="FFFF00"/>
                </a:solidFill>
              </a:rPr>
              <a:t>Plastic - bags or wrappings can cause suffocation.</a:t>
            </a:r>
          </a:p>
          <a:p>
            <a:pPr algn="l">
              <a:buFont typeface="Arial" pitchFamily="34" charset="0"/>
              <a:buChar char="•"/>
            </a:pPr>
            <a:r>
              <a:rPr lang="en-AU" dirty="0" smtClean="0">
                <a:solidFill>
                  <a:srgbClr val="FFFF00"/>
                </a:solidFill>
              </a:rPr>
              <a:t>Chemicals - such as cleaning products pose a risk of adverse reaction, burns or even poisoning.</a:t>
            </a:r>
          </a:p>
          <a:p>
            <a:pPr algn="l">
              <a:buFont typeface="Arial" pitchFamily="34" charset="0"/>
              <a:buChar char="•"/>
            </a:pPr>
            <a:r>
              <a:rPr lang="en-AU" dirty="0" smtClean="0">
                <a:solidFill>
                  <a:srgbClr val="FFFF00"/>
                </a:solidFill>
              </a:rPr>
              <a:t>Sun exposure – it doesn’t take much sun for a young child’s skin to burn. Children are also much more susceptible to dehydration so plenty of water to drink is essential. Check out the Sun care policy in the </a:t>
            </a:r>
            <a:r>
              <a:rPr lang="en-AU" dirty="0" err="1" smtClean="0">
                <a:solidFill>
                  <a:srgbClr val="FFFF00"/>
                </a:solidFill>
              </a:rPr>
              <a:t>Cybertots</a:t>
            </a:r>
            <a:r>
              <a:rPr lang="en-AU" dirty="0" smtClean="0">
                <a:solidFill>
                  <a:srgbClr val="FFFF00"/>
                </a:solidFill>
              </a:rPr>
              <a:t> Intranet for more info on this.</a:t>
            </a:r>
          </a:p>
          <a:p>
            <a:pPr algn="l">
              <a:buFont typeface="Arial" pitchFamily="34" charset="0"/>
              <a:buChar char="•"/>
            </a:pPr>
            <a:r>
              <a:rPr lang="en-AU" dirty="0" smtClean="0">
                <a:solidFill>
                  <a:srgbClr val="FFFF00"/>
                </a:solidFill>
              </a:rPr>
              <a:t>Animals- insects, snakes, spiders, dogs, swooping magpies.</a:t>
            </a:r>
          </a:p>
          <a:p>
            <a:pPr algn="l">
              <a:buFont typeface="Arial" pitchFamily="34" charset="0"/>
              <a:buChar char="•"/>
            </a:pPr>
            <a:r>
              <a:rPr lang="en-AU" dirty="0" smtClean="0">
                <a:solidFill>
                  <a:srgbClr val="FFFF00"/>
                </a:solidFill>
              </a:rPr>
              <a:t>Environment – gas leaks, water leaks, fire, storms, earthquakes.</a:t>
            </a:r>
          </a:p>
          <a:p>
            <a:pPr algn="l">
              <a:buFont typeface="Arial" pitchFamily="34" charset="0"/>
              <a:buChar char="•"/>
            </a:pPr>
            <a:r>
              <a:rPr lang="en-AU" dirty="0" smtClean="0">
                <a:solidFill>
                  <a:srgbClr val="FFFF00"/>
                </a:solidFill>
              </a:rPr>
              <a:t>Human – aggressive children, aggressive or intoxicated parents, intruders.</a:t>
            </a:r>
          </a:p>
          <a:p>
            <a:pPr algn="l"/>
            <a:endParaRPr lang="en-AU" dirty="0">
              <a:solidFill>
                <a:srgbClr val="FFFF00"/>
              </a:solidFill>
            </a:endParaRPr>
          </a:p>
        </p:txBody>
      </p:sp>
      <p:sp>
        <p:nvSpPr>
          <p:cNvPr id="6" name="8-Point Star 5"/>
          <p:cNvSpPr/>
          <p:nvPr/>
        </p:nvSpPr>
        <p:spPr>
          <a:xfrm>
            <a:off x="8166249" y="5412849"/>
            <a:ext cx="815429" cy="738909"/>
          </a:xfrm>
          <a:prstGeom prst="star8">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smtClean="0">
                <a:solidFill>
                  <a:schemeClr val="bg2">
                    <a:lumMod val="75000"/>
                  </a:schemeClr>
                </a:solidFill>
              </a:rPr>
              <a:t>HO</a:t>
            </a:r>
            <a:endParaRPr lang="en-AU" dirty="0">
              <a:solidFill>
                <a:schemeClr val="bg2">
                  <a:lumMod val="75000"/>
                </a:schemeClr>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6003" y="3435927"/>
            <a:ext cx="8344080" cy="5683913"/>
          </a:xfrm>
        </p:spPr>
        <p:txBody>
          <a:bodyPr/>
          <a:lstStyle/>
          <a:p>
            <a:pPr algn="l"/>
            <a:r>
              <a:rPr lang="en-AU" sz="1400" dirty="0" smtClean="0">
                <a:solidFill>
                  <a:srgbClr val="FFFF00"/>
                </a:solidFill>
              </a:rPr>
              <a:t/>
            </a:r>
            <a:br>
              <a:rPr lang="en-AU" sz="1400" dirty="0" smtClean="0">
                <a:solidFill>
                  <a:srgbClr val="FFFF00"/>
                </a:solidFill>
              </a:rPr>
            </a:br>
            <a:r>
              <a:rPr lang="en-AU" sz="1400" dirty="0" smtClean="0">
                <a:solidFill>
                  <a:srgbClr val="FFFF00"/>
                </a:solidFill>
              </a:rPr>
              <a:t/>
            </a:r>
            <a:br>
              <a:rPr lang="en-AU" sz="1400" dirty="0" smtClean="0">
                <a:solidFill>
                  <a:srgbClr val="FFFF00"/>
                </a:solidFill>
              </a:rPr>
            </a:br>
            <a:endParaRPr lang="en-US" sz="1400" dirty="0">
              <a:solidFill>
                <a:srgbClr val="FFFF00"/>
              </a:solidFill>
            </a:endParaRPr>
          </a:p>
        </p:txBody>
      </p:sp>
      <p:pic>
        <p:nvPicPr>
          <p:cNvPr id="8" name="Picture 7"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5" name="TextBox 4"/>
          <p:cNvSpPr txBox="1"/>
          <p:nvPr/>
        </p:nvSpPr>
        <p:spPr>
          <a:xfrm>
            <a:off x="408791" y="461818"/>
            <a:ext cx="8433038" cy="5786199"/>
          </a:xfrm>
          <a:prstGeom prst="rect">
            <a:avLst/>
          </a:prstGeom>
          <a:noFill/>
        </p:spPr>
        <p:txBody>
          <a:bodyPr wrap="square" rtlCol="0">
            <a:spAutoFit/>
          </a:bodyPr>
          <a:lstStyle/>
          <a:p>
            <a:r>
              <a:rPr lang="en-AU" sz="2800" b="1" u="sng" dirty="0" smtClean="0">
                <a:solidFill>
                  <a:srgbClr val="FFFF00"/>
                </a:solidFill>
              </a:rPr>
              <a:t>Infections </a:t>
            </a:r>
          </a:p>
          <a:p>
            <a:endParaRPr lang="en-AU" dirty="0" smtClean="0">
              <a:solidFill>
                <a:srgbClr val="FFFF00"/>
              </a:solidFill>
            </a:endParaRPr>
          </a:p>
          <a:p>
            <a:r>
              <a:rPr lang="en-AU" dirty="0" smtClean="0">
                <a:solidFill>
                  <a:srgbClr val="FFFF00"/>
                </a:solidFill>
              </a:rPr>
              <a:t>Infections are common in children and often lead to illness. At home, children are reasonably well protected from infectious diseases because they do not come into contact with as many people as children who attend education and care services. The adults they meet are usually immune to many childhood illnesses because they had them as children, or have been vaccinated against them.</a:t>
            </a:r>
            <a:br>
              <a:rPr lang="en-AU" dirty="0" smtClean="0">
                <a:solidFill>
                  <a:srgbClr val="FFFF00"/>
                </a:solidFill>
              </a:rPr>
            </a:br>
            <a:r>
              <a:rPr lang="en-AU" dirty="0" smtClean="0">
                <a:solidFill>
                  <a:srgbClr val="FFFF00"/>
                </a:solidFill>
              </a:rPr>
              <a:t/>
            </a:r>
            <a:br>
              <a:rPr lang="en-AU" dirty="0" smtClean="0">
                <a:solidFill>
                  <a:srgbClr val="FFFF00"/>
                </a:solidFill>
              </a:rPr>
            </a:br>
            <a:r>
              <a:rPr lang="en-AU" dirty="0" smtClean="0">
                <a:solidFill>
                  <a:srgbClr val="FFFF00"/>
                </a:solidFill>
              </a:rPr>
              <a:t>Many children first enter education and care services at a time when their immune systems are still developing. They may not have been exposed to many common germs that cause infections—bacteria, viruses, fungi, protozoa—and they may be too young to be vaccinated against some diseases. The way that children interact in education and care services means that diseases can quickly spread in a variety of ways. </a:t>
            </a:r>
            <a:br>
              <a:rPr lang="en-AU" dirty="0" smtClean="0">
                <a:solidFill>
                  <a:srgbClr val="FFFF00"/>
                </a:solidFill>
              </a:rPr>
            </a:br>
            <a:r>
              <a:rPr lang="en-AU" dirty="0" smtClean="0">
                <a:solidFill>
                  <a:srgbClr val="FFFF00"/>
                </a:solidFill>
              </a:rPr>
              <a:t/>
            </a:r>
            <a:br>
              <a:rPr lang="en-AU" dirty="0" smtClean="0">
                <a:solidFill>
                  <a:srgbClr val="FFFF00"/>
                </a:solidFill>
              </a:rPr>
            </a:br>
            <a:r>
              <a:rPr lang="en-AU" dirty="0" smtClean="0">
                <a:solidFill>
                  <a:srgbClr val="FFFF00"/>
                </a:solidFill>
              </a:rPr>
              <a:t>Children (particularly younger children) will have close physical contact with other children and carers through regular daily activities and play; they often put objects in their mouths; and they may not always cover their coughs or sneezes.</a:t>
            </a:r>
            <a:endParaRPr lang="en-AU" dirty="0"/>
          </a:p>
        </p:txBody>
      </p:sp>
    </p:spTree>
    <p:extLst>
      <p:ext uri="{BB962C8B-B14F-4D97-AF65-F5344CB8AC3E}">
        <p14:creationId xmlns:p14="http://schemas.microsoft.com/office/powerpoint/2010/main" xmlns="" val="3140925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5609" y="539753"/>
            <a:ext cx="8132782" cy="7017306"/>
          </a:xfrm>
          <a:prstGeom prst="rect">
            <a:avLst/>
          </a:prstGeom>
          <a:noFill/>
        </p:spPr>
        <p:txBody>
          <a:bodyPr wrap="square" rtlCol="0">
            <a:spAutoFit/>
          </a:bodyPr>
          <a:lstStyle/>
          <a:p>
            <a:r>
              <a:rPr lang="en-AU" b="1" dirty="0" smtClean="0">
                <a:solidFill>
                  <a:srgbClr val="FFFF00"/>
                </a:solidFill>
              </a:rPr>
              <a:t>Medication</a:t>
            </a:r>
            <a:br>
              <a:rPr lang="en-AU" b="1" dirty="0" smtClean="0">
                <a:solidFill>
                  <a:srgbClr val="FFFF00"/>
                </a:solidFill>
              </a:rPr>
            </a:br>
            <a:r>
              <a:rPr lang="en-AU" dirty="0" smtClean="0">
                <a:solidFill>
                  <a:srgbClr val="FFFF00"/>
                </a:solidFill>
              </a:rPr>
              <a:t>A child may need to be given medication whilst in Childcare . There is no room for error in handling and administering medications, so the centre has a policy for staff to follow. </a:t>
            </a:r>
          </a:p>
          <a:p>
            <a:endParaRPr lang="en-AU" dirty="0" smtClean="0">
              <a:solidFill>
                <a:srgbClr val="FFFF00"/>
              </a:solidFill>
            </a:endParaRPr>
          </a:p>
          <a:p>
            <a:r>
              <a:rPr lang="en-AU" dirty="0" smtClean="0">
                <a:solidFill>
                  <a:srgbClr val="FFFF00"/>
                </a:solidFill>
              </a:rPr>
              <a:t>Administering Medication:</a:t>
            </a:r>
          </a:p>
          <a:p>
            <a:r>
              <a:rPr lang="en-AU" dirty="0" smtClean="0">
                <a:solidFill>
                  <a:srgbClr val="FFFF00"/>
                </a:solidFill>
              </a:rPr>
              <a:t>Parents should be instructed to deliver any medication to a staff member so that it can be stored securely and at the recommended temperature. </a:t>
            </a:r>
          </a:p>
          <a:p>
            <a:endParaRPr lang="en-AU" dirty="0" smtClean="0">
              <a:solidFill>
                <a:srgbClr val="FFFF00"/>
              </a:solidFill>
            </a:endParaRPr>
          </a:p>
          <a:p>
            <a:r>
              <a:rPr lang="en-AU" dirty="0" smtClean="0">
                <a:solidFill>
                  <a:srgbClr val="FFFF00"/>
                </a:solidFill>
              </a:rPr>
              <a:t>Medication must not be left in a child's bag where it could be accessed.</a:t>
            </a:r>
          </a:p>
          <a:p>
            <a:endParaRPr lang="en-AU" dirty="0" smtClean="0">
              <a:solidFill>
                <a:srgbClr val="FFFF00"/>
              </a:solidFill>
            </a:endParaRPr>
          </a:p>
          <a:p>
            <a:r>
              <a:rPr lang="en-AU" dirty="0" smtClean="0">
                <a:solidFill>
                  <a:srgbClr val="FFFF00"/>
                </a:solidFill>
              </a:rPr>
              <a:t>Staff should ensure the medication is administered at the right time and in the right amount at the prescribed intervals.</a:t>
            </a:r>
          </a:p>
          <a:p>
            <a:endParaRPr lang="en-AU" dirty="0" smtClean="0">
              <a:solidFill>
                <a:srgbClr val="FFFF00"/>
              </a:solidFill>
            </a:endParaRPr>
          </a:p>
          <a:p>
            <a:r>
              <a:rPr lang="en-AU" dirty="0" smtClean="0">
                <a:solidFill>
                  <a:srgbClr val="FFFF00"/>
                </a:solidFill>
              </a:rPr>
              <a:t>All medication should be checked by two staff members before it is administered to ensure the correct child is being given the medication.</a:t>
            </a:r>
          </a:p>
          <a:p>
            <a:endParaRPr lang="en-AU" dirty="0" smtClean="0">
              <a:solidFill>
                <a:srgbClr val="FFFF00"/>
              </a:solidFill>
            </a:endParaRPr>
          </a:p>
          <a:p>
            <a:r>
              <a:rPr lang="en-AU" dirty="0" smtClean="0">
                <a:solidFill>
                  <a:srgbClr val="FFFF00"/>
                </a:solidFill>
              </a:rPr>
              <a:t>The medication record form should be signed by the staff member who administered the medication and the staff member who cross checked that the correct medication and dose was given to the correct person at the designated time.</a:t>
            </a: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a:p>
        </p:txBody>
      </p:sp>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98033" y="365760"/>
            <a:ext cx="8423237" cy="6088828"/>
          </a:xfrm>
        </p:spPr>
        <p:txBody>
          <a:bodyPr/>
          <a:lstStyle/>
          <a:p>
            <a:pPr algn="l"/>
            <a:r>
              <a:rPr lang="en-AU" dirty="0" smtClean="0">
                <a:solidFill>
                  <a:srgbClr val="FFFF00"/>
                </a:solidFill>
              </a:rPr>
              <a:t>Medication example </a:t>
            </a:r>
            <a:endParaRPr lang="en-AU" dirty="0">
              <a:solidFill>
                <a:srgbClr val="FFFF00"/>
              </a:solidFill>
            </a:endParaRPr>
          </a:p>
        </p:txBody>
      </p:sp>
      <p:pic>
        <p:nvPicPr>
          <p:cNvPr id="5" name="Picture 2" descr="C:\Users\Window's\AppData\Local\Microsoft\Windows\Temporary Internet Files\Content.Outlook\0K9FDK3X\IMG_3525.JPG"/>
          <p:cNvPicPr>
            <a:picLocks noChangeAspect="1" noChangeArrowheads="1"/>
          </p:cNvPicPr>
          <p:nvPr/>
        </p:nvPicPr>
        <p:blipFill>
          <a:blip r:embed="rId2" cstate="print"/>
          <a:srcRect/>
          <a:stretch>
            <a:fillRect/>
          </a:stretch>
        </p:blipFill>
        <p:spPr bwMode="auto">
          <a:xfrm>
            <a:off x="903642" y="892377"/>
            <a:ext cx="7261412" cy="5584623"/>
          </a:xfrm>
          <a:prstGeom prst="rect">
            <a:avLst/>
          </a:prstGeom>
          <a:noFill/>
        </p:spPr>
      </p:pic>
      <p:sp>
        <p:nvSpPr>
          <p:cNvPr id="6" name="8-Point Star 5"/>
          <p:cNvSpPr/>
          <p:nvPr/>
        </p:nvSpPr>
        <p:spPr>
          <a:xfrm>
            <a:off x="8166249" y="5412849"/>
            <a:ext cx="815429" cy="738909"/>
          </a:xfrm>
          <a:prstGeom prst="star8">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smtClean="0">
                <a:solidFill>
                  <a:schemeClr val="bg2">
                    <a:lumMod val="75000"/>
                  </a:schemeClr>
                </a:solidFill>
              </a:rPr>
              <a:t>HO</a:t>
            </a:r>
            <a:endParaRPr lang="en-AU" dirty="0">
              <a:solidFill>
                <a:schemeClr val="bg2">
                  <a:lumMod val="75000"/>
                </a:schemeClr>
              </a:solidFill>
            </a:endParaRPr>
          </a:p>
        </p:txBody>
      </p:sp>
      <p:pic>
        <p:nvPicPr>
          <p:cNvPr id="7" name="Picture 6" descr="SMYL Logo Style 3"/>
          <p:cNvPicPr/>
          <p:nvPr/>
        </p:nvPicPr>
        <p:blipFill>
          <a:blip r:embed="rId3" cstate="print"/>
          <a:srcRect/>
          <a:stretch>
            <a:fillRect/>
          </a:stretch>
        </p:blipFill>
        <p:spPr bwMode="auto">
          <a:xfrm>
            <a:off x="7037147" y="212097"/>
            <a:ext cx="1804682" cy="68028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84094" y="408791"/>
            <a:ext cx="8315661" cy="6035039"/>
          </a:xfrm>
        </p:spPr>
        <p:txBody>
          <a:bodyPr>
            <a:normAutofit fontScale="25000" lnSpcReduction="20000"/>
          </a:bodyPr>
          <a:lstStyle/>
          <a:p>
            <a:pPr algn="l"/>
            <a:r>
              <a:rPr lang="en-AU" sz="9600" b="1" u="sng" dirty="0" smtClean="0">
                <a:solidFill>
                  <a:srgbClr val="FFFF00"/>
                </a:solidFill>
              </a:rPr>
              <a:t>Keeping children and staff safe in the sun</a:t>
            </a:r>
            <a:r>
              <a:rPr lang="en-AU" dirty="0" smtClean="0">
                <a:solidFill>
                  <a:srgbClr val="FFFF00"/>
                </a:solidFill>
              </a:rPr>
              <a:t/>
            </a:r>
            <a:br>
              <a:rPr lang="en-AU" dirty="0" smtClean="0">
                <a:solidFill>
                  <a:srgbClr val="FFFF00"/>
                </a:solidFill>
              </a:rPr>
            </a:br>
            <a:r>
              <a:rPr lang="en-AU" sz="4300" dirty="0" smtClean="0">
                <a:solidFill>
                  <a:srgbClr val="FFFF00"/>
                </a:solidFill>
              </a:rPr>
              <a:t/>
            </a:r>
            <a:br>
              <a:rPr lang="en-AU" sz="4300" dirty="0" smtClean="0">
                <a:solidFill>
                  <a:srgbClr val="FFFF00"/>
                </a:solidFill>
              </a:rPr>
            </a:br>
            <a:endParaRPr lang="en-AU" sz="4300" dirty="0" smtClean="0">
              <a:solidFill>
                <a:srgbClr val="FFFF00"/>
              </a:solidFill>
            </a:endParaRPr>
          </a:p>
          <a:p>
            <a:pPr algn="l"/>
            <a:r>
              <a:rPr lang="en-AU" sz="5600" dirty="0" smtClean="0">
                <a:solidFill>
                  <a:srgbClr val="FFFF00"/>
                </a:solidFill>
              </a:rPr>
              <a:t>Australia has the highest incidence on skin cancer in the world and over exposure to the sun in childhood is known to be a major cause of skin cancer in later life. With summer upon us, now is an excellent time to review your centre's sun protection policies.</a:t>
            </a:r>
            <a:br>
              <a:rPr lang="en-AU" sz="5600" dirty="0" smtClean="0">
                <a:solidFill>
                  <a:srgbClr val="FFFF00"/>
                </a:solidFill>
              </a:rPr>
            </a:br>
            <a:r>
              <a:rPr lang="en-AU" sz="5600" dirty="0" smtClean="0">
                <a:solidFill>
                  <a:srgbClr val="FFFF00"/>
                </a:solidFill>
              </a:rPr>
              <a:t/>
            </a:r>
            <a:br>
              <a:rPr lang="en-AU" sz="5600" dirty="0" smtClean="0">
                <a:solidFill>
                  <a:srgbClr val="FFFF00"/>
                </a:solidFill>
              </a:rPr>
            </a:br>
            <a:r>
              <a:rPr lang="en-AU" sz="5600" dirty="0" smtClean="0">
                <a:solidFill>
                  <a:srgbClr val="FFFF00"/>
                </a:solidFill>
              </a:rPr>
              <a:t>Child care providers are required to have a sun protection policy and to meet sun protection requirements to satisfy the licensing and accreditation standards set by the NCAC.</a:t>
            </a:r>
            <a:br>
              <a:rPr lang="en-AU" sz="5600" dirty="0" smtClean="0">
                <a:solidFill>
                  <a:srgbClr val="FFFF00"/>
                </a:solidFill>
              </a:rPr>
            </a:br>
            <a:r>
              <a:rPr lang="en-AU" sz="5600" dirty="0" smtClean="0">
                <a:solidFill>
                  <a:srgbClr val="FFFF00"/>
                </a:solidFill>
              </a:rPr>
              <a:t/>
            </a:r>
            <a:br>
              <a:rPr lang="en-AU" sz="5600" dirty="0" smtClean="0">
                <a:solidFill>
                  <a:srgbClr val="FFFF00"/>
                </a:solidFill>
              </a:rPr>
            </a:br>
            <a:r>
              <a:rPr lang="en-AU" sz="5600" dirty="0" smtClean="0">
                <a:solidFill>
                  <a:srgbClr val="FFFF00"/>
                </a:solidFill>
              </a:rPr>
              <a:t>The </a:t>
            </a:r>
            <a:r>
              <a:rPr lang="en-AU" sz="5600" dirty="0" err="1" smtClean="0">
                <a:solidFill>
                  <a:srgbClr val="FFFF00"/>
                </a:solidFill>
              </a:rPr>
              <a:t>SunSmart</a:t>
            </a:r>
            <a:r>
              <a:rPr lang="en-AU" sz="5600" dirty="0" smtClean="0">
                <a:solidFill>
                  <a:srgbClr val="FFFF00"/>
                </a:solidFill>
              </a:rPr>
              <a:t> Early Childhood Program was set up by the state based Cancer Councils to help child care providers devise and implement sun safe policies. </a:t>
            </a:r>
            <a:br>
              <a:rPr lang="en-AU" sz="5600" dirty="0" smtClean="0">
                <a:solidFill>
                  <a:srgbClr val="FFFF00"/>
                </a:solidFill>
              </a:rPr>
            </a:br>
            <a:r>
              <a:rPr lang="en-AU" sz="5600" dirty="0" smtClean="0">
                <a:solidFill>
                  <a:srgbClr val="FFFF00"/>
                </a:solidFill>
              </a:rPr>
              <a:t/>
            </a:r>
            <a:br>
              <a:rPr lang="en-AU" sz="5600" dirty="0" smtClean="0">
                <a:solidFill>
                  <a:srgbClr val="FFFF00"/>
                </a:solidFill>
              </a:rPr>
            </a:br>
            <a:r>
              <a:rPr lang="en-AU" sz="5600" dirty="0" smtClean="0">
                <a:solidFill>
                  <a:srgbClr val="FFFF00"/>
                </a:solidFill>
              </a:rPr>
              <a:t>The program can also help child care providers bring out-of-date sun protection policies up-to-date with current recommendations.</a:t>
            </a:r>
            <a:br>
              <a:rPr lang="en-AU" sz="5600" dirty="0" smtClean="0">
                <a:solidFill>
                  <a:srgbClr val="FFFF00"/>
                </a:solidFill>
              </a:rPr>
            </a:br>
            <a:r>
              <a:rPr lang="en-AU" sz="5600" dirty="0" smtClean="0">
                <a:solidFill>
                  <a:srgbClr val="FFFF00"/>
                </a:solidFill>
              </a:rPr>
              <a:t/>
            </a:r>
            <a:br>
              <a:rPr lang="en-AU" sz="5600" dirty="0" smtClean="0">
                <a:solidFill>
                  <a:srgbClr val="FFFF00"/>
                </a:solidFill>
              </a:rPr>
            </a:br>
            <a:r>
              <a:rPr lang="en-AU" sz="5600" dirty="0" smtClean="0">
                <a:solidFill>
                  <a:srgbClr val="FFFF00"/>
                </a:solidFill>
              </a:rPr>
              <a:t>The </a:t>
            </a:r>
            <a:r>
              <a:rPr lang="en-AU" sz="5600" dirty="0" err="1" smtClean="0">
                <a:solidFill>
                  <a:srgbClr val="FFFF00"/>
                </a:solidFill>
              </a:rPr>
              <a:t>SunSmart</a:t>
            </a:r>
            <a:r>
              <a:rPr lang="en-AU" sz="5600" dirty="0" smtClean="0">
                <a:solidFill>
                  <a:srgbClr val="FFFF00"/>
                </a:solidFill>
              </a:rPr>
              <a:t> Program was designed for all child care providers including family day carers, long day care centres, occasional care centres, preschools, work based services and mobile services and hundreds of providers across the country have already signed up. </a:t>
            </a:r>
            <a:br>
              <a:rPr lang="en-AU" sz="5600" dirty="0" smtClean="0">
                <a:solidFill>
                  <a:srgbClr val="FFFF00"/>
                </a:solidFill>
              </a:rPr>
            </a:br>
            <a:r>
              <a:rPr lang="en-AU" sz="5600" dirty="0" smtClean="0">
                <a:solidFill>
                  <a:srgbClr val="FFFF00"/>
                </a:solidFill>
              </a:rPr>
              <a:t/>
            </a:r>
            <a:br>
              <a:rPr lang="en-AU" sz="5600" dirty="0" smtClean="0">
                <a:solidFill>
                  <a:srgbClr val="FFFF00"/>
                </a:solidFill>
              </a:rPr>
            </a:br>
            <a:r>
              <a:rPr lang="en-AU" sz="5600" dirty="0" smtClean="0">
                <a:solidFill>
                  <a:srgbClr val="FFFF00"/>
                </a:solidFill>
              </a:rPr>
              <a:t>According to the Cancer Council a sun protection policy should clearly outline a service's policies and procedures with regard to protecting children and staff at the centre from UV radiation including: 	Minimising outdoor play during peak UV periods.</a:t>
            </a:r>
          </a:p>
          <a:p>
            <a:pPr algn="l"/>
            <a:r>
              <a:rPr lang="en-AU" sz="5600" dirty="0" smtClean="0">
                <a:solidFill>
                  <a:srgbClr val="FFFF00"/>
                </a:solidFill>
              </a:rPr>
              <a:t>	Using shade for outdoor play</a:t>
            </a:r>
          </a:p>
          <a:p>
            <a:pPr algn="l"/>
            <a:r>
              <a:rPr lang="en-AU" sz="5600" dirty="0" smtClean="0">
                <a:solidFill>
                  <a:srgbClr val="FFFF00"/>
                </a:solidFill>
              </a:rPr>
              <a:t>	Use of sun safe hats and protective clothing</a:t>
            </a:r>
          </a:p>
          <a:p>
            <a:pPr algn="l"/>
            <a:r>
              <a:rPr lang="en-AU" sz="5600" dirty="0" smtClean="0">
                <a:solidFill>
                  <a:srgbClr val="FFFF00"/>
                </a:solidFill>
              </a:rPr>
              <a:t>	Use of sun screen</a:t>
            </a:r>
          </a:p>
          <a:p>
            <a:pPr algn="l"/>
            <a:r>
              <a:rPr lang="en-AU" sz="5600" dirty="0" smtClean="0">
                <a:solidFill>
                  <a:srgbClr val="FFFF00"/>
                </a:solidFill>
              </a:rPr>
              <a:t>	Education about sun protection</a:t>
            </a:r>
          </a:p>
          <a:p>
            <a:pPr algn="l"/>
            <a:r>
              <a:rPr lang="en-AU" sz="5600" dirty="0" smtClean="0">
                <a:solidFill>
                  <a:srgbClr val="FFFF00"/>
                </a:solidFill>
              </a:rPr>
              <a:t>	Role modelling so staff are a positive influence on children</a:t>
            </a:r>
          </a:p>
          <a:p>
            <a:pPr algn="l"/>
            <a:r>
              <a:rPr lang="en-AU" sz="5600" dirty="0" smtClean="0">
                <a:solidFill>
                  <a:srgbClr val="FFFF00"/>
                </a:solidFill>
              </a:rPr>
              <a:t>	As with all policy and procedure documents a sun protection policy should be written in 	straightforward language and made available for parents and visitors to the centre to 	review.</a:t>
            </a:r>
            <a:r>
              <a:rPr lang="en-AU" sz="4300" dirty="0" smtClean="0">
                <a:solidFill>
                  <a:srgbClr val="FFFF00"/>
                </a:solidFill>
              </a:rPr>
              <a:t/>
            </a:r>
            <a:br>
              <a:rPr lang="en-AU" sz="4300" dirty="0" smtClean="0">
                <a:solidFill>
                  <a:srgbClr val="FFFF00"/>
                </a:solidFill>
              </a:rPr>
            </a:br>
            <a:r>
              <a:rPr lang="en-AU" sz="4300" dirty="0" smtClean="0">
                <a:solidFill>
                  <a:srgbClr val="FFFF00"/>
                </a:solidFill>
              </a:rPr>
              <a:t/>
            </a:r>
            <a:br>
              <a:rPr lang="en-AU" sz="4300" dirty="0" smtClean="0">
                <a:solidFill>
                  <a:srgbClr val="FFFF00"/>
                </a:solidFill>
              </a:rPr>
            </a:br>
            <a:endParaRPr lang="en-AU" sz="4300" dirty="0" smtClean="0">
              <a:solidFill>
                <a:srgbClr val="FFFF00"/>
              </a:solidFill>
            </a:endParaRPr>
          </a:p>
          <a:p>
            <a:pPr algn="l"/>
            <a:r>
              <a:rPr lang="en-AU" dirty="0" smtClean="0">
                <a:solidFill>
                  <a:srgbClr val="FFFF00"/>
                </a:solidFill>
              </a:rPr>
              <a:t/>
            </a:r>
            <a:br>
              <a:rPr lang="en-AU" dirty="0" smtClean="0">
                <a:solidFill>
                  <a:srgbClr val="FFFF00"/>
                </a:solidFill>
              </a:rPr>
            </a:br>
            <a:r>
              <a:rPr lang="en-AU" dirty="0" smtClean="0">
                <a:solidFill>
                  <a:srgbClr val="FFFF00"/>
                </a:solidFill>
              </a:rPr>
              <a:t/>
            </a:r>
            <a:br>
              <a:rPr lang="en-AU" dirty="0" smtClean="0">
                <a:solidFill>
                  <a:srgbClr val="FFFF00"/>
                </a:solidFill>
              </a:rPr>
            </a:br>
            <a:endParaRPr lang="en-A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08791" y="516367"/>
            <a:ext cx="8315661" cy="6002767"/>
          </a:xfrm>
        </p:spPr>
        <p:txBody>
          <a:bodyPr>
            <a:normAutofit fontScale="25000" lnSpcReduction="20000"/>
          </a:bodyPr>
          <a:lstStyle/>
          <a:p>
            <a:pPr marL="457200" indent="-457200" algn="l"/>
            <a:r>
              <a:rPr lang="en-AU" sz="7200" dirty="0" smtClean="0">
                <a:solidFill>
                  <a:srgbClr val="FFFF00"/>
                </a:solidFill>
              </a:rPr>
              <a:t>The Cancer Council identifies the five main ways to protect children</a:t>
            </a:r>
          </a:p>
          <a:p>
            <a:pPr marL="457200" indent="-457200" algn="l"/>
            <a:r>
              <a:rPr lang="en-AU" sz="7200" dirty="0" smtClean="0">
                <a:solidFill>
                  <a:srgbClr val="FFFF00"/>
                </a:solidFill>
              </a:rPr>
              <a:t>and staff from the effects of the sun as follows:</a:t>
            </a:r>
            <a:endParaRPr lang="en-AU" sz="7200" b="1" dirty="0" smtClean="0">
              <a:solidFill>
                <a:srgbClr val="FFFF00"/>
              </a:solidFill>
            </a:endParaRPr>
          </a:p>
          <a:p>
            <a:pPr marL="457200" indent="-457200" algn="l"/>
            <a:endParaRPr lang="en-AU" sz="4300" b="1" dirty="0" smtClean="0">
              <a:solidFill>
                <a:srgbClr val="FFFF00"/>
              </a:solidFill>
            </a:endParaRPr>
          </a:p>
          <a:p>
            <a:pPr marL="457200" indent="-457200" algn="l"/>
            <a:r>
              <a:rPr lang="en-AU" sz="5600" b="1" dirty="0" smtClean="0">
                <a:solidFill>
                  <a:srgbClr val="FFFF00"/>
                </a:solidFill>
              </a:rPr>
              <a:t>1. Minimise the time spent outdoors during peak UV periods.</a:t>
            </a:r>
          </a:p>
          <a:p>
            <a:pPr marL="457200" indent="-457200" algn="l"/>
            <a:r>
              <a:rPr lang="en-AU" sz="5600" dirty="0" smtClean="0">
                <a:solidFill>
                  <a:srgbClr val="FFFF00"/>
                </a:solidFill>
              </a:rPr>
              <a:t> 		From October to March outdoor activity should be minimised between 11am and 3pm and 	protective 	clothing, hat  and sunscreen should be used at all times when staff and 	children are outside.</a:t>
            </a:r>
          </a:p>
          <a:p>
            <a:pPr algn="l"/>
            <a:r>
              <a:rPr lang="en-AU" sz="5600" dirty="0" smtClean="0">
                <a:solidFill>
                  <a:srgbClr val="FFFF00"/>
                </a:solidFill>
              </a:rPr>
              <a:t>         	From April to September outdoor activity can take place at any time during the day and 	protective 	clothing, hats and sunscreen are required between 10am and 2pm except in 	June and July when UV radiation tends to be lower. </a:t>
            </a:r>
          </a:p>
          <a:p>
            <a:pPr algn="l"/>
            <a:endParaRPr lang="en-AU" sz="5600" b="1" dirty="0" smtClean="0">
              <a:solidFill>
                <a:srgbClr val="FFFF00"/>
              </a:solidFill>
            </a:endParaRPr>
          </a:p>
          <a:p>
            <a:pPr algn="l"/>
            <a:r>
              <a:rPr lang="en-AU" sz="5600" b="1" dirty="0" smtClean="0">
                <a:solidFill>
                  <a:srgbClr val="FFFF00"/>
                </a:solidFill>
              </a:rPr>
              <a:t>2. Use shade for outdoor play</a:t>
            </a:r>
            <a:r>
              <a:rPr lang="en-AU" sz="5600" dirty="0" smtClean="0">
                <a:solidFill>
                  <a:srgbClr val="FFFF00"/>
                </a:solidFill>
              </a:rPr>
              <a:t/>
            </a:r>
            <a:br>
              <a:rPr lang="en-AU" sz="5600" dirty="0" smtClean="0">
                <a:solidFill>
                  <a:srgbClr val="FFFF00"/>
                </a:solidFill>
              </a:rPr>
            </a:br>
            <a:r>
              <a:rPr lang="en-AU" sz="5600" dirty="0" smtClean="0">
                <a:solidFill>
                  <a:srgbClr val="FFFF00"/>
                </a:solidFill>
              </a:rPr>
              <a:t>	Staying in the shade is one of the most effective ways to reduce sun exposure because it 	blocks or filters UV rays. However, shade doesn't guarantee total protection so 	hats, 	protective clothing and sunscreen should still be used.</a:t>
            </a:r>
            <a:br>
              <a:rPr lang="en-AU" sz="5600" dirty="0" smtClean="0">
                <a:solidFill>
                  <a:srgbClr val="FFFF00"/>
                </a:solidFill>
              </a:rPr>
            </a:br>
            <a:endParaRPr lang="en-AU" sz="5600" dirty="0" smtClean="0">
              <a:solidFill>
                <a:srgbClr val="FFFF00"/>
              </a:solidFill>
            </a:endParaRPr>
          </a:p>
          <a:p>
            <a:pPr algn="l"/>
            <a:r>
              <a:rPr lang="en-AU" sz="5600" b="1" dirty="0" smtClean="0">
                <a:solidFill>
                  <a:srgbClr val="FFFF00"/>
                </a:solidFill>
              </a:rPr>
              <a:t>3. Use the right hat</a:t>
            </a:r>
            <a:r>
              <a:rPr lang="en-AU" sz="5600" dirty="0" smtClean="0">
                <a:solidFill>
                  <a:srgbClr val="FFFF00"/>
                </a:solidFill>
              </a:rPr>
              <a:t/>
            </a:r>
            <a:br>
              <a:rPr lang="en-AU" sz="5600" dirty="0" smtClean="0">
                <a:solidFill>
                  <a:srgbClr val="FFFF00"/>
                </a:solidFill>
              </a:rPr>
            </a:br>
            <a:r>
              <a:rPr lang="en-AU" sz="5600" dirty="0" smtClean="0">
                <a:solidFill>
                  <a:srgbClr val="FFFF00"/>
                </a:solidFill>
              </a:rPr>
              <a:t/>
            </a:r>
            <a:br>
              <a:rPr lang="en-AU" sz="5600" dirty="0" smtClean="0">
                <a:solidFill>
                  <a:srgbClr val="FFFF00"/>
                </a:solidFill>
              </a:rPr>
            </a:br>
            <a:r>
              <a:rPr lang="en-AU" sz="5600" dirty="0" smtClean="0">
                <a:solidFill>
                  <a:srgbClr val="FFFF00"/>
                </a:solidFill>
              </a:rPr>
              <a:t>	Well designed hats with broad brims which extend right the way around can significantly 	reduce UV exposure to the face, neck, ears and head. </a:t>
            </a:r>
            <a:r>
              <a:rPr lang="en-AU" sz="5600" dirty="0" err="1" smtClean="0">
                <a:solidFill>
                  <a:srgbClr val="FFFF00"/>
                </a:solidFill>
              </a:rPr>
              <a:t>SunSmart</a:t>
            </a:r>
            <a:r>
              <a:rPr lang="en-AU" sz="5600" dirty="0" smtClean="0">
                <a:solidFill>
                  <a:srgbClr val="FFFF00"/>
                </a:solidFill>
              </a:rPr>
              <a:t> recommended hats for 	children include: Broad-brimmed hats with a brim size of at least 6cm</a:t>
            </a:r>
          </a:p>
          <a:p>
            <a:pPr algn="l"/>
            <a:r>
              <a:rPr lang="en-AU" sz="5600" dirty="0" smtClean="0">
                <a:solidFill>
                  <a:srgbClr val="FFFF00"/>
                </a:solidFill>
              </a:rPr>
              <a:t>	Bucket style hats with a brim size of at least 5cm and a deep crown</a:t>
            </a:r>
          </a:p>
          <a:p>
            <a:pPr algn="l"/>
            <a:r>
              <a:rPr lang="en-AU" sz="5600" dirty="0" smtClean="0">
                <a:solidFill>
                  <a:srgbClr val="FFFF00"/>
                </a:solidFill>
              </a:rPr>
              <a:t>	Legionnaire hats</a:t>
            </a:r>
          </a:p>
          <a:p>
            <a:pPr algn="l"/>
            <a:r>
              <a:rPr lang="en-AU" sz="5600" dirty="0" smtClean="0">
                <a:solidFill>
                  <a:srgbClr val="FFFF00"/>
                </a:solidFill>
              </a:rPr>
              <a:t>	Recommended hats for adults are: Broad-brimmed hats with a brim size of at least 7.5cm</a:t>
            </a:r>
          </a:p>
          <a:p>
            <a:pPr algn="l"/>
            <a:r>
              <a:rPr lang="en-AU" sz="5600" dirty="0" smtClean="0">
                <a:solidFill>
                  <a:srgbClr val="FFFF00"/>
                </a:solidFill>
              </a:rPr>
              <a:t>	Bucket style hats with a brim size of at least 6cm and a deep crown</a:t>
            </a:r>
          </a:p>
          <a:p>
            <a:pPr algn="l"/>
            <a:r>
              <a:rPr lang="en-AU" sz="5600" dirty="0" smtClean="0">
                <a:solidFill>
                  <a:srgbClr val="FFFF00"/>
                </a:solidFill>
              </a:rPr>
              <a:t>	Legionnaire hats</a:t>
            </a:r>
          </a:p>
          <a:p>
            <a:pPr algn="l"/>
            <a:r>
              <a:rPr lang="en-AU" sz="5600" dirty="0" smtClean="0">
                <a:solidFill>
                  <a:srgbClr val="FFFF00"/>
                </a:solidFill>
              </a:rPr>
              <a:t>	Baseball caps and sun visors are not recommended as they don't protect the neck, ears 	and cheeks</a:t>
            </a:r>
            <a:r>
              <a:rPr lang="en-AU" sz="4300" dirty="0" smtClean="0">
                <a:solidFill>
                  <a:srgbClr val="FFFF00"/>
                </a:solidFill>
              </a:rPr>
              <a:t>.</a:t>
            </a:r>
            <a:br>
              <a:rPr lang="en-AU" sz="4300" dirty="0" smtClean="0">
                <a:solidFill>
                  <a:srgbClr val="FFFF00"/>
                </a:solidFill>
              </a:rPr>
            </a:br>
            <a:r>
              <a:rPr lang="en-AU" sz="2200" dirty="0" smtClean="0">
                <a:solidFill>
                  <a:srgbClr val="FFFF00"/>
                </a:solidFill>
              </a:rPr>
              <a:t/>
            </a:r>
            <a:br>
              <a:rPr lang="en-AU" sz="2200" dirty="0" smtClean="0">
                <a:solidFill>
                  <a:srgbClr val="FFFF00"/>
                </a:solidFill>
              </a:rPr>
            </a:br>
            <a:endParaRPr lang="en-AU" sz="2200" dirty="0" smtClean="0">
              <a:solidFill>
                <a:srgbClr val="FFFF00"/>
              </a:solidFill>
            </a:endParaRPr>
          </a:p>
          <a:p>
            <a:endParaRPr lang="en-A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32509" y="415635"/>
            <a:ext cx="8460509" cy="6123709"/>
          </a:xfrm>
        </p:spPr>
        <p:txBody>
          <a:bodyPr>
            <a:normAutofit/>
          </a:bodyPr>
          <a:lstStyle/>
          <a:p>
            <a:pPr algn="l"/>
            <a:r>
              <a:rPr lang="en-AU" b="1" dirty="0" smtClean="0">
                <a:solidFill>
                  <a:srgbClr val="FFFF00"/>
                </a:solidFill>
              </a:rPr>
              <a:t>4. Wear protective clothing</a:t>
            </a:r>
            <a:r>
              <a:rPr lang="en-AU" dirty="0" smtClean="0">
                <a:solidFill>
                  <a:srgbClr val="FFFF00"/>
                </a:solidFill>
              </a:rPr>
              <a:t/>
            </a:r>
            <a:br>
              <a:rPr lang="en-AU" dirty="0" smtClean="0">
                <a:solidFill>
                  <a:srgbClr val="FFFF00"/>
                </a:solidFill>
              </a:rPr>
            </a:br>
            <a:r>
              <a:rPr lang="en-AU" dirty="0" smtClean="0">
                <a:solidFill>
                  <a:srgbClr val="FFFF00"/>
                </a:solidFill>
              </a:rPr>
              <a:t>	Clothing reduces the skin's exposure to UV radiation by creating a 	barrier to the skin. For the best UV protection staff and children in 	child care centres should cover as much skin as possible, especially the 	shoulders and back.</a:t>
            </a:r>
            <a:br>
              <a:rPr lang="en-AU" dirty="0" smtClean="0">
                <a:solidFill>
                  <a:srgbClr val="FFFF00"/>
                </a:solidFill>
              </a:rPr>
            </a:br>
            <a:r>
              <a:rPr lang="en-AU" dirty="0" smtClean="0">
                <a:solidFill>
                  <a:srgbClr val="FFFF00"/>
                </a:solidFill>
              </a:rPr>
              <a:t>	Recommended clothes include: loose fitting shirts or dresses with 	collars and sleeves, trousers, long skirts and shorts.</a:t>
            </a:r>
            <a:br>
              <a:rPr lang="en-AU" dirty="0" smtClean="0">
                <a:solidFill>
                  <a:srgbClr val="FFFF00"/>
                </a:solidFill>
              </a:rPr>
            </a:br>
            <a:r>
              <a:rPr lang="en-AU" dirty="0" smtClean="0">
                <a:solidFill>
                  <a:srgbClr val="FFFF00"/>
                </a:solidFill>
              </a:rPr>
              <a:t/>
            </a:r>
            <a:br>
              <a:rPr lang="en-AU" dirty="0" smtClean="0">
                <a:solidFill>
                  <a:srgbClr val="FFFF00"/>
                </a:solidFill>
              </a:rPr>
            </a:br>
            <a:endParaRPr lang="en-AU" dirty="0" smtClean="0">
              <a:solidFill>
                <a:srgbClr val="FFFF00"/>
              </a:solidFill>
            </a:endParaRPr>
          </a:p>
          <a:p>
            <a:pPr algn="l"/>
            <a:r>
              <a:rPr lang="en-AU" b="1" dirty="0" smtClean="0">
                <a:solidFill>
                  <a:srgbClr val="FFFF00"/>
                </a:solidFill>
              </a:rPr>
              <a:t>5. Apply SPF30+ broad spectrum sun screen before going outside</a:t>
            </a:r>
            <a:r>
              <a:rPr lang="en-AU" dirty="0" smtClean="0">
                <a:solidFill>
                  <a:srgbClr val="FFFF00"/>
                </a:solidFill>
              </a:rPr>
              <a:t/>
            </a:r>
            <a:br>
              <a:rPr lang="en-AU" dirty="0" smtClean="0">
                <a:solidFill>
                  <a:srgbClr val="FFFF00"/>
                </a:solidFill>
              </a:rPr>
            </a:br>
            <a:r>
              <a:rPr lang="en-AU" dirty="0" smtClean="0">
                <a:solidFill>
                  <a:srgbClr val="FFFF00"/>
                </a:solidFill>
              </a:rPr>
              <a:t>	Sunscreen protects exposed skin and should be applied 20 minutes 	before staff and children go outside and every two hours after the first 	application.</a:t>
            </a:r>
            <a:br>
              <a:rPr lang="en-AU" dirty="0" smtClean="0">
                <a:solidFill>
                  <a:srgbClr val="FFFF00"/>
                </a:solidFill>
              </a:rPr>
            </a:br>
            <a:r>
              <a:rPr lang="en-AU" dirty="0" smtClean="0">
                <a:solidFill>
                  <a:srgbClr val="FFFF00"/>
                </a:solidFill>
              </a:rPr>
              <a:t>	Centres should use a sunscreen that: Has a sun protection factor of 	30+, this is the highest available in Australia.</a:t>
            </a:r>
          </a:p>
          <a:p>
            <a:pPr algn="l"/>
            <a:r>
              <a:rPr lang="en-AU" dirty="0" smtClean="0">
                <a:solidFill>
                  <a:srgbClr val="FFFF00"/>
                </a:solidFill>
              </a:rPr>
              <a:t>	Is water resistant and broad spectrum. Broad spectrum sun screens 	block out both UVA and UVB rays both of which contribute to sunburn, 	premature skin aging and cancer. </a:t>
            </a:r>
          </a:p>
          <a:p>
            <a:pPr algn="l"/>
            <a:r>
              <a:rPr lang="en-AU" dirty="0" smtClean="0">
                <a:solidFill>
                  <a:srgbClr val="FFFF00"/>
                </a:solidFill>
              </a:rPr>
              <a:t>	Sunscreens do not block 100 per cent of UV rays and should be used in 	conjunction with clothing, hats, sunglasses and shade</a:t>
            </a:r>
          </a:p>
          <a:p>
            <a:endParaRPr lang="en-A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87927" y="341745"/>
            <a:ext cx="8395855" cy="6049819"/>
          </a:xfrm>
        </p:spPr>
        <p:txBody>
          <a:bodyPr>
            <a:normAutofit fontScale="85000" lnSpcReduction="20000"/>
          </a:bodyPr>
          <a:lstStyle/>
          <a:p>
            <a:pPr algn="l"/>
            <a:r>
              <a:rPr lang="en-AU" sz="2400" b="1" u="sng" dirty="0" smtClean="0">
                <a:solidFill>
                  <a:srgbClr val="FFFF00"/>
                </a:solidFill>
              </a:rPr>
              <a:t>WHS</a:t>
            </a:r>
            <a:r>
              <a:rPr lang="en-AU" sz="2400" dirty="0" smtClean="0">
                <a:solidFill>
                  <a:srgbClr val="FFFF00"/>
                </a:solidFill>
              </a:rPr>
              <a:t> </a:t>
            </a:r>
          </a:p>
          <a:p>
            <a:pPr algn="l"/>
            <a:endParaRPr lang="en-AU" sz="2400" dirty="0" smtClean="0">
              <a:solidFill>
                <a:srgbClr val="FFFF00"/>
              </a:solidFill>
            </a:endParaRPr>
          </a:p>
          <a:p>
            <a:pPr algn="l"/>
            <a:r>
              <a:rPr lang="en-AU" dirty="0" smtClean="0">
                <a:solidFill>
                  <a:srgbClr val="FFFF00"/>
                </a:solidFill>
              </a:rPr>
              <a:t>WHS Stands for Workers health and Safety </a:t>
            </a:r>
          </a:p>
          <a:p>
            <a:pPr algn="l"/>
            <a:endParaRPr lang="en-AU" dirty="0" smtClean="0">
              <a:solidFill>
                <a:srgbClr val="FFFF00"/>
              </a:solidFill>
            </a:endParaRPr>
          </a:p>
          <a:p>
            <a:pPr algn="l"/>
            <a:r>
              <a:rPr lang="en-AU" dirty="0" smtClean="0">
                <a:solidFill>
                  <a:srgbClr val="FFFF00"/>
                </a:solidFill>
              </a:rPr>
              <a:t>When thinking of this title we need to be aware of the following </a:t>
            </a:r>
            <a:r>
              <a:rPr lang="en-AU" dirty="0" err="1" smtClean="0">
                <a:solidFill>
                  <a:srgbClr val="FFFF00"/>
                </a:solidFill>
              </a:rPr>
              <a:t>defintions</a:t>
            </a:r>
            <a:endParaRPr lang="en-AU" dirty="0" smtClean="0">
              <a:solidFill>
                <a:srgbClr val="FFFF00"/>
              </a:solidFill>
            </a:endParaRPr>
          </a:p>
          <a:p>
            <a:pPr algn="l"/>
            <a:endParaRPr lang="en-AU" dirty="0" smtClean="0">
              <a:solidFill>
                <a:srgbClr val="FFFF00"/>
              </a:solidFill>
            </a:endParaRPr>
          </a:p>
          <a:p>
            <a:pPr algn="l"/>
            <a:r>
              <a:rPr lang="en-AU" b="1" u="sng" dirty="0" smtClean="0">
                <a:solidFill>
                  <a:srgbClr val="FFFF00"/>
                </a:solidFill>
              </a:rPr>
              <a:t>Duty of care:</a:t>
            </a:r>
            <a:r>
              <a:rPr lang="en-AU" u="sng" dirty="0" smtClean="0">
                <a:solidFill>
                  <a:srgbClr val="FFFF00"/>
                </a:solidFill>
              </a:rPr>
              <a:t> </a:t>
            </a:r>
            <a:r>
              <a:rPr lang="en-AU" dirty="0" smtClean="0">
                <a:solidFill>
                  <a:srgbClr val="FFFF00"/>
                </a:solidFill>
              </a:rPr>
              <a:t>A common law concept that refers to the responsibilities of organisations to provide people with an adequate level of protection against harm and all reasonable foreseeable risk of injury. In the context of this policy, duty of care refers to the responsibility of education and care services to provide children, staff, students, volunteers, contractors and anyone visiting the service with an adequate level of care and protection against reasonable foreseeable harm and injury.</a:t>
            </a:r>
          </a:p>
          <a:p>
            <a:pPr algn="l"/>
            <a:endParaRPr lang="en-AU" b="1" dirty="0" smtClean="0">
              <a:solidFill>
                <a:srgbClr val="FFFF00"/>
              </a:solidFill>
            </a:endParaRPr>
          </a:p>
          <a:p>
            <a:pPr algn="l"/>
            <a:r>
              <a:rPr lang="en-AU" u="sng" dirty="0" smtClean="0">
                <a:solidFill>
                  <a:srgbClr val="FFFF00"/>
                </a:solidFill>
              </a:rPr>
              <a:t>Hazard: </a:t>
            </a:r>
            <a:r>
              <a:rPr lang="en-AU" dirty="0" smtClean="0">
                <a:solidFill>
                  <a:srgbClr val="FFFF00"/>
                </a:solidFill>
              </a:rPr>
              <a:t>An element with the potential to cause death, injury, illness or disease.</a:t>
            </a:r>
          </a:p>
          <a:p>
            <a:pPr algn="l"/>
            <a:endParaRPr lang="en-AU" b="1" dirty="0" smtClean="0">
              <a:solidFill>
                <a:srgbClr val="FFFF00"/>
              </a:solidFill>
            </a:endParaRPr>
          </a:p>
          <a:p>
            <a:pPr algn="l"/>
            <a:r>
              <a:rPr lang="en-AU" b="1" u="sng" dirty="0" smtClean="0">
                <a:solidFill>
                  <a:srgbClr val="FFFF00"/>
                </a:solidFill>
              </a:rPr>
              <a:t>Hazard identification</a:t>
            </a:r>
            <a:r>
              <a:rPr lang="en-AU" b="1" dirty="0" smtClean="0">
                <a:solidFill>
                  <a:srgbClr val="FFFF00"/>
                </a:solidFill>
              </a:rPr>
              <a:t>:</a:t>
            </a:r>
            <a:r>
              <a:rPr lang="en-AU" dirty="0" smtClean="0">
                <a:solidFill>
                  <a:srgbClr val="FFFF00"/>
                </a:solidFill>
              </a:rPr>
              <a:t> A process that involves identifying all foreseeable hazards in the workplace and understanding the possible harm that each hazard may cause.</a:t>
            </a:r>
          </a:p>
          <a:p>
            <a:pPr algn="l"/>
            <a:endParaRPr lang="en-AU" b="1" dirty="0" smtClean="0">
              <a:solidFill>
                <a:srgbClr val="FFFF00"/>
              </a:solidFill>
            </a:endParaRPr>
          </a:p>
          <a:p>
            <a:pPr algn="l"/>
            <a:r>
              <a:rPr lang="en-AU" b="1" u="sng" dirty="0" smtClean="0">
                <a:solidFill>
                  <a:srgbClr val="FFFF00"/>
                </a:solidFill>
              </a:rPr>
              <a:t>Hazard management: </a:t>
            </a:r>
            <a:r>
              <a:rPr lang="en-AU" dirty="0" smtClean="0">
                <a:solidFill>
                  <a:srgbClr val="FFFF00"/>
                </a:solidFill>
              </a:rPr>
              <a:t>A structured process of hazard identification, risk assessment and control, aimed at providing safe and healthy conditions for employees, contractors and visitors while on the premises  </a:t>
            </a:r>
          </a:p>
          <a:p>
            <a:pPr algn="l"/>
            <a:endParaRPr lang="en-AU" b="1" dirty="0" smtClean="0">
              <a:solidFill>
                <a:srgbClr val="FFFF00"/>
              </a:solidFill>
            </a:endParaRPr>
          </a:p>
          <a:p>
            <a:pPr algn="l"/>
            <a:r>
              <a:rPr lang="en-AU" b="1" u="sng" dirty="0" smtClean="0">
                <a:solidFill>
                  <a:srgbClr val="FFFF00"/>
                </a:solidFill>
              </a:rPr>
              <a:t>Harm: </a:t>
            </a:r>
            <a:r>
              <a:rPr lang="en-AU" dirty="0" smtClean="0">
                <a:solidFill>
                  <a:srgbClr val="FFFF00"/>
                </a:solidFill>
              </a:rPr>
              <a:t>Includes death, or injury, illness (physical or psychological) or disease that may be suffered by a person as a consequence of exposure to a hazard.</a:t>
            </a:r>
          </a:p>
          <a:p>
            <a:pPr algn="l"/>
            <a:endParaRPr lang="en-AU" b="1" dirty="0" smtClean="0">
              <a:solidFill>
                <a:srgbClr val="FFFF00"/>
              </a:solidFill>
            </a:endParaRPr>
          </a:p>
          <a:p>
            <a:endParaRPr lang="en-A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34109" y="378691"/>
            <a:ext cx="8294255" cy="6123709"/>
          </a:xfrm>
        </p:spPr>
        <p:txBody>
          <a:bodyPr>
            <a:normAutofit/>
          </a:bodyPr>
          <a:lstStyle/>
          <a:p>
            <a:r>
              <a:rPr lang="en-AU" b="1" dirty="0" smtClean="0"/>
              <a:t> </a:t>
            </a:r>
            <a:endParaRPr lang="en-AU" dirty="0" smtClean="0"/>
          </a:p>
          <a:p>
            <a:endParaRPr lang="en-AU" dirty="0"/>
          </a:p>
        </p:txBody>
      </p:sp>
      <p:sp>
        <p:nvSpPr>
          <p:cNvPr id="5" name="TextBox 4"/>
          <p:cNvSpPr txBox="1"/>
          <p:nvPr/>
        </p:nvSpPr>
        <p:spPr>
          <a:xfrm>
            <a:off x="434109" y="554182"/>
            <a:ext cx="8294255" cy="5632311"/>
          </a:xfrm>
          <a:prstGeom prst="rect">
            <a:avLst/>
          </a:prstGeom>
          <a:noFill/>
        </p:spPr>
        <p:txBody>
          <a:bodyPr wrap="square" rtlCol="0">
            <a:spAutoFit/>
          </a:bodyPr>
          <a:lstStyle/>
          <a:p>
            <a:r>
              <a:rPr lang="en-AU" b="1" u="sng" dirty="0" smtClean="0">
                <a:solidFill>
                  <a:srgbClr val="FFFF00"/>
                </a:solidFill>
              </a:rPr>
              <a:t>Material safety data sheet: </a:t>
            </a:r>
            <a:r>
              <a:rPr lang="en-AU" dirty="0" smtClean="0">
                <a:solidFill>
                  <a:srgbClr val="FFFF00"/>
                </a:solidFill>
              </a:rPr>
              <a:t>Provides employees and emergency personnel with safety procedures for working with toxic or dangerous materials. The data sheet includes all relevant information about the material such as physical properties (e.g. melting/boiling point, toxicity and reactivity), health effects, first aid requirements and safe handling procedures (e.g. personal protective equipment, safe storage/disposal and management of spills).</a:t>
            </a:r>
          </a:p>
          <a:p>
            <a:endParaRPr lang="en-AU" b="1" dirty="0" smtClean="0">
              <a:solidFill>
                <a:srgbClr val="FFFF00"/>
              </a:solidFill>
            </a:endParaRPr>
          </a:p>
          <a:p>
            <a:r>
              <a:rPr lang="en-AU" b="1" dirty="0" smtClean="0">
                <a:solidFill>
                  <a:srgbClr val="FFFF00"/>
                </a:solidFill>
              </a:rPr>
              <a:t>Risk:</a:t>
            </a:r>
            <a:r>
              <a:rPr lang="en-AU" dirty="0" smtClean="0">
                <a:solidFill>
                  <a:srgbClr val="FFFF00"/>
                </a:solidFill>
              </a:rPr>
              <a:t> The chance (likelihood) that a hazard will cause harm to individuals.</a:t>
            </a:r>
          </a:p>
          <a:p>
            <a:endParaRPr lang="en-AU" b="1" dirty="0" smtClean="0">
              <a:solidFill>
                <a:srgbClr val="FFFF00"/>
              </a:solidFill>
            </a:endParaRPr>
          </a:p>
          <a:p>
            <a:r>
              <a:rPr lang="en-AU" b="1" dirty="0" smtClean="0">
                <a:solidFill>
                  <a:srgbClr val="FFFF00"/>
                </a:solidFill>
              </a:rPr>
              <a:t>Risk assessment:</a:t>
            </a:r>
            <a:r>
              <a:rPr lang="en-AU" dirty="0" smtClean="0">
                <a:solidFill>
                  <a:srgbClr val="FFFF00"/>
                </a:solidFill>
              </a:rPr>
              <a:t> A process for developing knowledge/understanding about hazards and risks so that sound decisions can be made about the control of hazards. Risk assessments assist in determining:</a:t>
            </a:r>
          </a:p>
          <a:p>
            <a:r>
              <a:rPr lang="en-AU" dirty="0" smtClean="0">
                <a:solidFill>
                  <a:srgbClr val="FFFF00"/>
                </a:solidFill>
              </a:rPr>
              <a:t>what levels of harm can occur</a:t>
            </a:r>
          </a:p>
          <a:p>
            <a:r>
              <a:rPr lang="en-AU" dirty="0" smtClean="0">
                <a:solidFill>
                  <a:srgbClr val="FFFF00"/>
                </a:solidFill>
              </a:rPr>
              <a:t>how harm can occur</a:t>
            </a:r>
          </a:p>
          <a:p>
            <a:r>
              <a:rPr lang="en-AU" dirty="0" smtClean="0">
                <a:solidFill>
                  <a:srgbClr val="FFFF00"/>
                </a:solidFill>
              </a:rPr>
              <a:t>the likelihood that harm will occur.</a:t>
            </a:r>
          </a:p>
          <a:p>
            <a:endParaRPr lang="en-AU" b="1" dirty="0" smtClean="0">
              <a:solidFill>
                <a:srgbClr val="FFFF00"/>
              </a:solidFill>
            </a:endParaRPr>
          </a:p>
          <a:p>
            <a:r>
              <a:rPr lang="en-AU" b="1" dirty="0" smtClean="0">
                <a:solidFill>
                  <a:srgbClr val="FFFF00"/>
                </a:solidFill>
              </a:rPr>
              <a:t>Risk control:</a:t>
            </a:r>
            <a:r>
              <a:rPr lang="en-AU" dirty="0" smtClean="0">
                <a:solidFill>
                  <a:srgbClr val="FFFF00"/>
                </a:solidFill>
              </a:rPr>
              <a:t> A measure, work process or system that eliminates an OHS hazard or risk, or if this is not possible, reduces the risk so far as is reasonably practicable.</a:t>
            </a:r>
            <a:r>
              <a:rPr lang="en-AU" b="1" dirty="0" smtClean="0">
                <a:solidFill>
                  <a:srgbClr val="FFFF00"/>
                </a:solidFill>
              </a:rPr>
              <a:t> </a:t>
            </a:r>
            <a:endParaRPr lang="en-AU" dirty="0" smtClean="0">
              <a:solidFill>
                <a:srgbClr val="FFFF00"/>
              </a:solidFill>
            </a:endParaRPr>
          </a:p>
          <a:p>
            <a:endParaRPr lang="en-A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86327" y="424873"/>
            <a:ext cx="8562109" cy="6059054"/>
          </a:xfrm>
        </p:spPr>
        <p:txBody>
          <a:bodyPr>
            <a:normAutofit fontScale="92500" lnSpcReduction="20000"/>
          </a:bodyPr>
          <a:lstStyle/>
          <a:p>
            <a:pPr algn="l"/>
            <a:r>
              <a:rPr lang="en-AU" dirty="0" smtClean="0">
                <a:solidFill>
                  <a:srgbClr val="FFFF00"/>
                </a:solidFill>
              </a:rPr>
              <a:t>Everyone involved in an early childhood education and care service has a role to play in ensuring the service’s operations are safe and without risk to the health and safety of all parties. </a:t>
            </a:r>
            <a:r>
              <a:rPr lang="en-AU" dirty="0" smtClean="0">
                <a:solidFill>
                  <a:srgbClr val="FFFF00"/>
                </a:solidFill>
              </a:rPr>
              <a:t>In W.A, </a:t>
            </a:r>
            <a:r>
              <a:rPr lang="en-AU" dirty="0" smtClean="0">
                <a:solidFill>
                  <a:srgbClr val="FFFF00"/>
                </a:solidFill>
              </a:rPr>
              <a:t>health and safety in the workplace is governed by a system of laws, regulations and compliance codes that set out the responsibilities of employers and employees to ensure safety is maintained at work.</a:t>
            </a:r>
          </a:p>
          <a:p>
            <a:endParaRPr lang="en-AU" b="1" dirty="0" smtClean="0"/>
          </a:p>
          <a:p>
            <a:pPr algn="l"/>
            <a:r>
              <a:rPr lang="en-AU" b="1" dirty="0" smtClean="0">
                <a:solidFill>
                  <a:srgbClr val="FFFF00"/>
                </a:solidFill>
              </a:rPr>
              <a:t>The legal duties of an employer under the WHS Act are:</a:t>
            </a:r>
          </a:p>
          <a:p>
            <a:pPr algn="l">
              <a:buFont typeface="Wingdings" pitchFamily="2" charset="2"/>
              <a:buChar char="Ø"/>
            </a:pPr>
            <a:r>
              <a:rPr lang="en-AU" dirty="0" smtClean="0">
                <a:solidFill>
                  <a:srgbClr val="FFFF00"/>
                </a:solidFill>
              </a:rPr>
              <a:t>	to provide and maintain a workplace that is safe and without risk to the 	health of employees. </a:t>
            </a:r>
          </a:p>
          <a:p>
            <a:pPr algn="l">
              <a:buFont typeface="Wingdings" pitchFamily="2" charset="2"/>
              <a:buChar char="Ø"/>
            </a:pPr>
            <a:r>
              <a:rPr lang="en-AU" dirty="0" smtClean="0">
                <a:solidFill>
                  <a:srgbClr val="FFFF00"/>
                </a:solidFill>
              </a:rPr>
              <a:t>	to ensure other individuals, such as families and visitors, are not exposed to 	health and safety risks arising from the organisation’s activities</a:t>
            </a:r>
          </a:p>
          <a:p>
            <a:pPr algn="l">
              <a:buFont typeface="Wingdings" pitchFamily="2" charset="2"/>
              <a:buChar char="Ø"/>
            </a:pPr>
            <a:r>
              <a:rPr lang="en-AU" dirty="0" smtClean="0">
                <a:solidFill>
                  <a:srgbClr val="FFFF00"/>
                </a:solidFill>
              </a:rPr>
              <a:t>	to consult with employees about WHS matters that will, or will likely, affect 	employees directly, including identifying hazards and assessing risks, and 	making decisions about risk control measures.</a:t>
            </a:r>
          </a:p>
          <a:p>
            <a:pPr algn="l">
              <a:buFont typeface="Wingdings" pitchFamily="2" charset="2"/>
              <a:buChar char="Ø"/>
            </a:pPr>
            <a:endParaRPr lang="en-AU" dirty="0" smtClean="0">
              <a:solidFill>
                <a:srgbClr val="FFFF00"/>
              </a:solidFill>
            </a:endParaRPr>
          </a:p>
          <a:p>
            <a:pPr algn="l"/>
            <a:r>
              <a:rPr lang="en-AU" b="1" dirty="0" smtClean="0">
                <a:solidFill>
                  <a:srgbClr val="FFFF00"/>
                </a:solidFill>
              </a:rPr>
              <a:t>The WHS Act places the responsibility on employees for:</a:t>
            </a:r>
          </a:p>
          <a:p>
            <a:pPr algn="l">
              <a:buFont typeface="Wingdings" pitchFamily="2" charset="2"/>
              <a:buChar char="Ø"/>
            </a:pPr>
            <a:r>
              <a:rPr lang="en-AU" dirty="0" smtClean="0">
                <a:solidFill>
                  <a:srgbClr val="FFFF00"/>
                </a:solidFill>
              </a:rPr>
              <a:t>	taking care of their own safety and the safety of others who may be 	affected by their actions</a:t>
            </a:r>
          </a:p>
          <a:p>
            <a:pPr algn="l">
              <a:buFont typeface="Wingdings" pitchFamily="2" charset="2"/>
              <a:buChar char="Ø"/>
            </a:pPr>
            <a:r>
              <a:rPr lang="en-AU" dirty="0" smtClean="0">
                <a:solidFill>
                  <a:srgbClr val="FFFF00"/>
                </a:solidFill>
              </a:rPr>
              <a:t>	co-operating with reasonable WHS actions taken by the employer, including 	following guidelines, attending WHS-related training, reporting incidents, 	co-operating with WHS investigations, encouraging good WHS practice with 	fellow employees and others at the service, and assisting the employer with 	conducting WHS inspections during operating hours</a:t>
            </a:r>
          </a:p>
          <a:p>
            <a:pPr algn="l">
              <a:buFont typeface="Wingdings" pitchFamily="2" charset="2"/>
              <a:buChar char="Ø"/>
            </a:pPr>
            <a:r>
              <a:rPr lang="en-AU" dirty="0" smtClean="0">
                <a:solidFill>
                  <a:srgbClr val="FFFF00"/>
                </a:solidFill>
              </a:rPr>
              <a:t>	not interfering with safety equipment provided at the service, such as fire 	extinguishers.</a:t>
            </a:r>
          </a:p>
          <a:p>
            <a:pPr algn="l"/>
            <a:endParaRPr lang="en-AU" dirty="0">
              <a:solidFill>
                <a:srgbClr val="FFFF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17237" y="480291"/>
            <a:ext cx="8248072" cy="6049818"/>
          </a:xfrm>
        </p:spPr>
        <p:txBody>
          <a:bodyPr/>
          <a:lstStyle/>
          <a:p>
            <a:pPr algn="l"/>
            <a:r>
              <a:rPr lang="en-AU" b="1" dirty="0" smtClean="0">
                <a:solidFill>
                  <a:srgbClr val="FFFF00"/>
                </a:solidFill>
              </a:rPr>
              <a:t>The Work Health and Safety Officer is responsible for:</a:t>
            </a:r>
          </a:p>
          <a:p>
            <a:pPr algn="l"/>
            <a:endParaRPr lang="en-AU" b="1" dirty="0" smtClean="0">
              <a:solidFill>
                <a:srgbClr val="FFFF00"/>
              </a:solidFill>
            </a:endParaRPr>
          </a:p>
          <a:p>
            <a:pPr algn="l">
              <a:buFont typeface="Wingdings" pitchFamily="2" charset="2"/>
              <a:buChar char="Ø"/>
            </a:pPr>
            <a:r>
              <a:rPr lang="en-AU" dirty="0" smtClean="0">
                <a:solidFill>
                  <a:srgbClr val="FFFF00"/>
                </a:solidFill>
              </a:rPr>
              <a:t>	ensuring that all educators/staff are aware of this policy, and are 	supported to implement it at the service</a:t>
            </a:r>
          </a:p>
          <a:p>
            <a:pPr algn="l">
              <a:buFont typeface="Wingdings" pitchFamily="2" charset="2"/>
              <a:buChar char="Ø"/>
            </a:pPr>
            <a:r>
              <a:rPr lang="en-AU" dirty="0" smtClean="0">
                <a:solidFill>
                  <a:srgbClr val="FFFF00"/>
                </a:solidFill>
              </a:rPr>
              <a:t>	ensuring that all equipment and materials used at the service meet 	relevant safety standards</a:t>
            </a:r>
          </a:p>
          <a:p>
            <a:pPr algn="l">
              <a:buFont typeface="Wingdings" pitchFamily="2" charset="2"/>
              <a:buChar char="Ø"/>
            </a:pPr>
            <a:r>
              <a:rPr lang="en-AU" dirty="0" smtClean="0">
                <a:solidFill>
                  <a:srgbClr val="FFFF00"/>
                </a:solidFill>
              </a:rPr>
              <a:t>	ensuring the service is up to date with current legislation on child 	restraints in vehicles if transporting children</a:t>
            </a:r>
          </a:p>
          <a:p>
            <a:pPr algn="l">
              <a:buFont typeface="Wingdings" pitchFamily="2" charset="2"/>
              <a:buChar char="Ø"/>
            </a:pPr>
            <a:r>
              <a:rPr lang="en-AU" dirty="0" smtClean="0">
                <a:solidFill>
                  <a:srgbClr val="FFFF00"/>
                </a:solidFill>
              </a:rPr>
              <a:t>	implementing and practising emergency and evacuation procedures</a:t>
            </a:r>
          </a:p>
          <a:p>
            <a:pPr algn="l">
              <a:buFont typeface="Wingdings" pitchFamily="2" charset="2"/>
              <a:buChar char="Ø"/>
            </a:pPr>
            <a:r>
              <a:rPr lang="en-AU" dirty="0" smtClean="0">
                <a:solidFill>
                  <a:srgbClr val="FFFF00"/>
                </a:solidFill>
              </a:rPr>
              <a:t>	implementing and reviewing this policy in consultation with the 	management team and all  staff, contractors and parents/guardians</a:t>
            </a:r>
          </a:p>
          <a:p>
            <a:pPr algn="l">
              <a:buFont typeface="Wingdings" pitchFamily="2" charset="2"/>
              <a:buChar char="Ø"/>
            </a:pPr>
            <a:r>
              <a:rPr lang="en-AU" dirty="0" smtClean="0">
                <a:solidFill>
                  <a:srgbClr val="FFFF00"/>
                </a:solidFill>
              </a:rPr>
              <a:t>	identifying and providing appropriate resources and training to assist 	educators, staff, contractors, visitors, volunteers and students to 	implement this policy</a:t>
            </a:r>
          </a:p>
          <a:p>
            <a:pPr algn="l">
              <a:buFont typeface="Wingdings" pitchFamily="2" charset="2"/>
              <a:buChar char="Ø"/>
            </a:pPr>
            <a:r>
              <a:rPr lang="en-AU" dirty="0" smtClean="0">
                <a:solidFill>
                  <a:srgbClr val="FFFF00"/>
                </a:solidFill>
              </a:rPr>
              <a:t>	keeping up to date and complying with any relevant changes in 	legislation and practices in relation to this policy.</a:t>
            </a:r>
          </a:p>
          <a:p>
            <a:endParaRPr lang="en-A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69455" y="434109"/>
            <a:ext cx="8358909" cy="6086764"/>
          </a:xfrm>
        </p:spPr>
        <p:txBody>
          <a:bodyPr>
            <a:normAutofit fontScale="92500" lnSpcReduction="20000"/>
          </a:bodyPr>
          <a:lstStyle/>
          <a:p>
            <a:pPr algn="l"/>
            <a:r>
              <a:rPr lang="en-AU" b="1" dirty="0" smtClean="0">
                <a:solidFill>
                  <a:srgbClr val="FFFF00"/>
                </a:solidFill>
              </a:rPr>
              <a:t>Manual handling overview</a:t>
            </a:r>
          </a:p>
          <a:p>
            <a:pPr algn="l"/>
            <a:r>
              <a:rPr lang="en-AU" dirty="0" smtClean="0">
                <a:solidFill>
                  <a:srgbClr val="FFFF00"/>
                </a:solidFill>
              </a:rPr>
              <a:t>Manual Handling occurs when any person, animal or object is lifted or lowered, pushed or pulled, carried, moved, held, or restrained. Employers have a Duty of Care towards their employees. This means employers and employees are responsible for creating and maintain a safe work environment.</a:t>
            </a:r>
          </a:p>
          <a:p>
            <a:pPr algn="l"/>
            <a:endParaRPr lang="en-AU" dirty="0" smtClean="0">
              <a:solidFill>
                <a:srgbClr val="FFFF00"/>
              </a:solidFill>
            </a:endParaRPr>
          </a:p>
          <a:p>
            <a:pPr algn="l"/>
            <a:r>
              <a:rPr lang="en-AU" dirty="0" smtClean="0">
                <a:solidFill>
                  <a:srgbClr val="FFFF00"/>
                </a:solidFill>
              </a:rPr>
              <a:t>Educators manual handling tasks include;</a:t>
            </a:r>
          </a:p>
          <a:p>
            <a:pPr algn="l"/>
            <a:endParaRPr lang="en-AU" dirty="0" smtClean="0">
              <a:solidFill>
                <a:srgbClr val="FFFF00"/>
              </a:solidFill>
            </a:endParaRPr>
          </a:p>
          <a:p>
            <a:pPr algn="l">
              <a:buFont typeface="Wingdings" pitchFamily="2" charset="2"/>
              <a:buChar char="Ø"/>
            </a:pPr>
            <a:r>
              <a:rPr lang="en-AU" dirty="0" smtClean="0">
                <a:solidFill>
                  <a:srgbClr val="FFFF00"/>
                </a:solidFill>
              </a:rPr>
              <a:t>	assisting with fruit/lunch</a:t>
            </a:r>
          </a:p>
          <a:p>
            <a:pPr algn="l">
              <a:buFont typeface="Wingdings" pitchFamily="2" charset="2"/>
              <a:buChar char="Ø"/>
            </a:pPr>
            <a:r>
              <a:rPr lang="en-AU" dirty="0" smtClean="0">
                <a:solidFill>
                  <a:srgbClr val="FFFF00"/>
                </a:solidFill>
              </a:rPr>
              <a:t>	adjusting client sitting postures</a:t>
            </a:r>
          </a:p>
          <a:p>
            <a:pPr algn="l">
              <a:buFont typeface="Wingdings" pitchFamily="2" charset="2"/>
              <a:buChar char="Ø"/>
            </a:pPr>
            <a:r>
              <a:rPr lang="en-AU" dirty="0" smtClean="0">
                <a:solidFill>
                  <a:srgbClr val="FFFF00"/>
                </a:solidFill>
              </a:rPr>
              <a:t>	assisting a child to walk</a:t>
            </a:r>
          </a:p>
          <a:p>
            <a:pPr algn="l">
              <a:buFont typeface="Wingdings" pitchFamily="2" charset="2"/>
              <a:buChar char="Ø"/>
            </a:pPr>
            <a:r>
              <a:rPr lang="en-AU" dirty="0" smtClean="0">
                <a:solidFill>
                  <a:srgbClr val="FFFF00"/>
                </a:solidFill>
              </a:rPr>
              <a:t>	assisting with toileting</a:t>
            </a:r>
          </a:p>
          <a:p>
            <a:pPr algn="l">
              <a:buFont typeface="Wingdings" pitchFamily="2" charset="2"/>
              <a:buChar char="Ø"/>
            </a:pPr>
            <a:r>
              <a:rPr lang="en-AU" dirty="0" smtClean="0">
                <a:solidFill>
                  <a:srgbClr val="FFFF00"/>
                </a:solidFill>
              </a:rPr>
              <a:t>	transferring child from floor</a:t>
            </a:r>
          </a:p>
          <a:p>
            <a:pPr algn="l">
              <a:buFont typeface="Wingdings" pitchFamily="2" charset="2"/>
              <a:buChar char="Ø"/>
            </a:pPr>
            <a:r>
              <a:rPr lang="en-AU" dirty="0" smtClean="0">
                <a:solidFill>
                  <a:srgbClr val="FFFF00"/>
                </a:solidFill>
              </a:rPr>
              <a:t>	other  duties</a:t>
            </a:r>
          </a:p>
          <a:p>
            <a:pPr algn="l">
              <a:buFont typeface="Wingdings" pitchFamily="2" charset="2"/>
              <a:buChar char="Ø"/>
            </a:pPr>
            <a:r>
              <a:rPr lang="en-AU" dirty="0" smtClean="0">
                <a:solidFill>
                  <a:srgbClr val="FFFF00"/>
                </a:solidFill>
              </a:rPr>
              <a:t>	assisting child onto play equipment</a:t>
            </a:r>
          </a:p>
          <a:p>
            <a:pPr algn="l"/>
            <a:endParaRPr lang="en-AU" b="1" dirty="0" smtClean="0"/>
          </a:p>
          <a:p>
            <a:pPr algn="l"/>
            <a:r>
              <a:rPr lang="en-AU" b="1" dirty="0" smtClean="0">
                <a:solidFill>
                  <a:srgbClr val="FFFF00"/>
                </a:solidFill>
              </a:rPr>
              <a:t>Injuries arising from Manual Handling</a:t>
            </a:r>
          </a:p>
          <a:p>
            <a:pPr algn="l"/>
            <a:r>
              <a:rPr lang="en-AU" dirty="0" smtClean="0">
                <a:solidFill>
                  <a:srgbClr val="FFFF00"/>
                </a:solidFill>
              </a:rPr>
              <a:t>50% of all claims are Muscular Skeletal Disorders – MSDs. These include:</a:t>
            </a:r>
          </a:p>
          <a:p>
            <a:pPr lvl="1">
              <a:buFont typeface="Wingdings" pitchFamily="2" charset="2"/>
              <a:buChar char="Ø"/>
            </a:pPr>
            <a:r>
              <a:rPr lang="en-AU" sz="1700" dirty="0" smtClean="0">
                <a:solidFill>
                  <a:srgbClr val="FFFF00"/>
                </a:solidFill>
              </a:rPr>
              <a:t>muscle and joint injury to any part of body</a:t>
            </a:r>
          </a:p>
          <a:p>
            <a:pPr lvl="1">
              <a:buFont typeface="Wingdings" pitchFamily="2" charset="2"/>
              <a:buChar char="Ø"/>
            </a:pPr>
            <a:r>
              <a:rPr lang="en-AU" sz="1700" dirty="0" smtClean="0">
                <a:solidFill>
                  <a:srgbClr val="FFFF00"/>
                </a:solidFill>
              </a:rPr>
              <a:t>muscular and joint pain</a:t>
            </a:r>
          </a:p>
          <a:p>
            <a:pPr lvl="1">
              <a:buFont typeface="Wingdings" pitchFamily="2" charset="2"/>
              <a:buChar char="Ø"/>
            </a:pPr>
            <a:r>
              <a:rPr lang="en-AU" sz="1700" dirty="0" smtClean="0">
                <a:solidFill>
                  <a:srgbClr val="FFFF00"/>
                </a:solidFill>
              </a:rPr>
              <a:t>impact injuries</a:t>
            </a:r>
          </a:p>
          <a:p>
            <a:pPr lvl="1">
              <a:buFont typeface="Wingdings" pitchFamily="2" charset="2"/>
              <a:buChar char="Ø"/>
            </a:pPr>
            <a:r>
              <a:rPr lang="en-AU" sz="1700" dirty="0" smtClean="0">
                <a:solidFill>
                  <a:srgbClr val="FFFF00"/>
                </a:solidFill>
              </a:rPr>
              <a:t>physical tiredness.</a:t>
            </a:r>
          </a:p>
          <a:p>
            <a:pPr algn="l"/>
            <a:endParaRPr lang="en-AU" dirty="0" smtClean="0">
              <a:solidFill>
                <a:srgbClr val="FFFF00"/>
              </a:solidFill>
            </a:endParaRPr>
          </a:p>
          <a:p>
            <a:pPr algn="l"/>
            <a:endParaRPr lang="en-AU" dirty="0" smtClean="0">
              <a:solidFill>
                <a:srgbClr val="FFFF00"/>
              </a:solidFill>
            </a:endParaRPr>
          </a:p>
          <a:p>
            <a:pPr algn="l"/>
            <a:endParaRPr lang="en-AU" dirty="0" smtClean="0">
              <a:solidFill>
                <a:srgbClr val="FFFF00"/>
              </a:solidFill>
            </a:endParaRPr>
          </a:p>
          <a:p>
            <a:pPr algn="l"/>
            <a:endParaRPr lang="en-AU"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08001" y="909539"/>
            <a:ext cx="8348506" cy="5424585"/>
          </a:xfrm>
        </p:spPr>
        <p:txBody>
          <a:bodyPr>
            <a:normAutofit fontScale="70000" lnSpcReduction="20000"/>
          </a:bodyPr>
          <a:lstStyle/>
          <a:p>
            <a:pPr algn="l"/>
            <a:r>
              <a:rPr lang="en-AU" b="1" dirty="0" smtClean="0">
                <a:solidFill>
                  <a:srgbClr val="FFFF00"/>
                </a:solidFill>
              </a:rPr>
              <a:t>What causes infections?</a:t>
            </a:r>
          </a:p>
          <a:p>
            <a:pPr algn="l"/>
            <a:r>
              <a:rPr lang="en-AU" dirty="0" smtClean="0">
                <a:solidFill>
                  <a:srgbClr val="FFFF00"/>
                </a:solidFill>
              </a:rPr>
              <a:t>Microscopic living things (known as germs) are all around us. Some of these germs can cause disease in</a:t>
            </a:r>
          </a:p>
          <a:p>
            <a:pPr algn="l"/>
            <a:r>
              <a:rPr lang="en-AU" dirty="0" smtClean="0">
                <a:solidFill>
                  <a:srgbClr val="FFFF00"/>
                </a:solidFill>
              </a:rPr>
              <a:t>people, other animals or plants. There are four major types of germs: bacteria, viruses, fungi and protozoa.</a:t>
            </a:r>
          </a:p>
          <a:p>
            <a:pPr algn="l"/>
            <a:r>
              <a:rPr lang="en-AU" dirty="0" smtClean="0">
                <a:solidFill>
                  <a:srgbClr val="FFFF00"/>
                </a:solidFill>
              </a:rPr>
              <a:t> </a:t>
            </a:r>
          </a:p>
          <a:p>
            <a:pPr algn="l"/>
            <a:r>
              <a:rPr lang="en-AU" b="1" dirty="0" smtClean="0">
                <a:solidFill>
                  <a:srgbClr val="FFFF00"/>
                </a:solidFill>
              </a:rPr>
              <a:t>How do infections spread?</a:t>
            </a:r>
          </a:p>
          <a:p>
            <a:pPr algn="l"/>
            <a:r>
              <a:rPr lang="en-AU" dirty="0" smtClean="0">
                <a:solidFill>
                  <a:srgbClr val="FFFF00"/>
                </a:solidFill>
              </a:rPr>
              <a:t>This section explains how germs can spread, with a focus on education and care service settings.</a:t>
            </a:r>
          </a:p>
          <a:p>
            <a:pPr algn="l"/>
            <a:endParaRPr lang="en-AU" b="1" dirty="0" smtClean="0">
              <a:solidFill>
                <a:srgbClr val="FFFF00"/>
              </a:solidFill>
            </a:endParaRPr>
          </a:p>
          <a:p>
            <a:pPr algn="l"/>
            <a:endParaRPr lang="en-AU" b="1" dirty="0" smtClean="0">
              <a:solidFill>
                <a:srgbClr val="FFFF00"/>
              </a:solidFill>
            </a:endParaRPr>
          </a:p>
          <a:p>
            <a:pPr algn="l"/>
            <a:endParaRPr lang="en-AU" b="1" dirty="0" smtClean="0">
              <a:solidFill>
                <a:srgbClr val="FFFF00"/>
              </a:solidFill>
            </a:endParaRPr>
          </a:p>
          <a:p>
            <a:pPr algn="l"/>
            <a:endParaRPr lang="en-AU" b="1" dirty="0" smtClean="0">
              <a:solidFill>
                <a:srgbClr val="FFFF00"/>
              </a:solidFill>
            </a:endParaRPr>
          </a:p>
          <a:p>
            <a:pPr algn="l"/>
            <a:endParaRPr lang="en-AU" b="1" dirty="0" smtClean="0">
              <a:solidFill>
                <a:srgbClr val="FFFF00"/>
              </a:solidFill>
            </a:endParaRPr>
          </a:p>
          <a:p>
            <a:pPr algn="l"/>
            <a:endParaRPr lang="en-AU" b="1" dirty="0" smtClean="0">
              <a:solidFill>
                <a:srgbClr val="FFFF00"/>
              </a:solidFill>
            </a:endParaRPr>
          </a:p>
          <a:p>
            <a:pPr algn="l"/>
            <a:endParaRPr lang="en-AU" b="1" dirty="0" smtClean="0">
              <a:solidFill>
                <a:srgbClr val="FFFF00"/>
              </a:solidFill>
            </a:endParaRPr>
          </a:p>
          <a:p>
            <a:pPr algn="l"/>
            <a:endParaRPr lang="en-AU" b="1" dirty="0" smtClean="0">
              <a:solidFill>
                <a:srgbClr val="FFFF00"/>
              </a:solidFill>
            </a:endParaRPr>
          </a:p>
          <a:p>
            <a:pPr algn="l"/>
            <a:endParaRPr lang="en-AU" b="1" dirty="0" smtClean="0">
              <a:solidFill>
                <a:srgbClr val="FFFF00"/>
              </a:solidFill>
            </a:endParaRPr>
          </a:p>
          <a:p>
            <a:pPr algn="l"/>
            <a:endParaRPr lang="en-AU" b="1" dirty="0" smtClean="0">
              <a:solidFill>
                <a:srgbClr val="FFFF00"/>
              </a:solidFill>
            </a:endParaRPr>
          </a:p>
          <a:p>
            <a:pPr algn="l"/>
            <a:r>
              <a:rPr lang="en-AU" b="1" dirty="0" smtClean="0">
                <a:solidFill>
                  <a:srgbClr val="FFFF00"/>
                </a:solidFill>
              </a:rPr>
              <a:t>The chain of infection</a:t>
            </a:r>
          </a:p>
          <a:p>
            <a:pPr algn="l"/>
            <a:r>
              <a:rPr lang="en-AU" dirty="0" smtClean="0">
                <a:solidFill>
                  <a:srgbClr val="FFFF00"/>
                </a:solidFill>
              </a:rPr>
              <a:t>The chain of infection refers to the way in which germs spread (Figure 1.1). </a:t>
            </a:r>
          </a:p>
          <a:p>
            <a:pPr algn="l"/>
            <a:endParaRPr lang="en-AU" dirty="0" smtClean="0">
              <a:solidFill>
                <a:srgbClr val="FFFF00"/>
              </a:solidFill>
            </a:endParaRPr>
          </a:p>
          <a:p>
            <a:pPr algn="l"/>
            <a:r>
              <a:rPr lang="en-AU" dirty="0" smtClean="0">
                <a:solidFill>
                  <a:srgbClr val="FFFF00"/>
                </a:solidFill>
              </a:rPr>
              <a:t>All the steps in the chain need to occur for germs to spread from one person to another. By breaking the chain, you can prevent and control infections. It is important to remember that the chain can be broken at any stage.</a:t>
            </a:r>
          </a:p>
          <a:p>
            <a:endParaRPr lang="en-US" dirty="0"/>
          </a:p>
        </p:txBody>
      </p:sp>
      <p:pic>
        <p:nvPicPr>
          <p:cNvPr id="5" name="Picture 4" descr="SMYL Logo Style 3"/>
          <p:cNvPicPr/>
          <p:nvPr/>
        </p:nvPicPr>
        <p:blipFill>
          <a:blip r:embed="rId2" cstate="print"/>
          <a:srcRect/>
          <a:stretch>
            <a:fillRect/>
          </a:stretch>
        </p:blipFill>
        <p:spPr bwMode="auto">
          <a:xfrm>
            <a:off x="7051824" y="229259"/>
            <a:ext cx="1804682" cy="680280"/>
          </a:xfrm>
          <a:prstGeom prst="rect">
            <a:avLst/>
          </a:prstGeom>
          <a:noFill/>
        </p:spPr>
      </p:pic>
      <p:pic>
        <p:nvPicPr>
          <p:cNvPr id="8" name="Picture 7" descr="C:\Users\Window's\AppData\Local\Microsoft\Windows\Temporary Internet Files\Content.Outlook\0K9FDK3X\FullSizeRender.jpg"/>
          <p:cNvPicPr/>
          <p:nvPr/>
        </p:nvPicPr>
        <p:blipFill>
          <a:blip r:embed="rId3" cstate="print"/>
          <a:srcRect/>
          <a:stretch>
            <a:fillRect/>
          </a:stretch>
        </p:blipFill>
        <p:spPr bwMode="auto">
          <a:xfrm>
            <a:off x="3614882" y="2521527"/>
            <a:ext cx="1714500" cy="1793154"/>
          </a:xfrm>
          <a:prstGeom prst="rect">
            <a:avLst/>
          </a:prstGeom>
          <a:noFill/>
          <a:ln w="9525">
            <a:noFill/>
            <a:miter lim="800000"/>
            <a:headEnd/>
            <a:tailEnd/>
          </a:ln>
        </p:spPr>
      </p:pic>
      <p:cxnSp>
        <p:nvCxnSpPr>
          <p:cNvPr id="14" name="Straight Arrow Connector 13"/>
          <p:cNvCxnSpPr/>
          <p:nvPr/>
        </p:nvCxnSpPr>
        <p:spPr>
          <a:xfrm flipH="1" flipV="1">
            <a:off x="2955636" y="2678545"/>
            <a:ext cx="1320800" cy="92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5098473" y="3140364"/>
            <a:ext cx="1339272" cy="646545"/>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2641600" y="3786909"/>
            <a:ext cx="1154545" cy="157018"/>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437745" y="2817198"/>
            <a:ext cx="1634840" cy="923330"/>
          </a:xfrm>
          <a:prstGeom prst="rect">
            <a:avLst/>
          </a:prstGeom>
          <a:noFill/>
        </p:spPr>
        <p:txBody>
          <a:bodyPr wrap="square" rtlCol="0">
            <a:spAutoFit/>
          </a:bodyPr>
          <a:lstStyle/>
          <a:p>
            <a:pPr algn="ctr"/>
            <a:r>
              <a:rPr lang="en-AU" dirty="0" smtClean="0">
                <a:solidFill>
                  <a:srgbClr val="FFFF00"/>
                </a:solidFill>
              </a:rPr>
              <a:t>1. The germ has the a source</a:t>
            </a:r>
            <a:endParaRPr lang="en-AU" dirty="0">
              <a:solidFill>
                <a:srgbClr val="FFFF00"/>
              </a:solidFill>
            </a:endParaRPr>
          </a:p>
        </p:txBody>
      </p:sp>
      <p:sp>
        <p:nvSpPr>
          <p:cNvPr id="20" name="TextBox 19"/>
          <p:cNvSpPr txBox="1"/>
          <p:nvPr/>
        </p:nvSpPr>
        <p:spPr>
          <a:xfrm>
            <a:off x="674255" y="3615929"/>
            <a:ext cx="2078185" cy="923330"/>
          </a:xfrm>
          <a:prstGeom prst="rect">
            <a:avLst/>
          </a:prstGeom>
          <a:noFill/>
        </p:spPr>
        <p:txBody>
          <a:bodyPr wrap="square" rtlCol="0">
            <a:spAutoFit/>
          </a:bodyPr>
          <a:lstStyle/>
          <a:p>
            <a:pPr algn="ctr"/>
            <a:r>
              <a:rPr lang="en-AU" dirty="0" smtClean="0">
                <a:solidFill>
                  <a:srgbClr val="FFFF00"/>
                </a:solidFill>
              </a:rPr>
              <a:t>2. The germ has spreads from the source</a:t>
            </a:r>
            <a:endParaRPr lang="en-AU" dirty="0">
              <a:solidFill>
                <a:srgbClr val="FFFF00"/>
              </a:solidFill>
            </a:endParaRPr>
          </a:p>
        </p:txBody>
      </p:sp>
      <p:sp>
        <p:nvSpPr>
          <p:cNvPr id="21" name="TextBox 20"/>
          <p:cNvSpPr txBox="1"/>
          <p:nvPr/>
        </p:nvSpPr>
        <p:spPr>
          <a:xfrm>
            <a:off x="812800" y="2494032"/>
            <a:ext cx="2142836" cy="923330"/>
          </a:xfrm>
          <a:prstGeom prst="rect">
            <a:avLst/>
          </a:prstGeom>
          <a:noFill/>
        </p:spPr>
        <p:txBody>
          <a:bodyPr wrap="square" rtlCol="0">
            <a:spAutoFit/>
          </a:bodyPr>
          <a:lstStyle/>
          <a:p>
            <a:pPr algn="ctr"/>
            <a:r>
              <a:rPr lang="en-AU" dirty="0" smtClean="0">
                <a:solidFill>
                  <a:srgbClr val="FFFF00"/>
                </a:solidFill>
              </a:rPr>
              <a:t>3. The germ infects another person</a:t>
            </a:r>
            <a:endParaRPr lang="en-AU" dirty="0">
              <a:solidFill>
                <a:srgbClr val="FFFF00"/>
              </a:solidFill>
            </a:endParaRPr>
          </a:p>
        </p:txBody>
      </p:sp>
    </p:spTree>
    <p:extLst>
      <p:ext uri="{BB962C8B-B14F-4D97-AF65-F5344CB8AC3E}">
        <p14:creationId xmlns:p14="http://schemas.microsoft.com/office/powerpoint/2010/main" xmlns="" val="10400139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78691" y="369455"/>
            <a:ext cx="8395853" cy="6197600"/>
          </a:xfrm>
        </p:spPr>
        <p:txBody>
          <a:bodyPr/>
          <a:lstStyle/>
          <a:p>
            <a:pPr algn="l"/>
            <a:r>
              <a:rPr lang="en-AU" dirty="0" smtClean="0">
                <a:solidFill>
                  <a:srgbClr val="FFFF00"/>
                </a:solidFill>
              </a:rPr>
              <a:t>Back injuries can be very serious – in fact, they're the most common injury reported in the workplace. In a child care centre, you are often required to lift things, so it is important that you are aware of the correct lifting procedures to use so that you protect yourself against back injury</a:t>
            </a:r>
          </a:p>
          <a:p>
            <a:pPr algn="l"/>
            <a:endParaRPr lang="en-AU" dirty="0" smtClean="0">
              <a:solidFill>
                <a:srgbClr val="FFFF00"/>
              </a:solidFill>
            </a:endParaRPr>
          </a:p>
          <a:p>
            <a:pPr algn="l"/>
            <a:r>
              <a:rPr lang="en-AU" dirty="0" smtClean="0">
                <a:solidFill>
                  <a:srgbClr val="FFFF00"/>
                </a:solidFill>
              </a:rPr>
              <a:t>If a staff member is hurt while caring for children, another staff member must immediately step in to supervise, as the children should never be left alone.</a:t>
            </a:r>
          </a:p>
          <a:p>
            <a:pPr algn="l"/>
            <a:endParaRPr lang="en-AU" b="1" dirty="0" smtClean="0">
              <a:solidFill>
                <a:srgbClr val="FFFF00"/>
              </a:solidFill>
            </a:endParaRPr>
          </a:p>
          <a:p>
            <a:pPr algn="l"/>
            <a:r>
              <a:rPr lang="en-AU" sz="2400" b="1" u="sng" dirty="0" smtClean="0">
                <a:solidFill>
                  <a:srgbClr val="FFFF00"/>
                </a:solidFill>
              </a:rPr>
              <a:t>Safety signs</a:t>
            </a:r>
          </a:p>
          <a:p>
            <a:pPr algn="l"/>
            <a:endParaRPr lang="en-AU" dirty="0" smtClean="0">
              <a:solidFill>
                <a:srgbClr val="FFFF00"/>
              </a:solidFill>
            </a:endParaRPr>
          </a:p>
          <a:p>
            <a:pPr algn="l"/>
            <a:r>
              <a:rPr lang="en-AU" dirty="0" smtClean="0">
                <a:solidFill>
                  <a:srgbClr val="FFFF00"/>
                </a:solidFill>
              </a:rPr>
              <a:t>There are many different systems and supports in use in workplaces all over Australia to help workers stay safe at work. One such system is having standardised safety signs to alert workers to:</a:t>
            </a:r>
          </a:p>
          <a:p>
            <a:pPr algn="l">
              <a:buFont typeface="Wingdings" pitchFamily="2" charset="2"/>
              <a:buChar char="Ø"/>
            </a:pPr>
            <a:r>
              <a:rPr lang="en-AU" dirty="0" smtClean="0">
                <a:solidFill>
                  <a:srgbClr val="FFFF00"/>
                </a:solidFill>
              </a:rPr>
              <a:t>	the presence of hazards and dangerous goods</a:t>
            </a:r>
          </a:p>
          <a:p>
            <a:pPr algn="l">
              <a:buFont typeface="Wingdings" pitchFamily="2" charset="2"/>
              <a:buChar char="Ø"/>
            </a:pPr>
            <a:r>
              <a:rPr lang="en-AU" dirty="0" smtClean="0">
                <a:solidFill>
                  <a:srgbClr val="FFFF00"/>
                </a:solidFill>
              </a:rPr>
              <a:t>	the availability of and requirement to wear personal protective 	equipment and</a:t>
            </a:r>
          </a:p>
          <a:p>
            <a:pPr algn="l">
              <a:buFont typeface="Wingdings" pitchFamily="2" charset="2"/>
              <a:buChar char="Ø"/>
            </a:pPr>
            <a:r>
              <a:rPr lang="en-AU" dirty="0" smtClean="0">
                <a:solidFill>
                  <a:srgbClr val="FFFF00"/>
                </a:solidFill>
              </a:rPr>
              <a:t>	the locations and use of emergency equipment.</a:t>
            </a:r>
          </a:p>
          <a:p>
            <a:pPr algn="l"/>
            <a:endParaRPr lang="en-A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87927" y="360218"/>
            <a:ext cx="8395855" cy="6234546"/>
          </a:xfrm>
        </p:spPr>
        <p:txBody>
          <a:bodyPr>
            <a:normAutofit/>
          </a:bodyPr>
          <a:lstStyle/>
          <a:p>
            <a:pPr algn="l"/>
            <a:r>
              <a:rPr lang="en-AU" b="1" dirty="0" smtClean="0">
                <a:solidFill>
                  <a:srgbClr val="FFFF00"/>
                </a:solidFill>
              </a:rPr>
              <a:t>Risk assessment</a:t>
            </a:r>
          </a:p>
          <a:p>
            <a:pPr algn="l"/>
            <a:r>
              <a:rPr lang="en-AU" dirty="0" smtClean="0">
                <a:solidFill>
                  <a:srgbClr val="FFFF00"/>
                </a:solidFill>
              </a:rPr>
              <a:t>Risk is the probability and possible consequence of injury and illness arising from exposure to a hazard.</a:t>
            </a:r>
          </a:p>
          <a:p>
            <a:pPr algn="l"/>
            <a:r>
              <a:rPr lang="en-AU" dirty="0" smtClean="0">
                <a:solidFill>
                  <a:srgbClr val="FFFF00"/>
                </a:solidFill>
              </a:rPr>
              <a:t>Risk assessment involves an assessment of the level of risk of injury or illness associated with each of the identified hazards. A hazard is any situation with the potential to cause illness or injury.</a:t>
            </a:r>
          </a:p>
          <a:p>
            <a:pPr algn="l"/>
            <a:endParaRPr lang="en-AU" dirty="0" smtClean="0">
              <a:solidFill>
                <a:srgbClr val="FFFF00"/>
              </a:solidFill>
            </a:endParaRPr>
          </a:p>
          <a:p>
            <a:pPr algn="l"/>
            <a:r>
              <a:rPr lang="en-AU" dirty="0" smtClean="0">
                <a:solidFill>
                  <a:srgbClr val="FFFF00"/>
                </a:solidFill>
              </a:rPr>
              <a:t>Risk Assessment takes into account the following five factors.</a:t>
            </a:r>
          </a:p>
          <a:p>
            <a:pPr algn="l">
              <a:buFont typeface="Wingdings" pitchFamily="2" charset="2"/>
              <a:buChar char="Ø"/>
            </a:pPr>
            <a:r>
              <a:rPr lang="en-AU" dirty="0" smtClean="0">
                <a:solidFill>
                  <a:srgbClr val="FFFF00"/>
                </a:solidFill>
              </a:rPr>
              <a:t>	postures adopted</a:t>
            </a:r>
          </a:p>
          <a:p>
            <a:pPr algn="l">
              <a:buFont typeface="Wingdings" pitchFamily="2" charset="2"/>
              <a:buChar char="Ø"/>
            </a:pPr>
            <a:r>
              <a:rPr lang="en-AU" dirty="0" smtClean="0">
                <a:solidFill>
                  <a:srgbClr val="FFFF00"/>
                </a:solidFill>
              </a:rPr>
              <a:t>	movements made</a:t>
            </a:r>
          </a:p>
          <a:p>
            <a:pPr algn="l">
              <a:buFont typeface="Wingdings" pitchFamily="2" charset="2"/>
              <a:buChar char="Ø"/>
            </a:pPr>
            <a:r>
              <a:rPr lang="en-AU" dirty="0" smtClean="0">
                <a:solidFill>
                  <a:srgbClr val="FFFF00"/>
                </a:solidFill>
              </a:rPr>
              <a:t>	forces exerted</a:t>
            </a:r>
          </a:p>
          <a:p>
            <a:pPr algn="l">
              <a:buFont typeface="Wingdings" pitchFamily="2" charset="2"/>
              <a:buChar char="Ø"/>
            </a:pPr>
            <a:r>
              <a:rPr lang="en-AU" dirty="0" smtClean="0">
                <a:solidFill>
                  <a:srgbClr val="FFFF00"/>
                </a:solidFill>
              </a:rPr>
              <a:t>	environmental conditions</a:t>
            </a:r>
          </a:p>
          <a:p>
            <a:pPr algn="l">
              <a:buFont typeface="Wingdings" pitchFamily="2" charset="2"/>
              <a:buChar char="Ø"/>
            </a:pPr>
            <a:r>
              <a:rPr lang="en-AU" dirty="0" smtClean="0">
                <a:solidFill>
                  <a:srgbClr val="FFFF00"/>
                </a:solidFill>
              </a:rPr>
              <a:t>	duration and frequency.</a:t>
            </a:r>
          </a:p>
          <a:p>
            <a:pPr algn="l"/>
            <a:r>
              <a:rPr lang="en-AU" dirty="0" smtClean="0">
                <a:solidFill>
                  <a:srgbClr val="FFFF00"/>
                </a:solidFill>
              </a:rPr>
              <a:t>It also considers:</a:t>
            </a:r>
          </a:p>
          <a:p>
            <a:pPr algn="l"/>
            <a:r>
              <a:rPr lang="en-AU" dirty="0" smtClean="0">
                <a:solidFill>
                  <a:srgbClr val="FFFF00"/>
                </a:solidFill>
              </a:rPr>
              <a:t>	How severe would the injuries be?</a:t>
            </a:r>
          </a:p>
          <a:p>
            <a:pPr algn="l"/>
            <a:r>
              <a:rPr lang="en-AU" dirty="0" smtClean="0">
                <a:solidFill>
                  <a:srgbClr val="FFFF00"/>
                </a:solidFill>
              </a:rPr>
              <a:t>	What is the probability of injury?</a:t>
            </a:r>
          </a:p>
          <a:p>
            <a:pPr algn="l"/>
            <a:endParaRPr lang="en-AU" b="1" dirty="0" smtClean="0">
              <a:solidFill>
                <a:srgbClr val="FFFF00"/>
              </a:solidFill>
            </a:endParaRPr>
          </a:p>
          <a:p>
            <a:endParaRPr lang="en-A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80291" y="471055"/>
            <a:ext cx="8331199" cy="5957454"/>
          </a:xfrm>
        </p:spPr>
        <p:txBody>
          <a:bodyPr/>
          <a:lstStyle/>
          <a:p>
            <a:pPr algn="l"/>
            <a:r>
              <a:rPr lang="en-AU" b="1" dirty="0" smtClean="0">
                <a:solidFill>
                  <a:srgbClr val="FFFF00"/>
                </a:solidFill>
              </a:rPr>
              <a:t>Hierarchy of control</a:t>
            </a:r>
          </a:p>
          <a:p>
            <a:pPr algn="l"/>
            <a:r>
              <a:rPr lang="en-AU" dirty="0" smtClean="0">
                <a:solidFill>
                  <a:srgbClr val="FFFF00"/>
                </a:solidFill>
              </a:rPr>
              <a:t>The Hierarchy of Control is a list of control measures, in order of priority, which can be used to eliminate or minimise exposure to the hazard.</a:t>
            </a:r>
          </a:p>
          <a:p>
            <a:pPr algn="l"/>
            <a:endParaRPr lang="en-AU" dirty="0" smtClean="0">
              <a:solidFill>
                <a:srgbClr val="FFFF00"/>
              </a:solidFill>
            </a:endParaRPr>
          </a:p>
          <a:p>
            <a:endParaRPr lang="en-AU" dirty="0"/>
          </a:p>
        </p:txBody>
      </p:sp>
      <p:pic>
        <p:nvPicPr>
          <p:cNvPr id="1026" name="Picture 2" descr="C:\Users\Window's\AppData\Local\Microsoft\Windows\Temporary Internet Files\Content.Outlook\0K9FDK3X\FullSizeRender.jpg"/>
          <p:cNvPicPr>
            <a:picLocks noChangeAspect="1" noChangeArrowheads="1"/>
          </p:cNvPicPr>
          <p:nvPr/>
        </p:nvPicPr>
        <p:blipFill>
          <a:blip r:embed="rId2" cstate="print"/>
          <a:srcRect/>
          <a:stretch>
            <a:fillRect/>
          </a:stretch>
        </p:blipFill>
        <p:spPr bwMode="auto">
          <a:xfrm>
            <a:off x="1121434" y="1570182"/>
            <a:ext cx="6350784" cy="5089237"/>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24873" y="471055"/>
            <a:ext cx="8377381" cy="5994400"/>
          </a:xfrm>
        </p:spPr>
        <p:txBody>
          <a:bodyPr>
            <a:normAutofit fontScale="85000" lnSpcReduction="20000"/>
          </a:bodyPr>
          <a:lstStyle/>
          <a:p>
            <a:pPr algn="l"/>
            <a:r>
              <a:rPr lang="en-AU" b="1" u="sng" dirty="0" smtClean="0">
                <a:solidFill>
                  <a:srgbClr val="FFFF00"/>
                </a:solidFill>
              </a:rPr>
              <a:t>Correct manual handling principles</a:t>
            </a:r>
          </a:p>
          <a:p>
            <a:pPr algn="l"/>
            <a:r>
              <a:rPr lang="en-AU" b="1" dirty="0" smtClean="0">
                <a:solidFill>
                  <a:srgbClr val="FFFF00"/>
                </a:solidFill>
              </a:rPr>
              <a:t>1. Assess the task</a:t>
            </a:r>
          </a:p>
          <a:p>
            <a:pPr algn="l"/>
            <a:r>
              <a:rPr lang="en-AU" dirty="0" smtClean="0">
                <a:solidFill>
                  <a:srgbClr val="FFFF00"/>
                </a:solidFill>
              </a:rPr>
              <a:t>	The safest way and the best technique for performing the task is determined by 	considering:</a:t>
            </a:r>
          </a:p>
          <a:p>
            <a:pPr algn="l"/>
            <a:r>
              <a:rPr lang="en-AU" dirty="0" smtClean="0">
                <a:solidFill>
                  <a:srgbClr val="FFFF00"/>
                </a:solidFill>
              </a:rPr>
              <a:t>	the environment</a:t>
            </a:r>
          </a:p>
          <a:p>
            <a:pPr algn="l"/>
            <a:r>
              <a:rPr lang="en-AU" dirty="0" smtClean="0">
                <a:solidFill>
                  <a:srgbClr val="FFFF00"/>
                </a:solidFill>
              </a:rPr>
              <a:t>	the ability of the handler to perform the task </a:t>
            </a:r>
            <a:r>
              <a:rPr lang="en-AU" dirty="0" err="1" smtClean="0">
                <a:solidFill>
                  <a:srgbClr val="FFFF00"/>
                </a:solidFill>
              </a:rPr>
              <a:t>eg</a:t>
            </a:r>
            <a:r>
              <a:rPr lang="en-AU" dirty="0" smtClean="0">
                <a:solidFill>
                  <a:srgbClr val="FFFF00"/>
                </a:solidFill>
              </a:rPr>
              <a:t> size, age, state of health</a:t>
            </a:r>
          </a:p>
          <a:p>
            <a:pPr algn="l"/>
            <a:r>
              <a:rPr lang="en-AU" dirty="0" smtClean="0">
                <a:solidFill>
                  <a:srgbClr val="FFFF00"/>
                </a:solidFill>
              </a:rPr>
              <a:t>	the nature of the load - </a:t>
            </a:r>
            <a:r>
              <a:rPr lang="en-AU" dirty="0" err="1" smtClean="0">
                <a:solidFill>
                  <a:srgbClr val="FFFF00"/>
                </a:solidFill>
              </a:rPr>
              <a:t>ie</a:t>
            </a:r>
            <a:r>
              <a:rPr lang="en-AU" dirty="0" smtClean="0">
                <a:solidFill>
                  <a:srgbClr val="FFFF00"/>
                </a:solidFill>
              </a:rPr>
              <a:t> animate or inanimate.</a:t>
            </a:r>
          </a:p>
          <a:p>
            <a:pPr algn="l"/>
            <a:r>
              <a:rPr lang="en-AU" dirty="0" smtClean="0">
                <a:solidFill>
                  <a:srgbClr val="FFFF00"/>
                </a:solidFill>
              </a:rPr>
              <a:t>	When lifting or transferring a child with a disability, it is essential that there should 	be communication before the procedure to ensure the dignity of the child and the 	safety of both the child and the staff member. The mode of transfer must be 	discussed and the child involved in the planning and implementation of the 	procedure.</a:t>
            </a:r>
          </a:p>
          <a:p>
            <a:pPr algn="l"/>
            <a:r>
              <a:rPr lang="en-AU" b="1" dirty="0" smtClean="0">
                <a:solidFill>
                  <a:srgbClr val="FFFF00"/>
                </a:solidFill>
              </a:rPr>
              <a:t>2. Plan</a:t>
            </a:r>
          </a:p>
          <a:p>
            <a:pPr algn="l"/>
            <a:r>
              <a:rPr lang="en-AU" dirty="0" smtClean="0">
                <a:solidFill>
                  <a:srgbClr val="FFFF00"/>
                </a:solidFill>
              </a:rPr>
              <a:t>	Ensure that the area is free from obstacles, which may interfere with the smooth 	implementation of the procedure </a:t>
            </a:r>
            <a:r>
              <a:rPr lang="en-AU" dirty="0" err="1" smtClean="0">
                <a:solidFill>
                  <a:srgbClr val="FFFF00"/>
                </a:solidFill>
              </a:rPr>
              <a:t>eg</a:t>
            </a:r>
            <a:r>
              <a:rPr lang="en-AU" dirty="0" smtClean="0">
                <a:solidFill>
                  <a:srgbClr val="FFFF00"/>
                </a:solidFill>
              </a:rPr>
              <a:t> bags, other children, or tables.</a:t>
            </a:r>
          </a:p>
          <a:p>
            <a:pPr algn="l"/>
            <a:r>
              <a:rPr lang="en-AU" dirty="0" smtClean="0">
                <a:solidFill>
                  <a:srgbClr val="FFFF00"/>
                </a:solidFill>
              </a:rPr>
              <a:t>	Wear comfortable clothing, which allows free movement. Shoes should have flat 	heels, covered toes and provide good support to the feet. Articles of jewellery, 	which could become entangled, should be removed. Brakes must be applied to 	moveable equipment.</a:t>
            </a:r>
          </a:p>
          <a:p>
            <a:pPr algn="l"/>
            <a:r>
              <a:rPr lang="en-AU" dirty="0" smtClean="0">
                <a:solidFill>
                  <a:srgbClr val="FFFF00"/>
                </a:solidFill>
              </a:rPr>
              <a:t>	Ensure adequate help is available.</a:t>
            </a:r>
          </a:p>
          <a:p>
            <a:pPr algn="l"/>
            <a:r>
              <a:rPr lang="en-AU" b="1" dirty="0" smtClean="0">
                <a:solidFill>
                  <a:srgbClr val="FFFF00"/>
                </a:solidFill>
              </a:rPr>
              <a:t>3. Position the feet</a:t>
            </a:r>
          </a:p>
          <a:p>
            <a:pPr algn="l"/>
            <a:r>
              <a:rPr lang="en-AU" dirty="0" smtClean="0">
                <a:solidFill>
                  <a:srgbClr val="FFFF00"/>
                </a:solidFill>
              </a:rPr>
              <a:t>	Feet should be comfortably apart to provide a wide base of support and to allow the 	handler to get as close to the load as possible. </a:t>
            </a:r>
          </a:p>
          <a:p>
            <a:pPr algn="l"/>
            <a:r>
              <a:rPr lang="en-AU" dirty="0" smtClean="0">
                <a:solidFill>
                  <a:srgbClr val="FFFF00"/>
                </a:solidFill>
              </a:rPr>
              <a:t>	Feet should be positioned in the direction of movement of the procedure so that 	weight can be transferred smoothly from one leg to the other. The centre of gravity 	should fall within the base of support to give a more stable posture.</a:t>
            </a:r>
          </a:p>
          <a:p>
            <a:endParaRPr lang="en-A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40147" y="387928"/>
            <a:ext cx="8460508" cy="6188364"/>
          </a:xfrm>
        </p:spPr>
        <p:txBody>
          <a:bodyPr>
            <a:normAutofit lnSpcReduction="10000"/>
          </a:bodyPr>
          <a:lstStyle/>
          <a:p>
            <a:pPr algn="l"/>
            <a:r>
              <a:rPr lang="en-AU" b="1" dirty="0" smtClean="0">
                <a:solidFill>
                  <a:srgbClr val="FFFF00"/>
                </a:solidFill>
              </a:rPr>
              <a:t>4. Take a secure grip</a:t>
            </a:r>
          </a:p>
          <a:p>
            <a:pPr algn="l"/>
            <a:r>
              <a:rPr lang="en-AU" dirty="0" smtClean="0">
                <a:solidFill>
                  <a:srgbClr val="FFFF00"/>
                </a:solidFill>
              </a:rPr>
              <a:t>	Make sure that the grip is comfortable for both the child and the 	handler and that this is decided before commencing a procedure.</a:t>
            </a:r>
          </a:p>
          <a:p>
            <a:pPr algn="l"/>
            <a:r>
              <a:rPr lang="en-AU" b="1" dirty="0" smtClean="0">
                <a:solidFill>
                  <a:srgbClr val="FFFF00"/>
                </a:solidFill>
              </a:rPr>
              <a:t>5. Keep the load close to the body</a:t>
            </a:r>
          </a:p>
          <a:p>
            <a:pPr algn="l"/>
            <a:r>
              <a:rPr lang="en-AU" dirty="0" smtClean="0">
                <a:solidFill>
                  <a:srgbClr val="FFFF00"/>
                </a:solidFill>
              </a:rPr>
              <a:t>	Make sure the load is brought as close as possible to the handler to 	minimise stress on the lumbar spine.</a:t>
            </a:r>
          </a:p>
          <a:p>
            <a:pPr algn="l"/>
            <a:r>
              <a:rPr lang="en-AU" b="1" dirty="0" smtClean="0">
                <a:solidFill>
                  <a:srgbClr val="FFFF00"/>
                </a:solidFill>
              </a:rPr>
              <a:t>6. Maintain good posture throughout the procedure </a:t>
            </a:r>
          </a:p>
          <a:p>
            <a:pPr algn="l"/>
            <a:r>
              <a:rPr lang="en-AU" dirty="0" smtClean="0">
                <a:solidFill>
                  <a:srgbClr val="FFFF00"/>
                </a:solidFill>
              </a:rPr>
              <a:t>	The vertebral column should be in correct alignment in the normal 	spinal curvature. The handler should keep his/her head up and neck 	straight, brace abdominal muscles to support his/her spine and avoid 	twisting.</a:t>
            </a:r>
          </a:p>
          <a:p>
            <a:pPr algn="l"/>
            <a:r>
              <a:rPr lang="en-AU" b="1" dirty="0" smtClean="0">
                <a:solidFill>
                  <a:srgbClr val="FFFF00"/>
                </a:solidFill>
              </a:rPr>
              <a:t>7. Use the leg muscles</a:t>
            </a:r>
          </a:p>
          <a:p>
            <a:pPr algn="l"/>
            <a:r>
              <a:rPr lang="en-AU" dirty="0" smtClean="0">
                <a:solidFill>
                  <a:srgbClr val="FFFF00"/>
                </a:solidFill>
              </a:rPr>
              <a:t>	Hips and knees must be bent to lower the centre of gravity and align 	the body correctly. The strong leg muscles are used to reduce the 	stress on the spine.</a:t>
            </a:r>
          </a:p>
          <a:p>
            <a:pPr algn="l"/>
            <a:r>
              <a:rPr lang="en-AU" b="1" dirty="0" smtClean="0">
                <a:solidFill>
                  <a:srgbClr val="FFFF00"/>
                </a:solidFill>
              </a:rPr>
              <a:t>8. Use body momentum </a:t>
            </a:r>
          </a:p>
          <a:p>
            <a:pPr algn="l"/>
            <a:r>
              <a:rPr lang="en-AU" dirty="0" smtClean="0">
                <a:solidFill>
                  <a:srgbClr val="FFFF00"/>
                </a:solidFill>
              </a:rPr>
              <a:t>	Timing is essential so that the transfers can be performed smoothly 	and steadily. Both client and handler should be fully prepared and the 	timing agreed </a:t>
            </a:r>
            <a:r>
              <a:rPr lang="en-AU" dirty="0" err="1" smtClean="0">
                <a:solidFill>
                  <a:srgbClr val="FFFF00"/>
                </a:solidFill>
              </a:rPr>
              <a:t>eg</a:t>
            </a:r>
            <a:r>
              <a:rPr lang="en-AU" dirty="0" smtClean="0">
                <a:solidFill>
                  <a:srgbClr val="FFFF00"/>
                </a:solidFill>
              </a:rPr>
              <a:t> one, two, three - lift.</a:t>
            </a:r>
          </a:p>
          <a:p>
            <a:pPr algn="l"/>
            <a:r>
              <a:rPr lang="en-AU" dirty="0" smtClean="0">
                <a:solidFill>
                  <a:srgbClr val="FFFF00"/>
                </a:solidFill>
              </a:rPr>
              <a:t>	In team lifting, one person becomes the leader and directs the 	procedure.</a:t>
            </a:r>
          </a:p>
          <a:p>
            <a:endParaRPr lang="en-A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87927" y="360217"/>
            <a:ext cx="8386617" cy="6289965"/>
          </a:xfrm>
        </p:spPr>
        <p:txBody>
          <a:bodyPr>
            <a:normAutofit fontScale="85000" lnSpcReduction="20000"/>
          </a:bodyPr>
          <a:lstStyle/>
          <a:p>
            <a:pPr algn="l"/>
            <a:r>
              <a:rPr lang="en-AU" sz="2800" b="1" u="sng" dirty="0" smtClean="0">
                <a:solidFill>
                  <a:srgbClr val="FFFF00"/>
                </a:solidFill>
              </a:rPr>
              <a:t>Coping with stress</a:t>
            </a:r>
          </a:p>
          <a:p>
            <a:pPr algn="l"/>
            <a:endParaRPr lang="en-AU" dirty="0" smtClean="0">
              <a:solidFill>
                <a:srgbClr val="FFFF00"/>
              </a:solidFill>
            </a:endParaRPr>
          </a:p>
          <a:p>
            <a:pPr algn="l"/>
            <a:r>
              <a:rPr lang="en-AU" dirty="0" smtClean="0">
                <a:solidFill>
                  <a:srgbClr val="FFFF00"/>
                </a:solidFill>
              </a:rPr>
              <a:t>What kinds of things can cause you stress? There are many things such as children, people, traffic, money, environment, debt, illness, time, family and responsibility.</a:t>
            </a:r>
          </a:p>
          <a:p>
            <a:pPr algn="l"/>
            <a:endParaRPr lang="en-AU" dirty="0" smtClean="0">
              <a:solidFill>
                <a:srgbClr val="FFFF00"/>
              </a:solidFill>
            </a:endParaRPr>
          </a:p>
          <a:p>
            <a:pPr algn="l"/>
            <a:r>
              <a:rPr lang="en-AU" dirty="0" smtClean="0">
                <a:solidFill>
                  <a:srgbClr val="FFFF00"/>
                </a:solidFill>
              </a:rPr>
              <a:t>You might be interested to know that:</a:t>
            </a:r>
          </a:p>
          <a:p>
            <a:pPr algn="l"/>
            <a:r>
              <a:rPr lang="en-AU" dirty="0" smtClean="0">
                <a:solidFill>
                  <a:srgbClr val="FFFF00"/>
                </a:solidFill>
              </a:rPr>
              <a:t>	Work related stress accounted for 3.5 percent of injuries to males and 2.1 percent 	of injuries to women in the health and community services industry.</a:t>
            </a:r>
          </a:p>
          <a:p>
            <a:pPr algn="l"/>
            <a:r>
              <a:rPr lang="en-AU" dirty="0" smtClean="0">
                <a:solidFill>
                  <a:srgbClr val="FFFF00"/>
                </a:solidFill>
              </a:rPr>
              <a:t>	In a recent audit of Queensland child care centres, 'mental stress' accounted for 4% 	of injuries to child care workers.</a:t>
            </a:r>
          </a:p>
          <a:p>
            <a:pPr algn="l"/>
            <a:r>
              <a:rPr lang="en-AU" dirty="0" smtClean="0">
                <a:solidFill>
                  <a:srgbClr val="FFFF00"/>
                </a:solidFill>
              </a:rPr>
              <a:t>	Stress can be caused by many factors in the workplace, the main issue (in recent 	research) being noise levels in the centre.</a:t>
            </a:r>
          </a:p>
          <a:p>
            <a:pPr algn="l"/>
            <a:r>
              <a:rPr lang="en-AU" dirty="0" smtClean="0">
                <a:solidFill>
                  <a:srgbClr val="FFFF00"/>
                </a:solidFill>
              </a:rPr>
              <a:t>	Considering that stress is such a major issue in this industry, the following are 	important:</a:t>
            </a:r>
          </a:p>
          <a:p>
            <a:pPr algn="l"/>
            <a:r>
              <a:rPr lang="en-AU" dirty="0" smtClean="0">
                <a:solidFill>
                  <a:srgbClr val="FFFF00"/>
                </a:solidFill>
              </a:rPr>
              <a:t>	Take your rest times and breaks as and when they're allocated. There's a good 	reason why you are given 'time out' - you will need it! Always take the time to sit 	back and relax, to clear your mind and rest your body.</a:t>
            </a:r>
          </a:p>
          <a:p>
            <a:pPr algn="l"/>
            <a:r>
              <a:rPr lang="en-AU" dirty="0" smtClean="0">
                <a:solidFill>
                  <a:srgbClr val="FFFF00"/>
                </a:solidFill>
              </a:rPr>
              <a:t>	Let your supervisor know if you are feeling stressed by events or issues at work. 	Remember, the problem can't be resolved unless someone knows about it. 	Your 	supervisor will treat your concerns with respect and confidentiality.</a:t>
            </a:r>
          </a:p>
          <a:p>
            <a:pPr algn="l"/>
            <a:r>
              <a:rPr lang="en-AU" dirty="0" smtClean="0">
                <a:solidFill>
                  <a:srgbClr val="FFFF00"/>
                </a:solidFill>
              </a:rPr>
              <a:t>	Be clear on what your job responsibilities are. Don't perform duties for which you 	are not trained, and focus firstly on your own duties and areas of responsibility 	before helping others</a:t>
            </a:r>
          </a:p>
          <a:p>
            <a:pPr algn="l"/>
            <a:r>
              <a:rPr lang="en-AU" dirty="0" smtClean="0">
                <a:solidFill>
                  <a:srgbClr val="FFFF00"/>
                </a:solidFill>
              </a:rPr>
              <a:t>	If you feel that non-work related issues or events are causing you to lose focus at 	work and you feel stressed, address the problem You may like to speak to your 	supervisor about the way you're feeling, or seek counselling. Many people find it    	helpful to talk to a close friend or family member as a way of trying to deal with 	their stress.</a:t>
            </a:r>
          </a:p>
          <a:p>
            <a:endParaRPr lang="en-A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69455" y="415636"/>
            <a:ext cx="8405089" cy="6086764"/>
          </a:xfrm>
        </p:spPr>
        <p:txBody>
          <a:bodyPr>
            <a:normAutofit fontScale="85000" lnSpcReduction="20000"/>
          </a:bodyPr>
          <a:lstStyle/>
          <a:p>
            <a:pPr algn="l"/>
            <a:r>
              <a:rPr lang="en-AU" sz="2800" b="1" u="sng" dirty="0" smtClean="0">
                <a:solidFill>
                  <a:srgbClr val="FFFF00"/>
                </a:solidFill>
              </a:rPr>
              <a:t>Safety checklist</a:t>
            </a:r>
          </a:p>
          <a:p>
            <a:pPr algn="l"/>
            <a:endParaRPr lang="en-AU" dirty="0" smtClean="0">
              <a:solidFill>
                <a:srgbClr val="FFFF00"/>
              </a:solidFill>
            </a:endParaRPr>
          </a:p>
          <a:p>
            <a:pPr algn="l"/>
            <a:r>
              <a:rPr lang="en-AU" dirty="0" smtClean="0">
                <a:solidFill>
                  <a:srgbClr val="FFFF00"/>
                </a:solidFill>
              </a:rPr>
              <a:t>With younger children, ensure that equipment or materials are large enough to prevent them getting caught in the child's throat if they place them in their mouth.</a:t>
            </a:r>
          </a:p>
          <a:p>
            <a:pPr algn="l"/>
            <a:r>
              <a:rPr lang="en-AU" dirty="0" smtClean="0">
                <a:solidFill>
                  <a:srgbClr val="FFFF00"/>
                </a:solidFill>
              </a:rPr>
              <a:t>Babies in particular place objects in their mouth as part of their natural exploration of materials and their learning. A good rule of thumb is if an object can fit into a small 35 mm film container, then it is too small for young children (under 4 years) to be exposed to.</a:t>
            </a:r>
          </a:p>
          <a:p>
            <a:pPr algn="l"/>
            <a:endParaRPr lang="en-AU" dirty="0" smtClean="0">
              <a:solidFill>
                <a:srgbClr val="FFFF00"/>
              </a:solidFill>
            </a:endParaRPr>
          </a:p>
          <a:p>
            <a:pPr algn="l"/>
            <a:r>
              <a:rPr lang="en-AU" dirty="0" smtClean="0">
                <a:solidFill>
                  <a:srgbClr val="FFFF00"/>
                </a:solidFill>
              </a:rPr>
              <a:t>The height of the climbing equipment is another consideration, particularly with young children. Although the younger child may be able to climb to great heights, they may not have the developmental skills to move around at that height and then climb down again. The adult needs to stand close to the child and assist if they observe the child having difficulty.</a:t>
            </a:r>
          </a:p>
          <a:p>
            <a:pPr algn="l"/>
            <a:endParaRPr lang="en-AU" dirty="0" smtClean="0">
              <a:solidFill>
                <a:srgbClr val="FFFF00"/>
              </a:solidFill>
            </a:endParaRPr>
          </a:p>
          <a:p>
            <a:pPr algn="l"/>
            <a:r>
              <a:rPr lang="en-AU" dirty="0" smtClean="0">
                <a:solidFill>
                  <a:srgbClr val="FFFF00"/>
                </a:solidFill>
              </a:rPr>
              <a:t>All climbing equipment needs to be placed on a soft-fall area such as 20 cm of tan bark, rubberised surfaces or mats inside, to soften the impact if a child falls from the piece of equipment.</a:t>
            </a:r>
          </a:p>
          <a:p>
            <a:pPr algn="l"/>
            <a:endParaRPr lang="en-AU" dirty="0" smtClean="0">
              <a:solidFill>
                <a:srgbClr val="FFFF00"/>
              </a:solidFill>
            </a:endParaRPr>
          </a:p>
          <a:p>
            <a:pPr algn="l"/>
            <a:r>
              <a:rPr lang="en-AU" dirty="0" smtClean="0">
                <a:solidFill>
                  <a:srgbClr val="FFFF00"/>
                </a:solidFill>
              </a:rPr>
              <a:t>Grass, artificial grass and sand may hide a very compacted surface that can cause injury and damage to the child if they fall.</a:t>
            </a:r>
          </a:p>
          <a:p>
            <a:pPr algn="l"/>
            <a:endParaRPr lang="en-AU" dirty="0" smtClean="0">
              <a:solidFill>
                <a:srgbClr val="FFFF00"/>
              </a:solidFill>
            </a:endParaRPr>
          </a:p>
          <a:p>
            <a:pPr algn="l"/>
            <a:r>
              <a:rPr lang="en-AU" dirty="0" smtClean="0">
                <a:solidFill>
                  <a:srgbClr val="FFFF00"/>
                </a:solidFill>
              </a:rPr>
              <a:t>Regularly sweep away sand that has come out of the sandpit. After mopping floors, make sure the surface is dry before children and staff walk on it. These are very important safety considerations for all staff who work with children.</a:t>
            </a:r>
          </a:p>
          <a:p>
            <a:pPr algn="l"/>
            <a:endParaRPr lang="en-AU" dirty="0" smtClean="0">
              <a:solidFill>
                <a:srgbClr val="FFFF00"/>
              </a:solidFill>
            </a:endParaRPr>
          </a:p>
          <a:p>
            <a:pPr algn="l"/>
            <a:r>
              <a:rPr lang="en-AU" dirty="0" smtClean="0">
                <a:solidFill>
                  <a:srgbClr val="FFFF00"/>
                </a:solidFill>
              </a:rPr>
              <a:t>Before allowing children to play outdoors, a staff member needs to check the outside play spaces for any syringes, used condoms, or bottles or cans, and dispose of these appropriately.</a:t>
            </a:r>
          </a:p>
          <a:p>
            <a:endParaRPr lang="en-A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06400" y="461817"/>
            <a:ext cx="8340436" cy="6068291"/>
          </a:xfrm>
        </p:spPr>
        <p:txBody>
          <a:bodyPr/>
          <a:lstStyle/>
          <a:p>
            <a:pPr algn="l"/>
            <a:r>
              <a:rPr lang="en-AU" sz="2400" b="1" u="sng" dirty="0" smtClean="0">
                <a:solidFill>
                  <a:srgbClr val="FFFF00"/>
                </a:solidFill>
              </a:rPr>
              <a:t>Emergency situations</a:t>
            </a:r>
          </a:p>
          <a:p>
            <a:pPr algn="l"/>
            <a:endParaRPr lang="en-AU" dirty="0" smtClean="0">
              <a:solidFill>
                <a:srgbClr val="FFFF00"/>
              </a:solidFill>
            </a:endParaRPr>
          </a:p>
          <a:p>
            <a:pPr algn="l"/>
            <a:r>
              <a:rPr lang="en-AU" dirty="0" smtClean="0">
                <a:solidFill>
                  <a:srgbClr val="FFFF00"/>
                </a:solidFill>
              </a:rPr>
              <a:t>A sudden event or situation that requires an immediate response can be really scary. In emergencies people can panic or feel confused. The best way to make sure emergency situations are handled as well as possible is to plan, prepare and practise for them.</a:t>
            </a:r>
          </a:p>
          <a:p>
            <a:pPr algn="l"/>
            <a:endParaRPr lang="en-AU" dirty="0" smtClean="0">
              <a:solidFill>
                <a:srgbClr val="FFFF00"/>
              </a:solidFill>
            </a:endParaRPr>
          </a:p>
          <a:p>
            <a:pPr algn="l"/>
            <a:r>
              <a:rPr lang="en-AU" dirty="0" smtClean="0">
                <a:solidFill>
                  <a:srgbClr val="FFFF00"/>
                </a:solidFill>
              </a:rPr>
              <a:t>In a child care centre, the adults have to be able to ensure their own safety and that of the children in their care. While older children may be able to follow verbal instructions and remove themselves from the danger, babies and toddlers will obviously need a much higher level of support from staff. All child care centres must have a comprehensive and well-practised plan in place to deal with emergencies. As a child care worker you will need to be very familiar with the emergency plans in your workplace.</a:t>
            </a:r>
          </a:p>
          <a:p>
            <a:pPr algn="l"/>
            <a:endParaRPr lang="en-AU" dirty="0" smtClean="0">
              <a:solidFill>
                <a:srgbClr val="FFFF00"/>
              </a:solidFill>
            </a:endParaRPr>
          </a:p>
          <a:p>
            <a:pPr algn="l"/>
            <a:r>
              <a:rPr lang="en-AU" dirty="0" smtClean="0">
                <a:solidFill>
                  <a:srgbClr val="FFFF00"/>
                </a:solidFill>
              </a:rPr>
              <a:t>Try the Evacuation activity below and see if you can beat the clock. You'll need to read the Evacuation Procedure first to know what to do, just like in real life.</a:t>
            </a:r>
          </a:p>
          <a:p>
            <a:pPr algn="l"/>
            <a:endParaRPr lang="en-A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06401" y="415636"/>
            <a:ext cx="8303490" cy="6142182"/>
          </a:xfrm>
        </p:spPr>
        <p:txBody>
          <a:bodyPr>
            <a:normAutofit/>
          </a:bodyPr>
          <a:lstStyle/>
          <a:p>
            <a:pPr algn="l"/>
            <a:r>
              <a:rPr lang="en-AU" b="1" dirty="0" smtClean="0">
                <a:solidFill>
                  <a:srgbClr val="FFFF00"/>
                </a:solidFill>
              </a:rPr>
              <a:t>Follow these steps in the case of fire:</a:t>
            </a:r>
          </a:p>
          <a:p>
            <a:pPr marL="342900" indent="-342900" algn="l">
              <a:buAutoNum type="arabicPeriod"/>
            </a:pPr>
            <a:r>
              <a:rPr lang="en-AU" dirty="0" smtClean="0">
                <a:solidFill>
                  <a:srgbClr val="FFFF00"/>
                </a:solidFill>
              </a:rPr>
              <a:t>Locate the source of the fire. Where is it?</a:t>
            </a:r>
          </a:p>
          <a:p>
            <a:pPr marL="342900" indent="-342900" algn="l">
              <a:buAutoNum type="arabicPeriod"/>
            </a:pPr>
            <a:r>
              <a:rPr lang="en-AU" dirty="0" smtClean="0">
                <a:solidFill>
                  <a:srgbClr val="FFFF00"/>
                </a:solidFill>
              </a:rPr>
              <a:t>Locate any people. Shout out! Check all store rooms, kitchen area and toilets.</a:t>
            </a:r>
          </a:p>
          <a:p>
            <a:pPr marL="342900" indent="-342900" algn="l">
              <a:buAutoNum type="arabicPeriod"/>
            </a:pPr>
            <a:r>
              <a:rPr lang="en-AU" dirty="0" smtClean="0">
                <a:solidFill>
                  <a:srgbClr val="FFFF00"/>
                </a:solidFill>
              </a:rPr>
              <a:t>Remove all people from the building Try to keep calm. Get everyone out</a:t>
            </a:r>
          </a:p>
          <a:p>
            <a:pPr marL="342900" indent="-342900" algn="l">
              <a:buAutoNum type="arabicPeriod"/>
            </a:pPr>
            <a:r>
              <a:rPr lang="en-AU" dirty="0" smtClean="0">
                <a:solidFill>
                  <a:srgbClr val="FFFF00"/>
                </a:solidFill>
              </a:rPr>
              <a:t>Once outside do a head count. Make sure everyone is safe.</a:t>
            </a:r>
          </a:p>
          <a:p>
            <a:pPr marL="342900" indent="-342900" algn="l">
              <a:buAutoNum type="arabicPeriod"/>
            </a:pPr>
            <a:r>
              <a:rPr lang="en-AU" dirty="0" smtClean="0">
                <a:solidFill>
                  <a:srgbClr val="FFFF00"/>
                </a:solidFill>
              </a:rPr>
              <a:t>Notify the authorities. Ring 000 for the Fire Service. </a:t>
            </a:r>
          </a:p>
          <a:p>
            <a:pPr marL="342900" indent="-342900" algn="l"/>
            <a:endParaRPr lang="en-AU" dirty="0" smtClean="0">
              <a:solidFill>
                <a:srgbClr val="FFFF00"/>
              </a:solidFill>
            </a:endParaRPr>
          </a:p>
          <a:p>
            <a:pPr marL="342900" indent="-342900"/>
            <a:r>
              <a:rPr lang="en-AU" b="1" i="1" dirty="0" smtClean="0">
                <a:solidFill>
                  <a:srgbClr val="FFFF00"/>
                </a:solidFill>
              </a:rPr>
              <a:t>	If you hear the evacuate mode of the fire alarm or when instructed to evacuate by the fire warden:</a:t>
            </a:r>
            <a:endParaRPr lang="en-AU" dirty="0" smtClean="0">
              <a:solidFill>
                <a:srgbClr val="FFFF00"/>
              </a:solidFill>
            </a:endParaRPr>
          </a:p>
          <a:p>
            <a:pPr algn="l"/>
            <a:r>
              <a:rPr lang="en-AU" dirty="0" smtClean="0">
                <a:solidFill>
                  <a:srgbClr val="FFFF00"/>
                </a:solidFill>
              </a:rPr>
              <a:t>Walk quietly but quickly to the nearest exit and proceed to the assembly point outside the building to await further instructions.</a:t>
            </a:r>
          </a:p>
          <a:p>
            <a:pPr algn="l"/>
            <a:r>
              <a:rPr lang="en-AU" dirty="0" smtClean="0">
                <a:solidFill>
                  <a:srgbClr val="FFFF00"/>
                </a:solidFill>
              </a:rPr>
              <a:t>Listen and follow instructions from the fire wardens.</a:t>
            </a:r>
          </a:p>
          <a:p>
            <a:pPr algn="l"/>
            <a:r>
              <a:rPr lang="en-AU" dirty="0" smtClean="0">
                <a:solidFill>
                  <a:srgbClr val="FFFF00"/>
                </a:solidFill>
              </a:rPr>
              <a:t>In order to prevent injury and possible panic during evacuation it is important to do the following: </a:t>
            </a:r>
          </a:p>
          <a:p>
            <a:pPr lvl="1">
              <a:buFont typeface="Wingdings" pitchFamily="2" charset="2"/>
              <a:buChar char="Ø"/>
            </a:pPr>
            <a:r>
              <a:rPr lang="en-AU" dirty="0" smtClean="0">
                <a:solidFill>
                  <a:srgbClr val="FFFF00"/>
                </a:solidFill>
              </a:rPr>
              <a:t>do not run, push, or overtake</a:t>
            </a:r>
          </a:p>
          <a:p>
            <a:pPr lvl="1">
              <a:buFont typeface="Wingdings" pitchFamily="2" charset="2"/>
              <a:buChar char="Ø"/>
            </a:pPr>
            <a:r>
              <a:rPr lang="en-AU" dirty="0" smtClean="0">
                <a:solidFill>
                  <a:srgbClr val="FFFF00"/>
                </a:solidFill>
              </a:rPr>
              <a:t>use stairs - do not use lifts</a:t>
            </a:r>
          </a:p>
          <a:p>
            <a:pPr lvl="1">
              <a:buFont typeface="Wingdings" pitchFamily="2" charset="2"/>
              <a:buChar char="Ø"/>
            </a:pPr>
            <a:r>
              <a:rPr lang="en-AU" dirty="0" smtClean="0">
                <a:solidFill>
                  <a:srgbClr val="FFFF00"/>
                </a:solidFill>
              </a:rPr>
              <a:t>do not return to your area of work</a:t>
            </a:r>
          </a:p>
          <a:p>
            <a:pPr lvl="1">
              <a:buFont typeface="Wingdings" pitchFamily="2" charset="2"/>
              <a:buChar char="Ø"/>
            </a:pPr>
            <a:r>
              <a:rPr lang="en-AU" dirty="0" smtClean="0">
                <a:solidFill>
                  <a:srgbClr val="FFFF00"/>
                </a:solidFill>
              </a:rPr>
              <a:t>do not return to the building until the fire warden or fire service gives the 'all clear'.</a:t>
            </a:r>
          </a:p>
          <a:p>
            <a:pPr algn="l"/>
            <a:endParaRPr lang="en-AU" b="1" i="1" dirty="0" smtClean="0">
              <a:solidFill>
                <a:srgbClr val="FFFF00"/>
              </a:solidFill>
            </a:endParaRPr>
          </a:p>
          <a:p>
            <a:endParaRPr lang="en-A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15636" y="369455"/>
            <a:ext cx="8414328" cy="6169890"/>
          </a:xfrm>
        </p:spPr>
        <p:txBody>
          <a:bodyPr>
            <a:normAutofit/>
          </a:bodyPr>
          <a:lstStyle/>
          <a:p>
            <a:pPr algn="l"/>
            <a:r>
              <a:rPr lang="en-AU" sz="2400" b="1" u="sng" dirty="0" smtClean="0">
                <a:solidFill>
                  <a:srgbClr val="FFFF00"/>
                </a:solidFill>
              </a:rPr>
              <a:t>Risk Management</a:t>
            </a:r>
          </a:p>
          <a:p>
            <a:pPr algn="l"/>
            <a:endParaRPr lang="en-AU" sz="1000" dirty="0" smtClean="0">
              <a:solidFill>
                <a:srgbClr val="FFFF00"/>
              </a:solidFill>
            </a:endParaRPr>
          </a:p>
          <a:p>
            <a:pPr algn="l"/>
            <a:r>
              <a:rPr lang="en-AU" dirty="0" smtClean="0">
                <a:solidFill>
                  <a:srgbClr val="FFFF00"/>
                </a:solidFill>
              </a:rPr>
              <a:t>Children must be supported to feel secure and safe in the education and care environment so that they can safely explore and learn about their world. In order to protect children from harm and any hazard likely to cause injury, the education and care service must manage risks and implement procedures to maintain a safe environment for children, educators and families.</a:t>
            </a:r>
          </a:p>
          <a:p>
            <a:pPr algn="l"/>
            <a:endParaRPr lang="en-AU" dirty="0" smtClean="0">
              <a:solidFill>
                <a:srgbClr val="FFFF00"/>
              </a:solidFill>
            </a:endParaRPr>
          </a:p>
          <a:p>
            <a:pPr algn="l"/>
            <a:r>
              <a:rPr lang="en-AU" dirty="0" smtClean="0">
                <a:solidFill>
                  <a:srgbClr val="FFFF00"/>
                </a:solidFill>
              </a:rPr>
              <a:t>GOALS - What are we going to do?</a:t>
            </a:r>
          </a:p>
          <a:p>
            <a:pPr algn="l"/>
            <a:r>
              <a:rPr lang="en-AU" dirty="0" smtClean="0">
                <a:solidFill>
                  <a:srgbClr val="FFFF00"/>
                </a:solidFill>
              </a:rPr>
              <a:t>The education and care service will implement procedures to prioritise the maintenance of environments and conditions that are safe for children, families and educators. Procedures will be implemented to assist with early detection of potential hazards and to reduce risks within the education and care community. The education and care service complies with legislations and regulations and annually reviews policy and procedure to ensure effective risk management practice.</a:t>
            </a:r>
          </a:p>
          <a:p>
            <a:endParaRPr lang="en-AU" dirty="0" smtClean="0"/>
          </a:p>
          <a:p>
            <a:pPr algn="l"/>
            <a:r>
              <a:rPr lang="en-AU" dirty="0" smtClean="0"/>
              <a:t> </a:t>
            </a:r>
            <a:endParaRPr lang="en-AU"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55002" y="559397"/>
            <a:ext cx="8433996" cy="5927463"/>
          </a:xfrm>
        </p:spPr>
        <p:txBody>
          <a:bodyPr/>
          <a:lstStyle/>
          <a:p>
            <a:pPr algn="l"/>
            <a:r>
              <a:rPr lang="en-AU" dirty="0" smtClean="0">
                <a:solidFill>
                  <a:srgbClr val="FFFF00"/>
                </a:solidFill>
              </a:rPr>
              <a:t>Illness and infection are carried through germs. Germs can be spread in three ways.</a:t>
            </a:r>
          </a:p>
          <a:p>
            <a:pPr algn="l"/>
            <a:endParaRPr lang="en-AU" dirty="0" smtClean="0">
              <a:solidFill>
                <a:srgbClr val="FFFF00"/>
              </a:solidFill>
            </a:endParaRPr>
          </a:p>
          <a:p>
            <a:pPr algn="l"/>
            <a:r>
              <a:rPr lang="en-AU" b="1" dirty="0" smtClean="0">
                <a:solidFill>
                  <a:srgbClr val="FFFF00"/>
                </a:solidFill>
              </a:rPr>
              <a:t>Direct:</a:t>
            </a:r>
          </a:p>
          <a:p>
            <a:pPr algn="l"/>
            <a:r>
              <a:rPr lang="en-AU" dirty="0" smtClean="0">
                <a:solidFill>
                  <a:srgbClr val="FFFF00"/>
                </a:solidFill>
              </a:rPr>
              <a:t>A child with a runny nose hugs and kisses another child who is then infected. There has been direct contact between the infected child and another child.</a:t>
            </a:r>
          </a:p>
          <a:p>
            <a:pPr algn="l"/>
            <a:endParaRPr lang="en-AU" dirty="0" smtClean="0">
              <a:solidFill>
                <a:srgbClr val="FFFF00"/>
              </a:solidFill>
            </a:endParaRPr>
          </a:p>
          <a:p>
            <a:pPr algn="l"/>
            <a:r>
              <a:rPr lang="en-AU" b="1" dirty="0" smtClean="0">
                <a:solidFill>
                  <a:srgbClr val="FFFF00"/>
                </a:solidFill>
              </a:rPr>
              <a:t>Indirect:</a:t>
            </a:r>
          </a:p>
          <a:p>
            <a:pPr algn="l"/>
            <a:r>
              <a:rPr lang="en-AU" dirty="0" smtClean="0">
                <a:solidFill>
                  <a:srgbClr val="FFFF00"/>
                </a:solidFill>
              </a:rPr>
              <a:t>An infected child touches a toy then puts it down. Another child comes along, picks up the toy and puts it into their mouth. There has been no direct contact between the two children. The illness is passed on indirectly via the toy.</a:t>
            </a:r>
          </a:p>
          <a:p>
            <a:pPr algn="l"/>
            <a:endParaRPr lang="en-AU" dirty="0" smtClean="0">
              <a:solidFill>
                <a:srgbClr val="FFFF00"/>
              </a:solidFill>
            </a:endParaRPr>
          </a:p>
          <a:p>
            <a:pPr algn="l"/>
            <a:r>
              <a:rPr lang="en-AU" b="1" dirty="0" smtClean="0">
                <a:solidFill>
                  <a:srgbClr val="FFFF00"/>
                </a:solidFill>
              </a:rPr>
              <a:t>Airborne:</a:t>
            </a:r>
          </a:p>
          <a:p>
            <a:pPr algn="l"/>
            <a:r>
              <a:rPr lang="en-AU" dirty="0" smtClean="0">
                <a:solidFill>
                  <a:srgbClr val="FFFF00"/>
                </a:solidFill>
              </a:rPr>
              <a:t>A child is sneezing on one side of the room. From that sneeze microscopic droplets are formed. Those droplets carry germs which hold the infection. They pass through the air and are breathed in by a child on the other side of the room. In this instance an infected child doesn’t even have to have any direct or indirect contact with another child to pass on the illness.</a:t>
            </a:r>
            <a:endParaRPr lang="en-AU" dirty="0">
              <a:solidFill>
                <a:srgbClr val="FFFF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61818" y="387927"/>
            <a:ext cx="8331200" cy="6151418"/>
          </a:xfrm>
        </p:spPr>
        <p:txBody>
          <a:bodyPr/>
          <a:lstStyle/>
          <a:p>
            <a:pPr algn="l"/>
            <a:r>
              <a:rPr lang="en-AU" dirty="0" smtClean="0">
                <a:solidFill>
                  <a:srgbClr val="FFFF00"/>
                </a:solidFill>
              </a:rPr>
              <a:t>STRATEGIES - How will it be done?</a:t>
            </a:r>
          </a:p>
          <a:p>
            <a:pPr algn="l"/>
            <a:r>
              <a:rPr lang="en-AU" b="1" dirty="0" smtClean="0">
                <a:solidFill>
                  <a:srgbClr val="FFFF00"/>
                </a:solidFill>
              </a:rPr>
              <a:t>The Approved Provider will:</a:t>
            </a:r>
          </a:p>
          <a:p>
            <a:pPr algn="l"/>
            <a:r>
              <a:rPr lang="en-AU" dirty="0" smtClean="0">
                <a:solidFill>
                  <a:srgbClr val="FFFF00"/>
                </a:solidFill>
              </a:rPr>
              <a:t>• Consult with families and educators to establish a Workplace Health and Safety committee/ officer to oversee all risk management procedures.</a:t>
            </a:r>
          </a:p>
          <a:p>
            <a:pPr algn="l"/>
            <a:endParaRPr lang="en-AU" b="1" dirty="0" smtClean="0">
              <a:solidFill>
                <a:srgbClr val="FFFF00"/>
              </a:solidFill>
            </a:endParaRPr>
          </a:p>
          <a:p>
            <a:pPr algn="l"/>
            <a:r>
              <a:rPr lang="en-AU" b="1" dirty="0" smtClean="0">
                <a:solidFill>
                  <a:srgbClr val="FFFF00"/>
                </a:solidFill>
              </a:rPr>
              <a:t>Educators will:</a:t>
            </a:r>
          </a:p>
          <a:p>
            <a:pPr algn="l"/>
            <a:r>
              <a:rPr lang="en-AU" dirty="0" smtClean="0">
                <a:solidFill>
                  <a:srgbClr val="FFFF00"/>
                </a:solidFill>
              </a:rPr>
              <a:t>•Complete daily WHS checklists of the environment before children and families enter the education and care service. Educators will identify any potential hazards and note these on the checklist, rectifying any risks immediately where possible. Any identified hazards that cannot be immediately removed or rectified must be reported to the nominated supervisor immediately.</a:t>
            </a:r>
          </a:p>
          <a:p>
            <a:pPr algn="l"/>
            <a:r>
              <a:rPr lang="en-AU" dirty="0" smtClean="0">
                <a:solidFill>
                  <a:srgbClr val="FFFF00"/>
                </a:solidFill>
              </a:rPr>
              <a:t>•Not put themselves or others at risk at any time when seeking to reduce or remove potential hazards.</a:t>
            </a:r>
          </a:p>
          <a:p>
            <a:pPr algn="l"/>
            <a:r>
              <a:rPr lang="en-AU" dirty="0" smtClean="0">
                <a:solidFill>
                  <a:srgbClr val="FFFF00"/>
                </a:solidFill>
              </a:rPr>
              <a:t>•Be encouraged to complete first aid training and professional development to increase their awareness of risk management.</a:t>
            </a:r>
          </a:p>
          <a:p>
            <a:pPr algn="l"/>
            <a:r>
              <a:rPr lang="en-AU" dirty="0" smtClean="0">
                <a:solidFill>
                  <a:srgbClr val="FFFF00"/>
                </a:solidFill>
              </a:rPr>
              <a:t>•Implement emergency evacuation/lockdown procedures to ensure the welfare of children, families and educators.</a:t>
            </a:r>
          </a:p>
          <a:p>
            <a:endParaRPr lang="en-A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32830" y="471055"/>
            <a:ext cx="8508999" cy="5651500"/>
          </a:xfrm>
        </p:spPr>
        <p:txBody>
          <a:bodyPr>
            <a:normAutofit fontScale="25000" lnSpcReduction="20000"/>
          </a:bodyPr>
          <a:lstStyle/>
          <a:p>
            <a:pPr algn="l"/>
            <a:r>
              <a:rPr lang="en-US" sz="9600" b="1" dirty="0">
                <a:solidFill>
                  <a:srgbClr val="FFFF00"/>
                </a:solidFill>
              </a:rPr>
              <a:t>References: </a:t>
            </a:r>
            <a:endParaRPr lang="en-US" sz="9600" b="1" dirty="0" smtClean="0">
              <a:solidFill>
                <a:srgbClr val="FFFF00"/>
              </a:solidFill>
            </a:endParaRPr>
          </a:p>
          <a:p>
            <a:pPr algn="l"/>
            <a:endParaRPr lang="en-US" sz="9600" b="1" dirty="0">
              <a:solidFill>
                <a:srgbClr val="FFFF00"/>
              </a:solidFill>
            </a:endParaRPr>
          </a:p>
          <a:p>
            <a:pPr algn="l"/>
            <a:r>
              <a:rPr lang="en-AU" sz="4000" dirty="0" smtClean="0">
                <a:solidFill>
                  <a:srgbClr val="FFFF00"/>
                </a:solidFill>
              </a:rPr>
              <a:t>Australian Children’s Education and Care Quality Authority 2011, </a:t>
            </a:r>
            <a:r>
              <a:rPr lang="en-AU" sz="4000" i="1" dirty="0" smtClean="0">
                <a:solidFill>
                  <a:srgbClr val="FFFF00"/>
                </a:solidFill>
              </a:rPr>
              <a:t>Guide to the National Quality Standard</a:t>
            </a:r>
            <a:r>
              <a:rPr lang="en-AU" sz="4000" dirty="0" smtClean="0">
                <a:solidFill>
                  <a:srgbClr val="FFFF00"/>
                </a:solidFill>
              </a:rPr>
              <a:t>, ACECQA, Canberra, viewed 28 March 2012, &lt;http://acecqa.gov.au/storage/3%20-%20Guide%20to%20 the%20National%20Quality%20Standard%20FINAL.pdf&gt;.</a:t>
            </a:r>
          </a:p>
          <a:p>
            <a:pPr algn="l"/>
            <a:r>
              <a:rPr lang="en-AU" sz="4000" dirty="0" smtClean="0">
                <a:solidFill>
                  <a:srgbClr val="FFFF00"/>
                </a:solidFill>
              </a:rPr>
              <a:t>Food Standards Australia New Zealand 2007, ‘Food safety standard 3.2.2: Food safety practices and general requirements’, in </a:t>
            </a:r>
            <a:r>
              <a:rPr lang="en-AU" sz="4000" i="1" dirty="0" smtClean="0">
                <a:solidFill>
                  <a:srgbClr val="FFFF00"/>
                </a:solidFill>
              </a:rPr>
              <a:t>Food safety standards</a:t>
            </a:r>
            <a:r>
              <a:rPr lang="en-AU" sz="4000" dirty="0" smtClean="0">
                <a:solidFill>
                  <a:srgbClr val="FFFF00"/>
                </a:solidFill>
              </a:rPr>
              <a:t>, FSANZ, Canberra.</a:t>
            </a:r>
          </a:p>
          <a:p>
            <a:pPr algn="l"/>
            <a:r>
              <a:rPr lang="en-AU" sz="4000" dirty="0" smtClean="0">
                <a:solidFill>
                  <a:srgbClr val="FFFF00"/>
                </a:solidFill>
              </a:rPr>
              <a:t>Frith, J, </a:t>
            </a:r>
            <a:r>
              <a:rPr lang="en-AU" sz="4000" dirty="0" err="1" smtClean="0">
                <a:solidFill>
                  <a:srgbClr val="FFFF00"/>
                </a:solidFill>
              </a:rPr>
              <a:t>Kambouris</a:t>
            </a:r>
            <a:r>
              <a:rPr lang="en-AU" sz="4000" dirty="0" smtClean="0">
                <a:solidFill>
                  <a:srgbClr val="FFFF00"/>
                </a:solidFill>
              </a:rPr>
              <a:t>, N and O’Grady, O 2003, </a:t>
            </a:r>
            <a:r>
              <a:rPr lang="en-AU" sz="4000" i="1" dirty="0" smtClean="0">
                <a:solidFill>
                  <a:srgbClr val="FFFF00"/>
                </a:solidFill>
              </a:rPr>
              <a:t>Health and safety in children’s centres: model policies and</a:t>
            </a:r>
            <a:r>
              <a:rPr lang="en-AU" sz="4000" dirty="0" smtClean="0">
                <a:solidFill>
                  <a:srgbClr val="FFFF00"/>
                </a:solidFill>
              </a:rPr>
              <a:t> </a:t>
            </a:r>
            <a:r>
              <a:rPr lang="en-AU" sz="4000" i="1" dirty="0" smtClean="0">
                <a:solidFill>
                  <a:srgbClr val="FFFF00"/>
                </a:solidFill>
              </a:rPr>
              <a:t>practices</a:t>
            </a:r>
            <a:r>
              <a:rPr lang="en-AU" sz="4000" dirty="0" smtClean="0">
                <a:solidFill>
                  <a:srgbClr val="FFFF00"/>
                </a:solidFill>
              </a:rPr>
              <a:t>, 2nd </a:t>
            </a:r>
            <a:r>
              <a:rPr lang="en-AU" sz="4000" dirty="0" err="1" smtClean="0">
                <a:solidFill>
                  <a:srgbClr val="FFFF00"/>
                </a:solidFill>
              </a:rPr>
              <a:t>edn</a:t>
            </a:r>
            <a:r>
              <a:rPr lang="en-AU" sz="4000" dirty="0" smtClean="0">
                <a:solidFill>
                  <a:srgbClr val="FFFF00"/>
                </a:solidFill>
              </a:rPr>
              <a:t>, University of New South Wales, Sydney.</a:t>
            </a:r>
          </a:p>
          <a:p>
            <a:pPr algn="l"/>
            <a:r>
              <a:rPr lang="en-AU" sz="4000" dirty="0" smtClean="0">
                <a:solidFill>
                  <a:srgbClr val="FFFF00"/>
                </a:solidFill>
              </a:rPr>
              <a:t>Grampians Region Infection Control Group 2010, </a:t>
            </a:r>
            <a:r>
              <a:rPr lang="en-AU" sz="4000" i="1" dirty="0" smtClean="0">
                <a:solidFill>
                  <a:srgbClr val="FFFF00"/>
                </a:solidFill>
              </a:rPr>
              <a:t>Environmental services: a little yellow infection control</a:t>
            </a:r>
            <a:r>
              <a:rPr lang="en-AU" sz="4000" dirty="0" smtClean="0">
                <a:solidFill>
                  <a:srgbClr val="FFFF00"/>
                </a:solidFill>
              </a:rPr>
              <a:t> </a:t>
            </a:r>
            <a:r>
              <a:rPr lang="en-AU" sz="4000" i="1" dirty="0" smtClean="0">
                <a:solidFill>
                  <a:srgbClr val="FFFF00"/>
                </a:solidFill>
              </a:rPr>
              <a:t>book</a:t>
            </a:r>
            <a:r>
              <a:rPr lang="en-AU" sz="4000" dirty="0" smtClean="0">
                <a:solidFill>
                  <a:srgbClr val="FFFF00"/>
                </a:solidFill>
              </a:rPr>
              <a:t>, Victorian Department of Health, Melbourne.</a:t>
            </a:r>
          </a:p>
          <a:p>
            <a:pPr algn="l"/>
            <a:r>
              <a:rPr lang="en-AU" sz="4000" dirty="0" err="1" smtClean="0">
                <a:solidFill>
                  <a:srgbClr val="FFFF00"/>
                </a:solidFill>
              </a:rPr>
              <a:t>Heymann</a:t>
            </a:r>
            <a:r>
              <a:rPr lang="en-AU" sz="4000" dirty="0" smtClean="0">
                <a:solidFill>
                  <a:srgbClr val="FFFF00"/>
                </a:solidFill>
              </a:rPr>
              <a:t>, D (ed.) 2008, </a:t>
            </a:r>
            <a:r>
              <a:rPr lang="en-AU" sz="4000" i="1" dirty="0" smtClean="0">
                <a:solidFill>
                  <a:srgbClr val="FFFF00"/>
                </a:solidFill>
              </a:rPr>
              <a:t>Control of communicable diseases manual</a:t>
            </a:r>
            <a:r>
              <a:rPr lang="en-AU" sz="4000" dirty="0" smtClean="0">
                <a:solidFill>
                  <a:srgbClr val="FFFF00"/>
                </a:solidFill>
              </a:rPr>
              <a:t>, American Public Health Association, Washington, DC. Middlesex London Health Unit, </a:t>
            </a:r>
            <a:r>
              <a:rPr lang="en-AU" sz="4000" i="1" dirty="0" smtClean="0">
                <a:solidFill>
                  <a:srgbClr val="FFFF00"/>
                </a:solidFill>
              </a:rPr>
              <a:t>Alcohol-based hand rubs: questions and answers</a:t>
            </a:r>
            <a:r>
              <a:rPr lang="en-AU" sz="4000" dirty="0" smtClean="0">
                <a:solidFill>
                  <a:srgbClr val="FFFF00"/>
                </a:solidFill>
              </a:rPr>
              <a:t>, viewed 26 July 2011, &lt;www.healthunit.com/article.aspx?ID=12684&gt;.</a:t>
            </a:r>
          </a:p>
          <a:p>
            <a:pPr algn="l"/>
            <a:r>
              <a:rPr lang="en-AU" sz="4000" dirty="0" smtClean="0">
                <a:solidFill>
                  <a:srgbClr val="FFFF00"/>
                </a:solidFill>
              </a:rPr>
              <a:t>National Health and Medical Research Council 2003, </a:t>
            </a:r>
            <a:r>
              <a:rPr lang="en-AU" sz="4000" i="1" dirty="0" smtClean="0">
                <a:solidFill>
                  <a:srgbClr val="FFFF00"/>
                </a:solidFill>
              </a:rPr>
              <a:t>Dietary guidelines for children and adolescents </a:t>
            </a:r>
            <a:r>
              <a:rPr lang="en-AU" sz="4000" i="1" dirty="0" err="1" smtClean="0">
                <a:solidFill>
                  <a:srgbClr val="FFFF00"/>
                </a:solidFill>
              </a:rPr>
              <a:t>inAustralia</a:t>
            </a:r>
            <a:r>
              <a:rPr lang="en-AU" sz="4000" i="1" dirty="0" smtClean="0">
                <a:solidFill>
                  <a:srgbClr val="FFFF00"/>
                </a:solidFill>
              </a:rPr>
              <a:t> incorporating the infant feeding guidelines for health workers</a:t>
            </a:r>
            <a:r>
              <a:rPr lang="en-AU" sz="4000" dirty="0" smtClean="0">
                <a:solidFill>
                  <a:srgbClr val="FFFF00"/>
                </a:solidFill>
              </a:rPr>
              <a:t>, NHMRC, Canberra.</a:t>
            </a:r>
          </a:p>
          <a:p>
            <a:pPr algn="l"/>
            <a:r>
              <a:rPr lang="en-AU" sz="4000" dirty="0" smtClean="0">
                <a:solidFill>
                  <a:srgbClr val="FFFF00"/>
                </a:solidFill>
              </a:rPr>
              <a:t>National Health and Medical Research Council 2009, </a:t>
            </a:r>
            <a:r>
              <a:rPr lang="en-AU" sz="4000" i="1" dirty="0" smtClean="0">
                <a:solidFill>
                  <a:srgbClr val="FFFF00"/>
                </a:solidFill>
              </a:rPr>
              <a:t>The Australian immunisation handbook</a:t>
            </a:r>
            <a:r>
              <a:rPr lang="en-AU" sz="4000" dirty="0" smtClean="0">
                <a:solidFill>
                  <a:srgbClr val="FFFF00"/>
                </a:solidFill>
              </a:rPr>
              <a:t>, 9th </a:t>
            </a:r>
            <a:r>
              <a:rPr lang="en-AU" sz="4000" dirty="0" err="1" smtClean="0">
                <a:solidFill>
                  <a:srgbClr val="FFFF00"/>
                </a:solidFill>
              </a:rPr>
              <a:t>edn</a:t>
            </a:r>
            <a:r>
              <a:rPr lang="en-AU" sz="4000" dirty="0" smtClean="0">
                <a:solidFill>
                  <a:srgbClr val="FFFF00"/>
                </a:solidFill>
              </a:rPr>
              <a:t>,</a:t>
            </a:r>
          </a:p>
          <a:p>
            <a:pPr algn="l"/>
            <a:r>
              <a:rPr lang="en-AU" sz="4000" dirty="0" smtClean="0">
                <a:solidFill>
                  <a:srgbClr val="FFFF00"/>
                </a:solidFill>
              </a:rPr>
              <a:t>NHMRC, Canberra.</a:t>
            </a:r>
          </a:p>
          <a:p>
            <a:pPr algn="l"/>
            <a:r>
              <a:rPr lang="en-AU" sz="4000" dirty="0" err="1" smtClean="0">
                <a:solidFill>
                  <a:srgbClr val="FFFF00"/>
                </a:solidFill>
              </a:rPr>
              <a:t>Oberklaid</a:t>
            </a:r>
            <a:r>
              <a:rPr lang="en-AU" sz="4000" dirty="0" smtClean="0">
                <a:solidFill>
                  <a:srgbClr val="FFFF00"/>
                </a:solidFill>
              </a:rPr>
              <a:t>, F 2004, ‘Recognising serious illness in young children’, </a:t>
            </a:r>
            <a:r>
              <a:rPr lang="en-AU" sz="4000" i="1" dirty="0" smtClean="0">
                <a:solidFill>
                  <a:srgbClr val="FFFF00"/>
                </a:solidFill>
              </a:rPr>
              <a:t>Childcare and Children’s Health</a:t>
            </a:r>
            <a:r>
              <a:rPr lang="en-AU" sz="4000" dirty="0" smtClean="0">
                <a:solidFill>
                  <a:srgbClr val="FFFF00"/>
                </a:solidFill>
              </a:rPr>
              <a:t>, vol. 70, no. 1,v </a:t>
            </a:r>
            <a:r>
              <a:rPr lang="en-AU" sz="4000" dirty="0" err="1" smtClean="0">
                <a:solidFill>
                  <a:srgbClr val="FFFF00"/>
                </a:solidFill>
              </a:rPr>
              <a:t>iewed</a:t>
            </a:r>
            <a:r>
              <a:rPr lang="en-AU" sz="4000" dirty="0" smtClean="0">
                <a:solidFill>
                  <a:srgbClr val="FFFF00"/>
                </a:solidFill>
              </a:rPr>
              <a:t> 11 October 2011, &lt;www.rch.org.au/emplibrary/ecconnections/CCCHVol7No1Feb2004.pdf&gt;.</a:t>
            </a:r>
          </a:p>
          <a:p>
            <a:pPr algn="l"/>
            <a:r>
              <a:rPr lang="en-AU" sz="4000" dirty="0" smtClean="0">
                <a:solidFill>
                  <a:srgbClr val="FFFF00"/>
                </a:solidFill>
              </a:rPr>
              <a:t>Queensland Health 2008, </a:t>
            </a:r>
            <a:r>
              <a:rPr lang="en-AU" sz="4000" i="1" dirty="0" smtClean="0">
                <a:solidFill>
                  <a:srgbClr val="FFFF00"/>
                </a:solidFill>
              </a:rPr>
              <a:t>Infection control guidelines for animal contact</a:t>
            </a:r>
            <a:r>
              <a:rPr lang="en-AU" sz="4000" dirty="0" smtClean="0">
                <a:solidFill>
                  <a:srgbClr val="FFFF00"/>
                </a:solidFill>
              </a:rPr>
              <a:t>, Queensland Health, Brisbane. Queensland Health 2010, </a:t>
            </a:r>
            <a:r>
              <a:rPr lang="en-AU" sz="4000" i="1" dirty="0" smtClean="0">
                <a:solidFill>
                  <a:srgbClr val="FFFF00"/>
                </a:solidFill>
              </a:rPr>
              <a:t>Storing </a:t>
            </a:r>
            <a:r>
              <a:rPr lang="en-AU" sz="4000" i="1" dirty="0" err="1" smtClean="0">
                <a:solidFill>
                  <a:srgbClr val="FFFF00"/>
                </a:solidFill>
              </a:rPr>
              <a:t>breastmilk</a:t>
            </a:r>
            <a:r>
              <a:rPr lang="en-AU" sz="4000" dirty="0" smtClean="0">
                <a:solidFill>
                  <a:srgbClr val="FFFF00"/>
                </a:solidFill>
              </a:rPr>
              <a:t>, Queensland Government, Brisbane, viewed 26 May 2011, &lt;www.health.qld.gov.au/breastfeeding/about_breastfeeding/storing.asp&gt;.</a:t>
            </a:r>
          </a:p>
          <a:p>
            <a:pPr algn="l"/>
            <a:r>
              <a:rPr lang="en-AU" sz="4000" dirty="0" smtClean="0">
                <a:solidFill>
                  <a:srgbClr val="FFFF00"/>
                </a:solidFill>
              </a:rPr>
              <a:t>Rego, A and </a:t>
            </a:r>
            <a:r>
              <a:rPr lang="en-AU" sz="4000" dirty="0" err="1" smtClean="0">
                <a:solidFill>
                  <a:srgbClr val="FFFF00"/>
                </a:solidFill>
              </a:rPr>
              <a:t>Roley</a:t>
            </a:r>
            <a:r>
              <a:rPr lang="en-AU" sz="4000" dirty="0" smtClean="0">
                <a:solidFill>
                  <a:srgbClr val="FFFF00"/>
                </a:solidFill>
              </a:rPr>
              <a:t>, L 1999, ‘In-use barrier integrity of gloves: latex and </a:t>
            </a:r>
            <a:r>
              <a:rPr lang="en-AU" sz="4000" dirty="0" err="1" smtClean="0">
                <a:solidFill>
                  <a:srgbClr val="FFFF00"/>
                </a:solidFill>
              </a:rPr>
              <a:t>nitrile</a:t>
            </a:r>
            <a:r>
              <a:rPr lang="en-AU" sz="4000" dirty="0" smtClean="0">
                <a:solidFill>
                  <a:srgbClr val="FFFF00"/>
                </a:solidFill>
              </a:rPr>
              <a:t> superior to vinyl’, </a:t>
            </a:r>
            <a:r>
              <a:rPr lang="en-AU" sz="4000" i="1" dirty="0" smtClean="0">
                <a:solidFill>
                  <a:srgbClr val="FFFF00"/>
                </a:solidFill>
              </a:rPr>
              <a:t>American Journal of Infection Control</a:t>
            </a:r>
            <a:r>
              <a:rPr lang="en-AU" sz="4000" dirty="0" smtClean="0">
                <a:solidFill>
                  <a:srgbClr val="FFFF00"/>
                </a:solidFill>
              </a:rPr>
              <a:t>, vol. 27, no. 5, pp. 405–10.</a:t>
            </a:r>
          </a:p>
          <a:p>
            <a:pPr algn="l"/>
            <a:r>
              <a:rPr lang="en-AU" sz="4000" dirty="0" smtClean="0">
                <a:solidFill>
                  <a:srgbClr val="FFFF00"/>
                </a:solidFill>
              </a:rPr>
              <a:t>Royal Children’s Hospital Melbourne 2008, </a:t>
            </a:r>
            <a:r>
              <a:rPr lang="en-AU" sz="4000" i="1" dirty="0" smtClean="0">
                <a:solidFill>
                  <a:srgbClr val="FFFF00"/>
                </a:solidFill>
              </a:rPr>
              <a:t>Febrile convulsions</a:t>
            </a:r>
            <a:r>
              <a:rPr lang="en-AU" sz="4000" dirty="0" smtClean="0">
                <a:solidFill>
                  <a:srgbClr val="FFFF00"/>
                </a:solidFill>
              </a:rPr>
              <a:t>, viewed 16 March 2012, &lt;www.rch.org.au/kidsinfo/factsheets.cfm?doc_id=3722&gt;.</a:t>
            </a:r>
          </a:p>
          <a:p>
            <a:pPr algn="l"/>
            <a:r>
              <a:rPr lang="en-AU" sz="4000" dirty="0" smtClean="0">
                <a:solidFill>
                  <a:srgbClr val="FFFF00"/>
                </a:solidFill>
              </a:rPr>
              <a:t>Appendix 2 – Key documents and references National Health and Medical Research Council 188 Royal Children’s Hospital Melbourne 2011, </a:t>
            </a:r>
            <a:r>
              <a:rPr lang="en-AU" sz="4000" i="1" dirty="0" smtClean="0">
                <a:solidFill>
                  <a:srgbClr val="FFFF00"/>
                </a:solidFill>
              </a:rPr>
              <a:t>Fever in children</a:t>
            </a:r>
            <a:r>
              <a:rPr lang="en-AU" sz="4000" dirty="0" smtClean="0">
                <a:solidFill>
                  <a:srgbClr val="FFFF00"/>
                </a:solidFill>
              </a:rPr>
              <a:t>, viewed 11 October 2011, &lt;www.rch.org.au/kidsinfo/factsheets.cfm?doc_id=5200&gt;.</a:t>
            </a:r>
          </a:p>
          <a:p>
            <a:pPr algn="l"/>
            <a:r>
              <a:rPr lang="en-AU" sz="4000" dirty="0" err="1" smtClean="0">
                <a:solidFill>
                  <a:srgbClr val="FFFF00"/>
                </a:solidFill>
              </a:rPr>
              <a:t>Stigall</a:t>
            </a:r>
            <a:r>
              <a:rPr lang="en-AU" sz="4000" dirty="0" smtClean="0">
                <a:solidFill>
                  <a:srgbClr val="FFFF00"/>
                </a:solidFill>
              </a:rPr>
              <a:t>, R 2010, </a:t>
            </a:r>
            <a:r>
              <a:rPr lang="en-AU" sz="4000" i="1" dirty="0" smtClean="0">
                <a:solidFill>
                  <a:srgbClr val="FFFF00"/>
                </a:solidFill>
              </a:rPr>
              <a:t>Reye’s syndrome</a:t>
            </a:r>
            <a:r>
              <a:rPr lang="en-AU" sz="4000" dirty="0" smtClean="0">
                <a:solidFill>
                  <a:srgbClr val="FFFF00"/>
                </a:solidFill>
              </a:rPr>
              <a:t>, viewed 20 March 2012, &lt;www.kidspot.com.au/familyhealth/Conditions-&amp;- Disorders-Brain-&amp;-nervous-system-Reyes syndrome+2389+208+article.htm%20&gt;.</a:t>
            </a:r>
          </a:p>
          <a:p>
            <a:pPr algn="l"/>
            <a:r>
              <a:rPr lang="en-AU" sz="4000" dirty="0" smtClean="0">
                <a:solidFill>
                  <a:srgbClr val="FFFF00"/>
                </a:solidFill>
              </a:rPr>
              <a:t>Van, R, </a:t>
            </a:r>
            <a:r>
              <a:rPr lang="en-AU" sz="4000" dirty="0" err="1" smtClean="0">
                <a:solidFill>
                  <a:srgbClr val="FFFF00"/>
                </a:solidFill>
              </a:rPr>
              <a:t>Wun</a:t>
            </a:r>
            <a:r>
              <a:rPr lang="en-AU" sz="4000" dirty="0" smtClean="0">
                <a:solidFill>
                  <a:srgbClr val="FFFF00"/>
                </a:solidFill>
              </a:rPr>
              <a:t>, C-C, Morrow, AL and Pickering, LK 1991, ‘The effect of diaper type and </a:t>
            </a:r>
            <a:r>
              <a:rPr lang="en-AU" sz="4000" dirty="0" err="1" smtClean="0">
                <a:solidFill>
                  <a:srgbClr val="FFFF00"/>
                </a:solidFill>
              </a:rPr>
              <a:t>overclothing</a:t>
            </a:r>
            <a:r>
              <a:rPr lang="en-AU" sz="4000" dirty="0" smtClean="0">
                <a:solidFill>
                  <a:srgbClr val="FFFF00"/>
                </a:solidFill>
              </a:rPr>
              <a:t> on </a:t>
            </a:r>
            <a:r>
              <a:rPr lang="en-AU" sz="4000" dirty="0" err="1" smtClean="0">
                <a:solidFill>
                  <a:srgbClr val="FFFF00"/>
                </a:solidFill>
              </a:rPr>
              <a:t>fecal</a:t>
            </a:r>
            <a:r>
              <a:rPr lang="en-AU" sz="4000" dirty="0" smtClean="0">
                <a:solidFill>
                  <a:srgbClr val="FFFF00"/>
                </a:solidFill>
              </a:rPr>
              <a:t> contamination in day-care </a:t>
            </a:r>
            <a:r>
              <a:rPr lang="en-AU" sz="4000" dirty="0" err="1" smtClean="0">
                <a:solidFill>
                  <a:srgbClr val="FFFF00"/>
                </a:solidFill>
              </a:rPr>
              <a:t>centers’</a:t>
            </a:r>
            <a:r>
              <a:rPr lang="en-AU" sz="4000" dirty="0" smtClean="0">
                <a:solidFill>
                  <a:srgbClr val="FFFF00"/>
                </a:solidFill>
              </a:rPr>
              <a:t>, </a:t>
            </a:r>
            <a:r>
              <a:rPr lang="en-AU" sz="4000" i="1" dirty="0" smtClean="0">
                <a:solidFill>
                  <a:srgbClr val="FFFF00"/>
                </a:solidFill>
              </a:rPr>
              <a:t>Journal of the American Medical Association</a:t>
            </a:r>
            <a:r>
              <a:rPr lang="en-AU" sz="4000" dirty="0" smtClean="0">
                <a:solidFill>
                  <a:srgbClr val="FFFF00"/>
                </a:solidFill>
              </a:rPr>
              <a:t>, vol. 265, no. 14, pp. 1840–4.</a:t>
            </a:r>
          </a:p>
          <a:p>
            <a:pPr algn="l"/>
            <a:r>
              <a:rPr lang="en-AU" sz="4000" dirty="0" smtClean="0">
                <a:solidFill>
                  <a:srgbClr val="FFFF00"/>
                </a:solidFill>
              </a:rPr>
              <a:t>Women’s and Children’s Health Network 2010, </a:t>
            </a:r>
            <a:r>
              <a:rPr lang="en-AU" sz="4000" i="1" dirty="0" smtClean="0">
                <a:solidFill>
                  <a:srgbClr val="FFFF00"/>
                </a:solidFill>
              </a:rPr>
              <a:t>Parenting and child health: fever, </a:t>
            </a:r>
            <a:r>
              <a:rPr lang="en-AU" sz="4000" dirty="0" smtClean="0">
                <a:solidFill>
                  <a:srgbClr val="FFFF00"/>
                </a:solidFill>
              </a:rPr>
              <a:t>viewed 20 March 2012,&lt;www.cyh.com/HealthTopics/HealthTopicDetails.aspx?p=114&amp;np=304&amp;id=1798&gt;.</a:t>
            </a:r>
          </a:p>
          <a:p>
            <a:pPr algn="l"/>
            <a:r>
              <a:rPr lang="en-AU" sz="4000" i="1" dirty="0" smtClean="0">
                <a:solidFill>
                  <a:srgbClr val="FFFF00"/>
                </a:solidFill>
              </a:rPr>
              <a:t>Community Child Care Co-operative (NSW).</a:t>
            </a:r>
          </a:p>
          <a:p>
            <a:pPr algn="l"/>
            <a:r>
              <a:rPr lang="en-AU" sz="4000" dirty="0" smtClean="0">
                <a:solidFill>
                  <a:srgbClr val="FFFF00"/>
                </a:solidFill>
              </a:rPr>
              <a:t>http://www.ectarc.com.au/cybertots/index.htm</a:t>
            </a:r>
          </a:p>
          <a:p>
            <a:pPr algn="l"/>
            <a:endParaRPr lang="en-US" sz="4000" b="1" dirty="0">
              <a:solidFill>
                <a:srgbClr val="FFFF00"/>
              </a:solidFill>
            </a:endParaRPr>
          </a:p>
          <a:p>
            <a:pPr algn="l"/>
            <a:endParaRPr lang="en-US"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extLst>
      <p:ext uri="{BB962C8B-B14F-4D97-AF65-F5344CB8AC3E}">
        <p14:creationId xmlns:p14="http://schemas.microsoft.com/office/powerpoint/2010/main" xmlns="" val="1896409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5" name="Text Placeholder 5"/>
          <p:cNvSpPr txBox="1">
            <a:spLocks/>
          </p:cNvSpPr>
          <p:nvPr/>
        </p:nvSpPr>
        <p:spPr>
          <a:xfrm>
            <a:off x="497749" y="1105469"/>
            <a:ext cx="8221448" cy="54157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ts val="600"/>
              </a:spcBef>
              <a:spcAft>
                <a:spcPts val="0"/>
              </a:spcAft>
              <a:buClrTx/>
              <a:buSzTx/>
              <a:buFont typeface="Wingdings 2" pitchFamily="18" charset="2"/>
              <a:buNone/>
              <a:tabLst/>
              <a:defRPr/>
            </a:pPr>
            <a:endParaRPr kumimoji="0" lang="en-AU" sz="18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0"/>
              </a:spcAft>
              <a:buClrTx/>
              <a:buSzTx/>
              <a:buFont typeface="Wingdings 2" pitchFamily="18" charset="2"/>
              <a:buNone/>
              <a:tabLst/>
              <a:defRPr/>
            </a:pPr>
            <a:endParaRPr kumimoji="0" lang="en-AU" sz="1800" b="0" i="0" u="none" strike="noStrike" kern="1200" cap="none" spc="0" normalizeH="0" baseline="0" noProof="0" dirty="0" smtClean="0">
              <a:ln>
                <a:noFill/>
              </a:ln>
              <a:solidFill>
                <a:srgbClr val="FFFF00"/>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0"/>
              </a:spcAft>
              <a:buClrTx/>
              <a:buSzTx/>
              <a:buFont typeface="Wingdings 2" pitchFamily="18" charset="2"/>
              <a:buNone/>
              <a:tabLst/>
              <a:defRPr/>
            </a:pPr>
            <a:endParaRPr kumimoji="0" lang="en-US" sz="1800" b="0" i="0" u="none" strike="noStrike" kern="1200" cap="none" spc="0" normalizeH="0" baseline="0" noProof="0" dirty="0">
              <a:ln>
                <a:noFill/>
              </a:ln>
              <a:solidFill>
                <a:srgbClr val="FFFF00"/>
              </a:solidFill>
              <a:effectLst/>
              <a:uLnTx/>
              <a:uFillTx/>
              <a:latin typeface="+mn-lt"/>
              <a:ea typeface="+mn-ea"/>
              <a:cs typeface="+mn-cs"/>
            </a:endParaRPr>
          </a:p>
        </p:txBody>
      </p:sp>
      <p:sp>
        <p:nvSpPr>
          <p:cNvPr id="6" name="Title 1"/>
          <p:cNvSpPr txBox="1">
            <a:spLocks/>
          </p:cNvSpPr>
          <p:nvPr/>
        </p:nvSpPr>
        <p:spPr>
          <a:xfrm>
            <a:off x="856311" y="742950"/>
            <a:ext cx="6363355" cy="869950"/>
          </a:xfrm>
          <a:prstGeom prst="rect">
            <a:avLst/>
          </a:prstGeom>
        </p:spPr>
        <p:txBody>
          <a:bodyPr vert="horz" lIns="91440" tIns="45720" rIns="91440" bIns="45720" rtlCol="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chemeClr val="bg1"/>
                </a:solidFill>
                <a:effectLst/>
                <a:uLnTx/>
                <a:uFillTx/>
                <a:latin typeface="+mj-lt"/>
                <a:ea typeface="+mj-ea"/>
                <a:cs typeface="+mj-cs"/>
              </a:rPr>
              <a:t/>
            </a:r>
            <a:br>
              <a:rPr kumimoji="0" lang="en-US" sz="3600" b="0" i="0" u="none" strike="noStrike" kern="1200" cap="none" spc="0" normalizeH="0" baseline="0" noProof="0" smtClean="0">
                <a:ln>
                  <a:noFill/>
                </a:ln>
                <a:solidFill>
                  <a:schemeClr val="bg1"/>
                </a:solidFill>
                <a:effectLst/>
                <a:uLnTx/>
                <a:uFillTx/>
                <a:latin typeface="+mj-lt"/>
                <a:ea typeface="+mj-ea"/>
                <a:cs typeface="+mj-cs"/>
              </a:rPr>
            </a:br>
            <a:endParaRPr kumimoji="0" lang="en-US"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6"/>
          <p:cNvSpPr/>
          <p:nvPr/>
        </p:nvSpPr>
        <p:spPr>
          <a:xfrm>
            <a:off x="497749" y="742950"/>
            <a:ext cx="8221448" cy="3785652"/>
          </a:xfrm>
          <a:prstGeom prst="rect">
            <a:avLst/>
          </a:prstGeom>
        </p:spPr>
        <p:txBody>
          <a:bodyPr wrap="square">
            <a:spAutoFit/>
          </a:bodyPr>
          <a:lstStyle/>
          <a:p>
            <a:r>
              <a:rPr lang="en-AU" sz="2400" b="1" u="sng" dirty="0" smtClean="0">
                <a:solidFill>
                  <a:srgbClr val="FFFF00"/>
                </a:solidFill>
              </a:rPr>
              <a:t>Preventing infection</a:t>
            </a:r>
          </a:p>
          <a:p>
            <a:endParaRPr lang="en-AU" dirty="0" smtClean="0">
              <a:solidFill>
                <a:srgbClr val="FFFF00"/>
              </a:solidFill>
            </a:endParaRPr>
          </a:p>
          <a:p>
            <a:r>
              <a:rPr lang="en-AU" dirty="0" smtClean="0">
                <a:solidFill>
                  <a:srgbClr val="FFFF00"/>
                </a:solidFill>
              </a:rPr>
              <a:t>The most important ways to break the chain of infection and stop the spread of diseases are:</a:t>
            </a:r>
          </a:p>
          <a:p>
            <a:r>
              <a:rPr lang="en-AU" dirty="0" smtClean="0">
                <a:solidFill>
                  <a:srgbClr val="FFFF00"/>
                </a:solidFill>
              </a:rPr>
              <a:t>	• effective hand hygiene</a:t>
            </a:r>
          </a:p>
          <a:p>
            <a:r>
              <a:rPr lang="en-AU" dirty="0" smtClean="0">
                <a:solidFill>
                  <a:srgbClr val="FFFF00"/>
                </a:solidFill>
              </a:rPr>
              <a:t>	• exclusion of ill children, educators and other staff</a:t>
            </a:r>
          </a:p>
          <a:p>
            <a:r>
              <a:rPr lang="en-AU" dirty="0" smtClean="0">
                <a:solidFill>
                  <a:srgbClr val="FFFF00"/>
                </a:solidFill>
              </a:rPr>
              <a:t>	• immunisation.</a:t>
            </a:r>
          </a:p>
          <a:p>
            <a:endParaRPr lang="en-AU" dirty="0" smtClean="0">
              <a:solidFill>
                <a:srgbClr val="FFFF00"/>
              </a:solidFill>
            </a:endParaRPr>
          </a:p>
          <a:p>
            <a:r>
              <a:rPr lang="en-AU" dirty="0" smtClean="0">
                <a:solidFill>
                  <a:srgbClr val="FFFF00"/>
                </a:solidFill>
              </a:rPr>
              <a:t>Other strategies to prevent infection include:</a:t>
            </a:r>
          </a:p>
          <a:p>
            <a:r>
              <a:rPr lang="en-AU" dirty="0" smtClean="0">
                <a:solidFill>
                  <a:srgbClr val="FFFF00"/>
                </a:solidFill>
              </a:rPr>
              <a:t>	• cough and sneeze etiquette</a:t>
            </a:r>
          </a:p>
          <a:p>
            <a:r>
              <a:rPr lang="en-AU" dirty="0" smtClean="0">
                <a:solidFill>
                  <a:srgbClr val="FFFF00"/>
                </a:solidFill>
              </a:rPr>
              <a:t>	• appropriate use of gloves</a:t>
            </a:r>
          </a:p>
          <a:p>
            <a:r>
              <a:rPr lang="en-AU" dirty="0" smtClean="0">
                <a:solidFill>
                  <a:srgbClr val="FFFF00"/>
                </a:solidFill>
              </a:rPr>
              <a:t>	• effective environmental cleaning.</a:t>
            </a:r>
          </a:p>
          <a:p>
            <a:endParaRPr lang="en-AU" dirty="0">
              <a:solidFill>
                <a:srgbClr val="FFFF00"/>
              </a:solidFill>
            </a:endParaRPr>
          </a:p>
        </p:txBody>
      </p:sp>
    </p:spTree>
    <p:extLst>
      <p:ext uri="{BB962C8B-B14F-4D97-AF65-F5344CB8AC3E}">
        <p14:creationId xmlns:p14="http://schemas.microsoft.com/office/powerpoint/2010/main" xmlns="" val="132413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6"/>
          <p:cNvSpPr>
            <a:spLocks noGrp="1"/>
          </p:cNvSpPr>
          <p:nvPr>
            <p:ph type="body" sz="half" idx="2"/>
          </p:nvPr>
        </p:nvSpPr>
        <p:spPr>
          <a:xfrm>
            <a:off x="779463" y="508000"/>
            <a:ext cx="7697787" cy="5905500"/>
          </a:xfrm>
        </p:spPr>
        <p:txBody>
          <a:bodyPr/>
          <a:lstStyle/>
          <a:p>
            <a:pPr algn="l"/>
            <a:endParaRPr lang="en-US" dirty="0">
              <a:solidFill>
                <a:srgbClr val="FFFF00"/>
              </a:solidFill>
            </a:endParaRPr>
          </a:p>
          <a:p>
            <a:pPr algn="l"/>
            <a:endParaRPr lang="en-US" dirty="0">
              <a:solidFill>
                <a:srgbClr val="FFFF00"/>
              </a:solidFill>
            </a:endParaRPr>
          </a:p>
        </p:txBody>
      </p:sp>
      <p:pic>
        <p:nvPicPr>
          <p:cNvPr id="14" name="Picture 13"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4" name="Rectangle 3"/>
          <p:cNvSpPr/>
          <p:nvPr/>
        </p:nvSpPr>
        <p:spPr>
          <a:xfrm>
            <a:off x="434109" y="508000"/>
            <a:ext cx="6603038" cy="1015663"/>
          </a:xfrm>
          <a:prstGeom prst="rect">
            <a:avLst/>
          </a:prstGeom>
        </p:spPr>
        <p:txBody>
          <a:bodyPr wrap="square">
            <a:spAutoFit/>
          </a:bodyPr>
          <a:lstStyle/>
          <a:p>
            <a:r>
              <a:rPr lang="en-AU" sz="2400" dirty="0" smtClean="0">
                <a:solidFill>
                  <a:srgbClr val="FFFF00"/>
                </a:solidFill>
              </a:rPr>
              <a:t>The role of hands in the spread of infection</a:t>
            </a:r>
          </a:p>
          <a:p>
            <a:endParaRPr lang="en-AU" dirty="0" smtClean="0">
              <a:solidFill>
                <a:srgbClr val="FFFF00"/>
              </a:solidFill>
            </a:endParaRPr>
          </a:p>
          <a:p>
            <a:endParaRPr lang="en-AU" dirty="0" smtClean="0">
              <a:solidFill>
                <a:srgbClr val="FFFF00"/>
              </a:solidFill>
            </a:endParaRPr>
          </a:p>
        </p:txBody>
      </p:sp>
      <p:pic>
        <p:nvPicPr>
          <p:cNvPr id="1026" name="Picture 2" descr="C:\Users\Window's\AppData\Local\Microsoft\Windows\Temporary Internet Files\Content.Outlook\0K9FDK3X\FullSizeRender (2).jpg"/>
          <p:cNvPicPr>
            <a:picLocks noChangeAspect="1" noChangeArrowheads="1"/>
          </p:cNvPicPr>
          <p:nvPr/>
        </p:nvPicPr>
        <p:blipFill>
          <a:blip r:embed="rId3" cstate="print"/>
          <a:srcRect/>
          <a:stretch>
            <a:fillRect/>
          </a:stretch>
        </p:blipFill>
        <p:spPr bwMode="auto">
          <a:xfrm>
            <a:off x="1487053" y="1385455"/>
            <a:ext cx="6394119" cy="5053266"/>
          </a:xfrm>
          <a:prstGeom prst="rect">
            <a:avLst/>
          </a:prstGeom>
          <a:noFill/>
        </p:spPr>
      </p:pic>
    </p:spTree>
    <p:extLst>
      <p:ext uri="{BB962C8B-B14F-4D97-AF65-F5344CB8AC3E}">
        <p14:creationId xmlns:p14="http://schemas.microsoft.com/office/powerpoint/2010/main" xmlns="" val="230254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91319" y="344671"/>
            <a:ext cx="8350510" cy="5437633"/>
          </a:xfrm>
        </p:spPr>
        <p:txBody>
          <a:bodyPr>
            <a:normAutofit fontScale="25000" lnSpcReduction="20000"/>
          </a:bodyPr>
          <a:lstStyle/>
          <a:p>
            <a:pPr algn="l"/>
            <a:r>
              <a:rPr lang="en-AU" sz="5600" b="1" dirty="0" smtClean="0">
                <a:solidFill>
                  <a:srgbClr val="FFFF00"/>
                </a:solidFill>
              </a:rPr>
              <a:t>Effective hand hygiene</a:t>
            </a:r>
          </a:p>
          <a:p>
            <a:pPr algn="l"/>
            <a:endParaRPr lang="en-AU" sz="5600" b="1" dirty="0" smtClean="0">
              <a:solidFill>
                <a:srgbClr val="FFFF00"/>
              </a:solidFill>
            </a:endParaRPr>
          </a:p>
          <a:p>
            <a:pPr algn="l"/>
            <a:r>
              <a:rPr lang="en-AU" sz="5600" dirty="0" smtClean="0">
                <a:solidFill>
                  <a:srgbClr val="FFFF00"/>
                </a:solidFill>
              </a:rPr>
              <a:t>Hand hygiene is one very effective way to control the spread of infection. Hand hygiene is a general term that refers to washing hands with soap and water, or using an alcohol based hand rub.</a:t>
            </a:r>
          </a:p>
          <a:p>
            <a:pPr algn="l"/>
            <a:endParaRPr lang="en-AU" sz="5600" dirty="0" smtClean="0">
              <a:solidFill>
                <a:srgbClr val="FFFF00"/>
              </a:solidFill>
            </a:endParaRPr>
          </a:p>
          <a:p>
            <a:pPr algn="l"/>
            <a:r>
              <a:rPr lang="en-AU" sz="5600" dirty="0" smtClean="0">
                <a:solidFill>
                  <a:srgbClr val="FFFF00"/>
                </a:solidFill>
              </a:rPr>
              <a:t>Hands can play an important role in the spread of infection (Figure 1.2). The best way to prevent the transmission of disease is through effective hand hygiene. This can be done with soap and water, which removes both dirt and germs from the hands; or by using an alcohol-based hand rub, which reduces the number of germs on the hands.</a:t>
            </a:r>
          </a:p>
          <a:p>
            <a:pPr algn="l"/>
            <a:endParaRPr lang="en-AU" sz="5600" dirty="0" smtClean="0">
              <a:solidFill>
                <a:srgbClr val="FFFF00"/>
              </a:solidFill>
            </a:endParaRPr>
          </a:p>
          <a:p>
            <a:pPr algn="l"/>
            <a:r>
              <a:rPr lang="en-AU" sz="5600" b="1" dirty="0" smtClean="0">
                <a:solidFill>
                  <a:srgbClr val="FFFF00"/>
                </a:solidFill>
              </a:rPr>
              <a:t>Washing hands after wearing gloves</a:t>
            </a:r>
          </a:p>
          <a:p>
            <a:pPr algn="l"/>
            <a:endParaRPr lang="en-AU" sz="5600" dirty="0" smtClean="0">
              <a:solidFill>
                <a:srgbClr val="FFFF00"/>
              </a:solidFill>
            </a:endParaRPr>
          </a:p>
          <a:p>
            <a:pPr algn="l"/>
            <a:r>
              <a:rPr lang="en-AU" sz="5600" dirty="0" smtClean="0">
                <a:solidFill>
                  <a:srgbClr val="FFFF00"/>
                </a:solidFill>
              </a:rPr>
              <a:t>When you have finished a procedure that requires you to wear gloves, it is important to wash your hands thoroughly after removing the gloves, because any germs on your hands may have multiplied significantly while you were wearing the gloves. There may also be microscopic tears or holes in the gloves that can allow germs to contaminate your skin. When taking off the gloves, you may contaminate your hands with the dirty gloves; therefore, it is essential that you wash your hands.</a:t>
            </a:r>
          </a:p>
          <a:p>
            <a:endParaRPr lang="en-AU" sz="5600" b="1" dirty="0" smtClean="0">
              <a:solidFill>
                <a:srgbClr val="FFFF00"/>
              </a:solidFill>
            </a:endParaRPr>
          </a:p>
          <a:p>
            <a:pPr algn="l"/>
            <a:r>
              <a:rPr lang="en-AU" sz="5600" b="1" dirty="0" smtClean="0">
                <a:solidFill>
                  <a:srgbClr val="FFFF00"/>
                </a:solidFill>
              </a:rPr>
              <a:t>Washing hands before wearing gloves</a:t>
            </a:r>
          </a:p>
          <a:p>
            <a:pPr algn="l"/>
            <a:endParaRPr lang="en-AU" sz="5600" b="1" dirty="0" smtClean="0">
              <a:solidFill>
                <a:srgbClr val="FFFF00"/>
              </a:solidFill>
            </a:endParaRPr>
          </a:p>
          <a:p>
            <a:pPr algn="l"/>
            <a:r>
              <a:rPr lang="en-AU" sz="5600" dirty="0" smtClean="0">
                <a:solidFill>
                  <a:srgbClr val="FFFF00"/>
                </a:solidFill>
              </a:rPr>
              <a:t>Wash your hands before putting on gloves so that you remove as many germs as possible from your hands.</a:t>
            </a:r>
          </a:p>
          <a:p>
            <a:pPr algn="l"/>
            <a:r>
              <a:rPr lang="en-AU" sz="5600" dirty="0" smtClean="0">
                <a:solidFill>
                  <a:srgbClr val="FFFF00"/>
                </a:solidFill>
              </a:rPr>
              <a:t>Otherwise, when you reach into the box of gloves, you can contaminate the other gloves in the box.</a:t>
            </a:r>
          </a:p>
          <a:p>
            <a:pPr algn="l"/>
            <a:r>
              <a:rPr lang="en-AU" sz="5600" dirty="0" smtClean="0">
                <a:solidFill>
                  <a:srgbClr val="FFFF00"/>
                </a:solidFill>
              </a:rPr>
              <a:t>When changing a nappy, it is very important to wash your hands before you put on gloves, so that when you have finished changing the child, you can remove the dirty gloves and dress the child without needing to interrupt the nappy-changing procedure to wash your hands before dressing the child.</a:t>
            </a:r>
          </a:p>
          <a:p>
            <a:pPr algn="l"/>
            <a:endParaRPr lang="en-AU" dirty="0" smtClean="0">
              <a:solidFill>
                <a:srgbClr val="FFFF00"/>
              </a:solidFill>
            </a:endParaRPr>
          </a:p>
          <a:p>
            <a:pPr algn="l"/>
            <a:endParaRPr lang="en-AU" dirty="0" smtClean="0">
              <a:solidFill>
                <a:srgbClr val="FFFF00"/>
              </a:solidFill>
            </a:endParaRPr>
          </a:p>
          <a:p>
            <a:pPr algn="l"/>
            <a:endParaRPr lang="en-AU" dirty="0" smtClean="0">
              <a:solidFill>
                <a:srgbClr val="FFFF00"/>
              </a:solidFill>
            </a:endParaRPr>
          </a:p>
          <a:p>
            <a:pPr algn="l"/>
            <a:endParaRPr lang="en-AU" dirty="0" smtClean="0">
              <a:solidFill>
                <a:srgbClr val="FFFF00"/>
              </a:solidFill>
            </a:endParaRPr>
          </a:p>
          <a:p>
            <a:pPr algn="l"/>
            <a:endParaRPr lang="en-AU" dirty="0" smtClean="0">
              <a:solidFill>
                <a:srgbClr val="FFFF00"/>
              </a:solidFill>
            </a:endParaRPr>
          </a:p>
        </p:txBody>
      </p:sp>
      <p:pic>
        <p:nvPicPr>
          <p:cNvPr id="7" name="Picture 6"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79464" y="443345"/>
            <a:ext cx="6988318" cy="5195455"/>
          </a:xfrm>
        </p:spPr>
        <p:txBody>
          <a:bodyPr/>
          <a:lstStyle/>
          <a:p>
            <a:endParaRPr lang="en-AU" dirty="0" smtClean="0"/>
          </a:p>
          <a:p>
            <a:endParaRPr lang="en-AU" dirty="0"/>
          </a:p>
        </p:txBody>
      </p:sp>
      <p:pic>
        <p:nvPicPr>
          <p:cNvPr id="5" name="Picture 4" descr="handwash_10.jpg"/>
          <p:cNvPicPr>
            <a:picLocks noChangeAspect="1"/>
          </p:cNvPicPr>
          <p:nvPr/>
        </p:nvPicPr>
        <p:blipFill>
          <a:blip r:embed="rId2" cstate="print"/>
          <a:stretch>
            <a:fillRect/>
          </a:stretch>
        </p:blipFill>
        <p:spPr>
          <a:xfrm>
            <a:off x="3597564" y="4930420"/>
            <a:ext cx="1524000" cy="1143000"/>
          </a:xfrm>
          <a:prstGeom prst="rect">
            <a:avLst/>
          </a:prstGeom>
        </p:spPr>
      </p:pic>
      <p:pic>
        <p:nvPicPr>
          <p:cNvPr id="13" name="Picture 12" descr="handwash_04.jpg"/>
          <p:cNvPicPr>
            <a:picLocks noChangeAspect="1"/>
          </p:cNvPicPr>
          <p:nvPr/>
        </p:nvPicPr>
        <p:blipFill>
          <a:blip r:embed="rId3" cstate="print"/>
          <a:stretch>
            <a:fillRect/>
          </a:stretch>
        </p:blipFill>
        <p:spPr>
          <a:xfrm>
            <a:off x="779464" y="705427"/>
            <a:ext cx="1524000" cy="1143000"/>
          </a:xfrm>
          <a:prstGeom prst="rect">
            <a:avLst/>
          </a:prstGeom>
        </p:spPr>
      </p:pic>
      <p:pic>
        <p:nvPicPr>
          <p:cNvPr id="14" name="Picture 13" descr="handwash_05.jpg"/>
          <p:cNvPicPr>
            <a:picLocks noChangeAspect="1"/>
          </p:cNvPicPr>
          <p:nvPr/>
        </p:nvPicPr>
        <p:blipFill>
          <a:blip r:embed="rId4" cstate="print"/>
          <a:stretch>
            <a:fillRect/>
          </a:stretch>
        </p:blipFill>
        <p:spPr>
          <a:xfrm>
            <a:off x="3597564" y="705427"/>
            <a:ext cx="1524000" cy="1143000"/>
          </a:xfrm>
          <a:prstGeom prst="rect">
            <a:avLst/>
          </a:prstGeom>
        </p:spPr>
      </p:pic>
      <p:pic>
        <p:nvPicPr>
          <p:cNvPr id="15" name="Picture 14" descr="handwash_06.jpg"/>
          <p:cNvPicPr>
            <a:picLocks noChangeAspect="1"/>
          </p:cNvPicPr>
          <p:nvPr/>
        </p:nvPicPr>
        <p:blipFill>
          <a:blip r:embed="rId5" cstate="print"/>
          <a:stretch>
            <a:fillRect/>
          </a:stretch>
        </p:blipFill>
        <p:spPr>
          <a:xfrm>
            <a:off x="6453502" y="705427"/>
            <a:ext cx="1524000" cy="1143000"/>
          </a:xfrm>
          <a:prstGeom prst="rect">
            <a:avLst/>
          </a:prstGeom>
        </p:spPr>
      </p:pic>
      <p:pic>
        <p:nvPicPr>
          <p:cNvPr id="16" name="Picture 15" descr="handwash_07.jpg"/>
          <p:cNvPicPr>
            <a:picLocks noChangeAspect="1"/>
          </p:cNvPicPr>
          <p:nvPr/>
        </p:nvPicPr>
        <p:blipFill>
          <a:blip r:embed="rId6" cstate="print"/>
          <a:stretch>
            <a:fillRect/>
          </a:stretch>
        </p:blipFill>
        <p:spPr>
          <a:xfrm>
            <a:off x="779463" y="2753958"/>
            <a:ext cx="1524000" cy="1143000"/>
          </a:xfrm>
          <a:prstGeom prst="rect">
            <a:avLst/>
          </a:prstGeom>
        </p:spPr>
      </p:pic>
      <p:pic>
        <p:nvPicPr>
          <p:cNvPr id="17" name="Picture 16" descr="handwash_08.jpg"/>
          <p:cNvPicPr>
            <a:picLocks noChangeAspect="1"/>
          </p:cNvPicPr>
          <p:nvPr/>
        </p:nvPicPr>
        <p:blipFill>
          <a:blip r:embed="rId7" cstate="print"/>
          <a:stretch>
            <a:fillRect/>
          </a:stretch>
        </p:blipFill>
        <p:spPr>
          <a:xfrm>
            <a:off x="3597564" y="2587091"/>
            <a:ext cx="1524000" cy="1143000"/>
          </a:xfrm>
          <a:prstGeom prst="rect">
            <a:avLst/>
          </a:prstGeom>
        </p:spPr>
      </p:pic>
      <p:pic>
        <p:nvPicPr>
          <p:cNvPr id="18" name="Picture 17" descr="handwash_09.jpg"/>
          <p:cNvPicPr>
            <a:picLocks noChangeAspect="1"/>
          </p:cNvPicPr>
          <p:nvPr/>
        </p:nvPicPr>
        <p:blipFill>
          <a:blip r:embed="rId8" cstate="print"/>
          <a:stretch>
            <a:fillRect/>
          </a:stretch>
        </p:blipFill>
        <p:spPr>
          <a:xfrm>
            <a:off x="6453502" y="3048756"/>
            <a:ext cx="1524000" cy="1143000"/>
          </a:xfrm>
          <a:prstGeom prst="rect">
            <a:avLst/>
          </a:prstGeom>
        </p:spPr>
      </p:pic>
      <p:sp>
        <p:nvSpPr>
          <p:cNvPr id="20" name="TextBox 19"/>
          <p:cNvSpPr txBox="1"/>
          <p:nvPr/>
        </p:nvSpPr>
        <p:spPr>
          <a:xfrm>
            <a:off x="779464" y="1848427"/>
            <a:ext cx="1524000" cy="369332"/>
          </a:xfrm>
          <a:prstGeom prst="rect">
            <a:avLst/>
          </a:prstGeom>
          <a:noFill/>
        </p:spPr>
        <p:txBody>
          <a:bodyPr wrap="square" rtlCol="0">
            <a:spAutoFit/>
          </a:bodyPr>
          <a:lstStyle/>
          <a:p>
            <a:pPr algn="ctr"/>
            <a:r>
              <a:rPr lang="en-AU" dirty="0" smtClean="0">
                <a:solidFill>
                  <a:srgbClr val="FFFF00"/>
                </a:solidFill>
              </a:rPr>
              <a:t>Wet hands</a:t>
            </a:r>
            <a:endParaRPr lang="en-AU" dirty="0">
              <a:solidFill>
                <a:srgbClr val="FFFF00"/>
              </a:solidFill>
            </a:endParaRPr>
          </a:p>
        </p:txBody>
      </p:sp>
      <p:sp>
        <p:nvSpPr>
          <p:cNvPr id="21" name="TextBox 20"/>
          <p:cNvSpPr txBox="1"/>
          <p:nvPr/>
        </p:nvSpPr>
        <p:spPr>
          <a:xfrm>
            <a:off x="3597564" y="1767823"/>
            <a:ext cx="1524000" cy="369332"/>
          </a:xfrm>
          <a:prstGeom prst="rect">
            <a:avLst/>
          </a:prstGeom>
          <a:noFill/>
        </p:spPr>
        <p:txBody>
          <a:bodyPr wrap="square" rtlCol="0">
            <a:spAutoFit/>
          </a:bodyPr>
          <a:lstStyle/>
          <a:p>
            <a:pPr algn="ctr"/>
            <a:r>
              <a:rPr lang="en-AU" dirty="0" smtClean="0">
                <a:solidFill>
                  <a:srgbClr val="FFFF00"/>
                </a:solidFill>
              </a:rPr>
              <a:t> Apply soap</a:t>
            </a:r>
            <a:endParaRPr lang="en-AU" dirty="0">
              <a:solidFill>
                <a:srgbClr val="FFFF00"/>
              </a:solidFill>
            </a:endParaRPr>
          </a:p>
        </p:txBody>
      </p:sp>
      <p:sp>
        <p:nvSpPr>
          <p:cNvPr id="22" name="TextBox 21"/>
          <p:cNvSpPr txBox="1"/>
          <p:nvPr/>
        </p:nvSpPr>
        <p:spPr>
          <a:xfrm>
            <a:off x="6056555" y="1848427"/>
            <a:ext cx="2473173" cy="1015663"/>
          </a:xfrm>
          <a:prstGeom prst="rect">
            <a:avLst/>
          </a:prstGeom>
          <a:noFill/>
        </p:spPr>
        <p:txBody>
          <a:bodyPr wrap="square" rtlCol="0">
            <a:spAutoFit/>
          </a:bodyPr>
          <a:lstStyle/>
          <a:p>
            <a:pPr algn="ctr"/>
            <a:r>
              <a:rPr lang="en-AU" sz="1200" dirty="0" smtClean="0">
                <a:solidFill>
                  <a:srgbClr val="FFFF00"/>
                </a:solidFill>
              </a:rPr>
              <a:t>Rub your hands together briskly, including the backs of your hands, between your fingers (don't forget the thumbs!) and around your nails and wrists</a:t>
            </a:r>
            <a:endParaRPr lang="en-AU" sz="1200" dirty="0">
              <a:solidFill>
                <a:srgbClr val="FFFF00"/>
              </a:solidFill>
            </a:endParaRPr>
          </a:p>
        </p:txBody>
      </p:sp>
      <p:sp>
        <p:nvSpPr>
          <p:cNvPr id="24" name="TextBox 23"/>
          <p:cNvSpPr txBox="1"/>
          <p:nvPr/>
        </p:nvSpPr>
        <p:spPr>
          <a:xfrm>
            <a:off x="779464" y="3896958"/>
            <a:ext cx="1524000" cy="830997"/>
          </a:xfrm>
          <a:prstGeom prst="rect">
            <a:avLst/>
          </a:prstGeom>
          <a:noFill/>
        </p:spPr>
        <p:txBody>
          <a:bodyPr wrap="square" rtlCol="0">
            <a:spAutoFit/>
          </a:bodyPr>
          <a:lstStyle/>
          <a:p>
            <a:pPr algn="ctr"/>
            <a:r>
              <a:rPr lang="en-AU" sz="1200" dirty="0" smtClean="0">
                <a:solidFill>
                  <a:srgbClr val="FFFF00"/>
                </a:solidFill>
              </a:rPr>
              <a:t>Rinse your hands under the running water for ten seconds.</a:t>
            </a:r>
            <a:endParaRPr lang="en-AU" sz="1200" dirty="0">
              <a:solidFill>
                <a:srgbClr val="FFFF00"/>
              </a:solidFill>
            </a:endParaRPr>
          </a:p>
        </p:txBody>
      </p:sp>
      <p:sp>
        <p:nvSpPr>
          <p:cNvPr id="25" name="TextBox 24"/>
          <p:cNvSpPr txBox="1"/>
          <p:nvPr/>
        </p:nvSpPr>
        <p:spPr>
          <a:xfrm>
            <a:off x="3345627" y="3730091"/>
            <a:ext cx="2162287" cy="1015663"/>
          </a:xfrm>
          <a:prstGeom prst="rect">
            <a:avLst/>
          </a:prstGeom>
          <a:noFill/>
        </p:spPr>
        <p:txBody>
          <a:bodyPr wrap="square" rtlCol="0">
            <a:spAutoFit/>
          </a:bodyPr>
          <a:lstStyle/>
          <a:p>
            <a:pPr algn="ctr"/>
            <a:r>
              <a:rPr lang="en-AU" sz="1200" dirty="0" smtClean="0">
                <a:solidFill>
                  <a:srgbClr val="FFFF00"/>
                </a:solidFill>
              </a:rPr>
              <a:t>Turn off the tap firmly, using a paper towel. Contribute to water savings by ensuring the water flow has completely stopped. </a:t>
            </a:r>
            <a:endParaRPr lang="en-AU" sz="1200" dirty="0">
              <a:solidFill>
                <a:srgbClr val="FFFF00"/>
              </a:solidFill>
            </a:endParaRPr>
          </a:p>
        </p:txBody>
      </p:sp>
      <p:sp>
        <p:nvSpPr>
          <p:cNvPr id="26" name="TextBox 25"/>
          <p:cNvSpPr txBox="1"/>
          <p:nvPr/>
        </p:nvSpPr>
        <p:spPr>
          <a:xfrm>
            <a:off x="6239435" y="4191756"/>
            <a:ext cx="1738067" cy="738664"/>
          </a:xfrm>
          <a:prstGeom prst="rect">
            <a:avLst/>
          </a:prstGeom>
          <a:noFill/>
        </p:spPr>
        <p:txBody>
          <a:bodyPr wrap="square" rtlCol="0">
            <a:spAutoFit/>
          </a:bodyPr>
          <a:lstStyle/>
          <a:p>
            <a:pPr algn="ctr"/>
            <a:r>
              <a:rPr lang="en-AU" sz="1400" dirty="0" smtClean="0">
                <a:solidFill>
                  <a:srgbClr val="FFFF00"/>
                </a:solidFill>
              </a:rPr>
              <a:t>Dry your hands with a paper towel. </a:t>
            </a:r>
            <a:endParaRPr lang="en-AU" sz="1400" dirty="0">
              <a:solidFill>
                <a:srgbClr val="FFFF00"/>
              </a:solidFill>
            </a:endParaRPr>
          </a:p>
        </p:txBody>
      </p:sp>
      <p:sp>
        <p:nvSpPr>
          <p:cNvPr id="27" name="TextBox 26"/>
          <p:cNvSpPr txBox="1"/>
          <p:nvPr/>
        </p:nvSpPr>
        <p:spPr>
          <a:xfrm>
            <a:off x="2073564" y="6073420"/>
            <a:ext cx="4379938" cy="646331"/>
          </a:xfrm>
          <a:prstGeom prst="rect">
            <a:avLst/>
          </a:prstGeom>
          <a:noFill/>
        </p:spPr>
        <p:txBody>
          <a:bodyPr wrap="square" rtlCol="0">
            <a:spAutoFit/>
          </a:bodyPr>
          <a:lstStyle/>
          <a:p>
            <a:pPr algn="ctr"/>
            <a:r>
              <a:rPr lang="en-AU" dirty="0" smtClean="0">
                <a:solidFill>
                  <a:srgbClr val="FFFF00"/>
                </a:solidFill>
              </a:rPr>
              <a:t>Dispose of the paper towel without re-contaminating your clean hands. </a:t>
            </a:r>
            <a:endParaRPr lang="en-AU" dirty="0">
              <a:solidFill>
                <a:srgbClr val="FFFF00"/>
              </a:solidFill>
            </a:endParaRPr>
          </a:p>
        </p:txBody>
      </p:sp>
      <p:sp>
        <p:nvSpPr>
          <p:cNvPr id="28" name="TextBox 27"/>
          <p:cNvSpPr txBox="1"/>
          <p:nvPr/>
        </p:nvSpPr>
        <p:spPr>
          <a:xfrm rot="19768830">
            <a:off x="285186" y="1063709"/>
            <a:ext cx="430306" cy="369332"/>
          </a:xfrm>
          <a:prstGeom prst="rect">
            <a:avLst/>
          </a:prstGeom>
          <a:noFill/>
        </p:spPr>
        <p:txBody>
          <a:bodyPr wrap="square" rtlCol="0">
            <a:spAutoFit/>
          </a:bodyPr>
          <a:lstStyle/>
          <a:p>
            <a:pPr algn="ctr"/>
            <a:r>
              <a:rPr lang="en-AU" b="1" dirty="0" smtClean="0">
                <a:solidFill>
                  <a:srgbClr val="FFFF00"/>
                </a:solidFill>
              </a:rPr>
              <a:t>1</a:t>
            </a:r>
            <a:endParaRPr lang="en-AU" b="1" dirty="0">
              <a:solidFill>
                <a:srgbClr val="FFFF00"/>
              </a:solidFill>
            </a:endParaRPr>
          </a:p>
        </p:txBody>
      </p:sp>
      <p:sp>
        <p:nvSpPr>
          <p:cNvPr id="29" name="TextBox 28"/>
          <p:cNvSpPr txBox="1"/>
          <p:nvPr/>
        </p:nvSpPr>
        <p:spPr>
          <a:xfrm rot="19768830">
            <a:off x="3103285" y="1063707"/>
            <a:ext cx="430306" cy="369332"/>
          </a:xfrm>
          <a:prstGeom prst="rect">
            <a:avLst/>
          </a:prstGeom>
          <a:noFill/>
        </p:spPr>
        <p:txBody>
          <a:bodyPr wrap="square" rtlCol="0">
            <a:spAutoFit/>
          </a:bodyPr>
          <a:lstStyle/>
          <a:p>
            <a:pPr algn="ctr"/>
            <a:r>
              <a:rPr lang="en-AU" b="1" dirty="0" smtClean="0">
                <a:solidFill>
                  <a:srgbClr val="FFFF00"/>
                </a:solidFill>
              </a:rPr>
              <a:t>2</a:t>
            </a:r>
            <a:endParaRPr lang="en-AU" b="1" dirty="0">
              <a:solidFill>
                <a:srgbClr val="FFFF00"/>
              </a:solidFill>
            </a:endParaRPr>
          </a:p>
        </p:txBody>
      </p:sp>
      <p:sp>
        <p:nvSpPr>
          <p:cNvPr id="30" name="TextBox 29"/>
          <p:cNvSpPr txBox="1"/>
          <p:nvPr/>
        </p:nvSpPr>
        <p:spPr>
          <a:xfrm rot="19768830">
            <a:off x="5959226" y="1063706"/>
            <a:ext cx="430306" cy="369332"/>
          </a:xfrm>
          <a:prstGeom prst="rect">
            <a:avLst/>
          </a:prstGeom>
          <a:noFill/>
        </p:spPr>
        <p:txBody>
          <a:bodyPr wrap="square" rtlCol="0">
            <a:spAutoFit/>
          </a:bodyPr>
          <a:lstStyle/>
          <a:p>
            <a:pPr algn="ctr"/>
            <a:r>
              <a:rPr lang="en-AU" b="1" dirty="0" smtClean="0">
                <a:solidFill>
                  <a:srgbClr val="FFFF00"/>
                </a:solidFill>
              </a:rPr>
              <a:t>3</a:t>
            </a:r>
            <a:endParaRPr lang="en-AU" b="1" dirty="0">
              <a:solidFill>
                <a:srgbClr val="FFFF00"/>
              </a:solidFill>
            </a:endParaRPr>
          </a:p>
        </p:txBody>
      </p:sp>
      <p:sp>
        <p:nvSpPr>
          <p:cNvPr id="31" name="TextBox 30"/>
          <p:cNvSpPr txBox="1"/>
          <p:nvPr/>
        </p:nvSpPr>
        <p:spPr>
          <a:xfrm rot="19768830">
            <a:off x="285185" y="3277081"/>
            <a:ext cx="430306" cy="369332"/>
          </a:xfrm>
          <a:prstGeom prst="rect">
            <a:avLst/>
          </a:prstGeom>
          <a:noFill/>
        </p:spPr>
        <p:txBody>
          <a:bodyPr wrap="square" rtlCol="0">
            <a:spAutoFit/>
          </a:bodyPr>
          <a:lstStyle/>
          <a:p>
            <a:pPr algn="ctr"/>
            <a:r>
              <a:rPr lang="en-AU" b="1" dirty="0" smtClean="0">
                <a:solidFill>
                  <a:srgbClr val="FFFF00"/>
                </a:solidFill>
              </a:rPr>
              <a:t>4</a:t>
            </a:r>
            <a:endParaRPr lang="en-AU" b="1" dirty="0">
              <a:solidFill>
                <a:srgbClr val="FFFF00"/>
              </a:solidFill>
            </a:endParaRPr>
          </a:p>
        </p:txBody>
      </p:sp>
      <p:sp>
        <p:nvSpPr>
          <p:cNvPr id="32" name="TextBox 31"/>
          <p:cNvSpPr txBox="1"/>
          <p:nvPr/>
        </p:nvSpPr>
        <p:spPr>
          <a:xfrm rot="19768830">
            <a:off x="3130474" y="3008736"/>
            <a:ext cx="430306" cy="369332"/>
          </a:xfrm>
          <a:prstGeom prst="rect">
            <a:avLst/>
          </a:prstGeom>
          <a:noFill/>
        </p:spPr>
        <p:txBody>
          <a:bodyPr wrap="square" rtlCol="0">
            <a:spAutoFit/>
          </a:bodyPr>
          <a:lstStyle/>
          <a:p>
            <a:pPr algn="ctr"/>
            <a:r>
              <a:rPr lang="en-AU" b="1" dirty="0" smtClean="0">
                <a:solidFill>
                  <a:srgbClr val="FFFF00"/>
                </a:solidFill>
              </a:rPr>
              <a:t>5</a:t>
            </a:r>
            <a:endParaRPr lang="en-AU" b="1" dirty="0">
              <a:solidFill>
                <a:srgbClr val="FFFF00"/>
              </a:solidFill>
            </a:endParaRPr>
          </a:p>
        </p:txBody>
      </p:sp>
      <p:sp>
        <p:nvSpPr>
          <p:cNvPr id="33" name="TextBox 32"/>
          <p:cNvSpPr txBox="1"/>
          <p:nvPr/>
        </p:nvSpPr>
        <p:spPr>
          <a:xfrm rot="19768830">
            <a:off x="5959225" y="3443948"/>
            <a:ext cx="430306" cy="369332"/>
          </a:xfrm>
          <a:prstGeom prst="rect">
            <a:avLst/>
          </a:prstGeom>
          <a:noFill/>
        </p:spPr>
        <p:txBody>
          <a:bodyPr wrap="square" rtlCol="0">
            <a:spAutoFit/>
          </a:bodyPr>
          <a:lstStyle/>
          <a:p>
            <a:pPr algn="ctr"/>
            <a:r>
              <a:rPr lang="en-AU" b="1" dirty="0" smtClean="0">
                <a:solidFill>
                  <a:srgbClr val="FFFF00"/>
                </a:solidFill>
              </a:rPr>
              <a:t>6</a:t>
            </a:r>
            <a:endParaRPr lang="en-AU" b="1" dirty="0">
              <a:solidFill>
                <a:srgbClr val="FFFF00"/>
              </a:solidFill>
            </a:endParaRPr>
          </a:p>
        </p:txBody>
      </p:sp>
      <p:sp>
        <p:nvSpPr>
          <p:cNvPr id="35" name="TextBox 34"/>
          <p:cNvSpPr txBox="1"/>
          <p:nvPr/>
        </p:nvSpPr>
        <p:spPr>
          <a:xfrm rot="19768830">
            <a:off x="3103284" y="5323850"/>
            <a:ext cx="430306" cy="369332"/>
          </a:xfrm>
          <a:prstGeom prst="rect">
            <a:avLst/>
          </a:prstGeom>
          <a:noFill/>
        </p:spPr>
        <p:txBody>
          <a:bodyPr wrap="square" rtlCol="0">
            <a:spAutoFit/>
          </a:bodyPr>
          <a:lstStyle/>
          <a:p>
            <a:pPr algn="ctr"/>
            <a:r>
              <a:rPr lang="en-AU" b="1" dirty="0" smtClean="0">
                <a:solidFill>
                  <a:srgbClr val="FFFF00"/>
                </a:solidFill>
              </a:rPr>
              <a:t>7</a:t>
            </a:r>
            <a:endParaRPr lang="en-AU" b="1" dirty="0">
              <a:solidFill>
                <a:srgbClr val="FFFF00"/>
              </a:solidFill>
            </a:endParaRPr>
          </a:p>
        </p:txBody>
      </p:sp>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7577</TotalTime>
  <Words>5431</Words>
  <Application>Microsoft Office PowerPoint</Application>
  <PresentationFormat>On-screen Show (4:3)</PresentationFormat>
  <Paragraphs>550</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Revolution</vt:lpstr>
      <vt:lpstr>Health and Safety</vt:lpstr>
      <vt:lpstr>Slide 2</vt:lpstr>
      <vt:lpstr>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267</cp:revision>
  <dcterms:created xsi:type="dcterms:W3CDTF">2014-07-09T11:14:43Z</dcterms:created>
  <dcterms:modified xsi:type="dcterms:W3CDTF">2014-10-09T08:03:51Z</dcterms:modified>
</cp:coreProperties>
</file>