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308" r:id="rId3"/>
    <p:sldId id="324" r:id="rId4"/>
    <p:sldId id="312" r:id="rId5"/>
    <p:sldId id="314" r:id="rId6"/>
    <p:sldId id="315" r:id="rId7"/>
    <p:sldId id="316" r:id="rId8"/>
    <p:sldId id="317" r:id="rId9"/>
    <p:sldId id="318" r:id="rId10"/>
    <p:sldId id="319" r:id="rId11"/>
    <p:sldId id="320" r:id="rId12"/>
    <p:sldId id="321" r:id="rId13"/>
    <p:sldId id="322" r:id="rId14"/>
    <p:sldId id="323" r:id="rId15"/>
    <p:sldId id="310" r:id="rId16"/>
    <p:sldId id="309" r:id="rId17"/>
    <p:sldId id="311" r:id="rId18"/>
    <p:sldId id="31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43" autoAdjust="0"/>
  </p:normalViewPr>
  <p:slideViewPr>
    <p:cSldViewPr snapToGrid="0" snapToObjects="1">
      <p:cViewPr varScale="1">
        <p:scale>
          <a:sx n="99" d="100"/>
          <a:sy n="99" d="100"/>
        </p:scale>
        <p:origin x="-228" y="-90"/>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2/02/2015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2/02/2015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2/2/2015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2831" y="2503838"/>
            <a:ext cx="6762749" cy="1124886"/>
          </a:xfrm>
        </p:spPr>
        <p:txBody>
          <a:bodyPr/>
          <a:lstStyle/>
          <a:p>
            <a:r>
              <a:rPr lang="en-US" sz="5400" b="1" dirty="0" smtClean="0">
                <a:ln>
                  <a:solidFill>
                    <a:schemeClr val="tx2">
                      <a:lumMod val="60000"/>
                      <a:lumOff val="40000"/>
                    </a:schemeClr>
                  </a:solidFill>
                </a:ln>
                <a:solidFill>
                  <a:srgbClr val="FFFF00"/>
                </a:solidFill>
                <a:cs typeface="Calibri"/>
              </a:rPr>
              <a:t>Inclusion</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xmlns=""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12516" y="721203"/>
            <a:ext cx="851896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FFFF00"/>
                </a:solidFill>
                <a:effectLst/>
                <a:latin typeface="Arial" pitchFamily="34" charset="0"/>
                <a:cs typeface="Arial" pitchFamily="34" charset="0"/>
              </a:rPr>
              <a:t>Prepare your environment and program</a:t>
            </a:r>
            <a:r>
              <a:rPr kumimoji="0" lang="en-US" b="0" i="0" u="sng" strike="noStrike" cap="none" normalizeH="0" baseline="0" dirty="0" smtClean="0">
                <a:ln>
                  <a:noFill/>
                </a:ln>
                <a:solidFill>
                  <a:srgbClr val="FFFF00"/>
                </a:solidFill>
                <a:effectLst/>
                <a:latin typeface="Arial" pitchFamily="34" charset="0"/>
                <a:cs typeface="Arial" pitchFamily="34" charset="0"/>
              </a:rPr>
              <a:t> </a:t>
            </a:r>
            <a:r>
              <a:rPr kumimoji="0" lang="en-US" b="0" i="0" u="none" strike="noStrike" cap="none" normalizeH="0" baseline="0" dirty="0" smtClean="0">
                <a:ln>
                  <a:noFill/>
                </a:ln>
                <a:solidFill>
                  <a:srgbClr val="FFFF00"/>
                </a:solidFill>
                <a:effectLst/>
                <a:latin typeface="Arial" pitchFamily="34" charset="0"/>
                <a:cs typeface="Arial" pitchFamily="34" charset="0"/>
              </a:rPr>
              <a:t>so that it reflects the community in which it is based.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FF00"/>
                </a:solidFill>
                <a:effectLst/>
                <a:latin typeface="Arial" pitchFamily="34" charset="0"/>
                <a:cs typeface="Arial" pitchFamily="34" charset="0"/>
              </a:rPr>
              <a:t>"All children growing up in Australia today need to be given valid images of Australian society as a whole.  It could be argued that children in a service where cultural backgrounds are all similar are in the greatest need of raised awareness of the variety of Australian people.  Similarly, in environments where there are few people with disabilities, or few senior citizens, there is a need to expose children to the notion that people come in many shapes, sizes and physical conditions".</a:t>
            </a:r>
            <a:br>
              <a:rPr kumimoji="0" lang="en-US" b="0" i="0" u="none" strike="noStrike" cap="none" normalizeH="0" baseline="0" dirty="0" smtClean="0">
                <a:ln>
                  <a:noFill/>
                </a:ln>
                <a:solidFill>
                  <a:srgbClr val="FFFF00"/>
                </a:solidFill>
                <a:effectLst/>
                <a:latin typeface="Arial" pitchFamily="34" charset="0"/>
                <a:cs typeface="Arial" pitchFamily="34" charset="0"/>
              </a:rPr>
            </a:br>
            <a:r>
              <a:rPr kumimoji="0" lang="en-US" b="0" i="0" u="none" strike="noStrike" cap="none" normalizeH="0" baseline="0" dirty="0" smtClean="0">
                <a:ln>
                  <a:noFill/>
                </a:ln>
                <a:solidFill>
                  <a:srgbClr val="FFFF00"/>
                </a:solidFill>
                <a:effectLst/>
                <a:latin typeface="Arial" pitchFamily="34" charset="0"/>
                <a:cs typeface="Arial" pitchFamily="34" charset="0"/>
              </a:rPr>
              <a:t>                                                            (Sebastian- </a:t>
            </a:r>
            <a:r>
              <a:rPr kumimoji="0" lang="en-US" b="0" i="0" u="none" strike="noStrike" cap="none" normalizeH="0" baseline="0" dirty="0" err="1" smtClean="0">
                <a:ln>
                  <a:noFill/>
                </a:ln>
                <a:solidFill>
                  <a:srgbClr val="FFFF00"/>
                </a:solidFill>
                <a:effectLst/>
                <a:latin typeface="Arial" pitchFamily="34" charset="0"/>
                <a:cs typeface="Arial" pitchFamily="34" charset="0"/>
              </a:rPr>
              <a:t>Nickell</a:t>
            </a:r>
            <a:r>
              <a:rPr kumimoji="0" lang="en-US" b="0" i="0" u="none" strike="noStrike" cap="none" normalizeH="0" baseline="0" dirty="0" smtClean="0">
                <a:ln>
                  <a:noFill/>
                </a:ln>
                <a:solidFill>
                  <a:srgbClr val="FFFF00"/>
                </a:solidFill>
                <a:effectLst/>
                <a:latin typeface="Arial" pitchFamily="34" charset="0"/>
                <a:cs typeface="Arial" pitchFamily="34" charset="0"/>
              </a:rPr>
              <a:t> and Milne, 1992).</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FFFF00"/>
              </a:solidFill>
              <a:latin typeface="Arial" pitchFamily="34" charset="0"/>
              <a:cs typeface="Arial" pitchFamily="34" charset="0"/>
            </a:endParaRPr>
          </a:p>
          <a:p>
            <a:r>
              <a:rPr lang="en-AU" b="1" dirty="0" smtClean="0">
                <a:solidFill>
                  <a:srgbClr val="FFFF00"/>
                </a:solidFill>
              </a:rPr>
              <a:t>Be part of a team.</a:t>
            </a:r>
            <a:r>
              <a:rPr lang="en-AU" dirty="0" smtClean="0">
                <a:solidFill>
                  <a:srgbClr val="FFFF00"/>
                </a:solidFill>
              </a:rPr>
              <a:t>  You are not expected to be experts on cultural practices, positioning, </a:t>
            </a:r>
            <a:r>
              <a:rPr lang="en-AU" dirty="0" err="1" smtClean="0">
                <a:solidFill>
                  <a:srgbClr val="FFFF00"/>
                </a:solidFill>
              </a:rPr>
              <a:t>makaton</a:t>
            </a:r>
            <a:r>
              <a:rPr lang="en-AU" dirty="0" smtClean="0">
                <a:solidFill>
                  <a:srgbClr val="FFFF00"/>
                </a:solidFill>
              </a:rPr>
              <a:t>, medical procedures or multiple languages.  These are all areas of expertise that other professionals are trained to provide.  As a child care worker, your role is to facilitate a team approach to service delivery so children receive a service that is an amalgamation of all the people involved (children, parents, co-workers, group leaders/ directors, therapists, consultants, Support workers).</a:t>
            </a:r>
          </a:p>
          <a:p>
            <a:endParaRPr lang="en-A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367" y="578735"/>
            <a:ext cx="8588415" cy="5355312"/>
          </a:xfrm>
          <a:prstGeom prst="rect">
            <a:avLst/>
          </a:prstGeom>
        </p:spPr>
        <p:txBody>
          <a:bodyPr wrap="square">
            <a:spAutoFit/>
          </a:bodyPr>
          <a:lstStyle/>
          <a:p>
            <a:r>
              <a:rPr lang="en-AU" dirty="0" smtClean="0">
                <a:solidFill>
                  <a:srgbClr val="FFFF00"/>
                </a:solidFill>
              </a:rPr>
              <a:t>When people work together they can often accomplish more than individuals can when working independently.  Work at developing and maintaining positive working relationships with other staff, your management committee and parents.  In child care services, where there are few staff, it can be especially beneficial for staff to build networks with other child care services and other community professionals in related fields. </a:t>
            </a:r>
          </a:p>
          <a:p>
            <a:endParaRPr lang="en-AU" b="1" dirty="0" smtClean="0">
              <a:solidFill>
                <a:srgbClr val="FFFF00"/>
              </a:solidFill>
            </a:endParaRPr>
          </a:p>
          <a:p>
            <a:r>
              <a:rPr lang="en-AU" b="1" dirty="0" smtClean="0">
                <a:solidFill>
                  <a:srgbClr val="FFFF00"/>
                </a:solidFill>
              </a:rPr>
              <a:t> Being prepared in this way can go a long way towards reducing your concerns about your ability to meet the needs of children placed in your care.</a:t>
            </a:r>
          </a:p>
          <a:p>
            <a:endParaRPr lang="en-AU" b="1" u="sng" dirty="0" smtClean="0">
              <a:solidFill>
                <a:srgbClr val="FFFF00"/>
              </a:solidFill>
            </a:endParaRPr>
          </a:p>
          <a:p>
            <a:r>
              <a:rPr lang="en-AU" b="1" u="sng" dirty="0" smtClean="0">
                <a:solidFill>
                  <a:srgbClr val="FFFF00"/>
                </a:solidFill>
              </a:rPr>
              <a:t>Inclusion of children with additional needs</a:t>
            </a:r>
          </a:p>
          <a:p>
            <a:r>
              <a:rPr lang="en-AU" dirty="0" smtClean="0">
                <a:solidFill>
                  <a:srgbClr val="FFFF00"/>
                </a:solidFill>
              </a:rPr>
              <a:t>As you would with any child, bring together information from the parents and your observations of the </a:t>
            </a:r>
            <a:r>
              <a:rPr lang="en-AU" dirty="0" smtClean="0">
                <a:solidFill>
                  <a:srgbClr val="FFFF00"/>
                </a:solidFill>
              </a:rPr>
              <a:t>child.</a:t>
            </a:r>
            <a:r>
              <a:rPr lang="en-AU" dirty="0" smtClean="0">
                <a:solidFill>
                  <a:srgbClr val="FFFF00"/>
                </a:solidFill>
              </a:rPr>
              <a:t>  Consider the goals for the child that have been determined through your interview with the parents.</a:t>
            </a:r>
          </a:p>
          <a:p>
            <a:endParaRPr lang="en-AU" dirty="0" smtClean="0">
              <a:solidFill>
                <a:srgbClr val="FFFF00"/>
              </a:solidFill>
            </a:endParaRPr>
          </a:p>
          <a:p>
            <a:r>
              <a:rPr lang="en-AU" dirty="0" smtClean="0">
                <a:solidFill>
                  <a:srgbClr val="FFFF00"/>
                </a:solidFill>
              </a:rPr>
              <a:t>Get </a:t>
            </a:r>
            <a:r>
              <a:rPr lang="en-AU" dirty="0" smtClean="0">
                <a:solidFill>
                  <a:srgbClr val="FFFF00"/>
                </a:solidFill>
              </a:rPr>
              <a:t>to know the child.  Find out what their likes and dislikes are and where their strengths lie.</a:t>
            </a:r>
          </a:p>
          <a:p>
            <a:endParaRPr lang="en-AU" dirty="0" smtClean="0">
              <a:solidFill>
                <a:srgbClr val="FFFF00"/>
              </a:solidFill>
            </a:endParaRPr>
          </a:p>
          <a:p>
            <a:pPr lvl="0" eaLnBrk="0" fontAlgn="base" hangingPunct="0">
              <a:spcBef>
                <a:spcPct val="0"/>
              </a:spcBef>
              <a:spcAft>
                <a:spcPct val="0"/>
              </a:spcAft>
            </a:pPr>
            <a:endParaRPr lang="en-US"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367" y="462987"/>
            <a:ext cx="8588415" cy="5632311"/>
          </a:xfrm>
          <a:prstGeom prst="rect">
            <a:avLst/>
          </a:prstGeom>
        </p:spPr>
        <p:txBody>
          <a:bodyPr wrap="square">
            <a:spAutoFit/>
          </a:bodyPr>
          <a:lstStyle/>
          <a:p>
            <a:endParaRPr lang="en-AU" dirty="0" smtClean="0">
              <a:solidFill>
                <a:srgbClr val="FFFF00"/>
              </a:solidFill>
            </a:endParaRPr>
          </a:p>
          <a:p>
            <a:r>
              <a:rPr lang="en-AU" b="1" dirty="0" smtClean="0">
                <a:solidFill>
                  <a:srgbClr val="FFFF00"/>
                </a:solidFill>
              </a:rPr>
              <a:t>Assess your program and child care environment</a:t>
            </a:r>
            <a:r>
              <a:rPr lang="en-AU" dirty="0" smtClean="0">
                <a:solidFill>
                  <a:srgbClr val="FFFF00"/>
                </a:solidFill>
              </a:rPr>
              <a:t> in terms of it's suitability to meet the child's needs.  Programs should provide developmentally suitably activities and experiences for all the children in care.  Consider the size of your group, the mix of ages, safety issues, use of resources and space, noises levels and timetabling.  Be prepared to make changes or modifications as necessary.</a:t>
            </a:r>
          </a:p>
          <a:p>
            <a:r>
              <a:rPr lang="en-AU" dirty="0" smtClean="0">
                <a:solidFill>
                  <a:srgbClr val="FFFF00"/>
                </a:solidFill>
              </a:rPr>
              <a:t>Check out what resources your service already has, what you might need and how any additional resources may be obtained.</a:t>
            </a:r>
          </a:p>
          <a:p>
            <a:endParaRPr lang="en-AU" dirty="0" smtClean="0">
              <a:solidFill>
                <a:srgbClr val="FFFF00"/>
              </a:solidFill>
            </a:endParaRPr>
          </a:p>
          <a:p>
            <a:r>
              <a:rPr lang="en-AU" dirty="0" smtClean="0">
                <a:solidFill>
                  <a:srgbClr val="FFFF00"/>
                </a:solidFill>
              </a:rPr>
              <a:t>Let the child get used to the program gradually.  Introduce the child to the other children.  Allow the child to participate at their own level in the activities planned.   Respect a child's decision not to participate at times.  All children should be free to choose organised activities or initiate their own play. </a:t>
            </a:r>
          </a:p>
          <a:p>
            <a:endParaRPr lang="en-AU" dirty="0" smtClean="0">
              <a:solidFill>
                <a:srgbClr val="FFFF00"/>
              </a:solidFill>
            </a:endParaRPr>
          </a:p>
          <a:p>
            <a:r>
              <a:rPr lang="en-AU" dirty="0" smtClean="0">
                <a:solidFill>
                  <a:srgbClr val="FFFF00"/>
                </a:solidFill>
              </a:rPr>
              <a:t>If meeting the individual needs of a child is outside your area of prior learning then embrace the challenge-one step at a time. </a:t>
            </a:r>
            <a:r>
              <a:rPr lang="en-AU" b="1" dirty="0" smtClean="0">
                <a:solidFill>
                  <a:srgbClr val="FFFF00"/>
                </a:solidFill>
              </a:rPr>
              <a:t>Firstly remember for all the unique, additional needs that individual children might have, all children have the same basic needs.</a:t>
            </a:r>
            <a:r>
              <a:rPr lang="en-AU" dirty="0" smtClean="0">
                <a:solidFill>
                  <a:srgbClr val="FFFF00"/>
                </a:solidFill>
              </a:rPr>
              <a:t>  And as carers you are experienced at meeting those basic needs. </a:t>
            </a:r>
          </a:p>
          <a:p>
            <a:endParaRPr lang="en-A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792" y="394692"/>
            <a:ext cx="8599990" cy="6647974"/>
          </a:xfrm>
          <a:prstGeom prst="rect">
            <a:avLst/>
          </a:prstGeom>
        </p:spPr>
        <p:txBody>
          <a:bodyPr wrap="square">
            <a:spAutoFit/>
          </a:bodyPr>
          <a:lstStyle/>
          <a:p>
            <a:r>
              <a:rPr lang="en-AU" sz="1700" dirty="0" smtClean="0">
                <a:solidFill>
                  <a:srgbClr val="FFFF00"/>
                </a:solidFill>
              </a:rPr>
              <a:t>Next you need to </a:t>
            </a:r>
            <a:r>
              <a:rPr lang="en-AU" sz="1700" b="1" dirty="0" smtClean="0">
                <a:solidFill>
                  <a:srgbClr val="FFFF00"/>
                </a:solidFill>
              </a:rPr>
              <a:t>identify your concerns.</a:t>
            </a:r>
            <a:r>
              <a:rPr lang="en-AU" sz="1700" dirty="0" smtClean="0">
                <a:solidFill>
                  <a:srgbClr val="FFFF00"/>
                </a:solidFill>
              </a:rPr>
              <a:t> </a:t>
            </a:r>
          </a:p>
          <a:p>
            <a:r>
              <a:rPr lang="en-AU" sz="1700" dirty="0" smtClean="0">
                <a:solidFill>
                  <a:srgbClr val="FFFF00"/>
                </a:solidFill>
              </a:rPr>
              <a:t>For example "I don't know how to communicate with a child who doesn't </a:t>
            </a:r>
          </a:p>
          <a:p>
            <a:r>
              <a:rPr lang="en-AU" sz="1700" dirty="0" smtClean="0">
                <a:solidFill>
                  <a:srgbClr val="FFFF00"/>
                </a:solidFill>
              </a:rPr>
              <a:t>speak English", "I don't know how to pick up or carry a child with low muscle tone!", "I don't know what to say to a child who has experienced the death of a parent".</a:t>
            </a:r>
          </a:p>
          <a:p>
            <a:endParaRPr lang="en-AU" sz="1700" dirty="0" smtClean="0">
              <a:solidFill>
                <a:srgbClr val="FFFF00"/>
              </a:solidFill>
            </a:endParaRPr>
          </a:p>
          <a:p>
            <a:r>
              <a:rPr lang="en-AU" sz="1700" dirty="0" smtClean="0">
                <a:solidFill>
                  <a:srgbClr val="FFFF00"/>
                </a:solidFill>
              </a:rPr>
              <a:t>Now you can move into problem solving.  </a:t>
            </a:r>
            <a:r>
              <a:rPr lang="en-AU" sz="1700" b="1" dirty="0" smtClean="0">
                <a:solidFill>
                  <a:srgbClr val="FFFF00"/>
                </a:solidFill>
              </a:rPr>
              <a:t>Work with your co-workers, group leader/director/or management committee.</a:t>
            </a:r>
            <a:r>
              <a:rPr lang="en-AU" sz="1700" dirty="0" smtClean="0">
                <a:solidFill>
                  <a:srgbClr val="FFFF00"/>
                </a:solidFill>
              </a:rPr>
              <a:t> You need the support of these people when challenges arise.  You may need time, training, resources and encouragement.  They may be able to provide more information and recommend helpful resources.  Keep them apprised of developments.   Let them know what actions you would like to pursue.</a:t>
            </a:r>
          </a:p>
          <a:p>
            <a:endParaRPr lang="en-AU" sz="1700" dirty="0" smtClean="0">
              <a:solidFill>
                <a:srgbClr val="FFFF00"/>
              </a:solidFill>
            </a:endParaRPr>
          </a:p>
          <a:p>
            <a:r>
              <a:rPr lang="en-AU" sz="1700" b="1" dirty="0" smtClean="0">
                <a:solidFill>
                  <a:srgbClr val="FFFF00"/>
                </a:solidFill>
              </a:rPr>
              <a:t>Seek out information.</a:t>
            </a:r>
            <a:r>
              <a:rPr lang="en-AU" sz="1700" dirty="0" smtClean="0">
                <a:solidFill>
                  <a:srgbClr val="FFFF00"/>
                </a:solidFill>
              </a:rPr>
              <a:t>  (Make sure the sources are reliable). General information on a topic provides a good starting point for learning and knowing the more specific questions that you may need to ask parents and others.</a:t>
            </a:r>
          </a:p>
          <a:p>
            <a:r>
              <a:rPr lang="en-AU" sz="1700" dirty="0" smtClean="0">
                <a:solidFill>
                  <a:srgbClr val="FFFF00"/>
                </a:solidFill>
              </a:rPr>
              <a:t>If appropriate, </a:t>
            </a:r>
            <a:r>
              <a:rPr lang="en-AU" sz="1700" b="1" dirty="0" smtClean="0">
                <a:solidFill>
                  <a:srgbClr val="FFFF00"/>
                </a:solidFill>
              </a:rPr>
              <a:t>talk to other professionals</a:t>
            </a:r>
            <a:r>
              <a:rPr lang="en-AU" sz="1700" dirty="0" smtClean="0">
                <a:solidFill>
                  <a:srgbClr val="FFFF00"/>
                </a:solidFill>
              </a:rPr>
              <a:t>.  Find out what support they can offer or suggestions they have.</a:t>
            </a:r>
          </a:p>
          <a:p>
            <a:endParaRPr lang="en-AU" sz="1700" dirty="0" smtClean="0">
              <a:solidFill>
                <a:srgbClr val="FFFF00"/>
              </a:solidFill>
            </a:endParaRPr>
          </a:p>
          <a:p>
            <a:r>
              <a:rPr lang="en-AU" sz="1700" b="1" dirty="0" smtClean="0">
                <a:solidFill>
                  <a:srgbClr val="FFFF00"/>
                </a:solidFill>
              </a:rPr>
              <a:t>Keep records</a:t>
            </a:r>
            <a:r>
              <a:rPr lang="en-AU" sz="1700" dirty="0" smtClean="0">
                <a:solidFill>
                  <a:srgbClr val="FFFF00"/>
                </a:solidFill>
              </a:rPr>
              <a:t> of your actions to support each child and your observations of each child.  Records make it possible to look back and see the real progress that you and the child have made, thus they can be a source of encouragement.</a:t>
            </a:r>
          </a:p>
          <a:p>
            <a:r>
              <a:rPr lang="en-AU" sz="1700" b="1" dirty="0" smtClean="0">
                <a:solidFill>
                  <a:srgbClr val="FFFF00"/>
                </a:solidFill>
              </a:rPr>
              <a:t>Communicate with the other members of your team, including the parents</a:t>
            </a:r>
            <a:r>
              <a:rPr lang="en-AU" sz="1700" dirty="0" smtClean="0">
                <a:solidFill>
                  <a:srgbClr val="FFFF00"/>
                </a:solidFill>
              </a:rPr>
              <a:t>.  Give feedback stated in positive terms.  Ask questions.  Listen.  Speak about your needs.</a:t>
            </a:r>
          </a:p>
          <a:p>
            <a:r>
              <a:rPr lang="en-AU" sz="1700" b="1" i="1" dirty="0" smtClean="0">
                <a:solidFill>
                  <a:srgbClr val="FFFF00"/>
                </a:solidFill>
              </a:rPr>
              <a:t>Acknowledge and celebrate your successes.</a:t>
            </a:r>
            <a:endParaRPr lang="en-AU" sz="1700" dirty="0" smtClean="0">
              <a:solidFill>
                <a:srgbClr val="FFFF00"/>
              </a:solidFill>
            </a:endParaRPr>
          </a:p>
          <a:p>
            <a:endParaRPr lang="en-AU" dirty="0" smtClean="0">
              <a:solidFill>
                <a:srgbClr val="FFFF00"/>
              </a:solidFill>
            </a:endParaRPr>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839" y="892377"/>
            <a:ext cx="8599990" cy="5078313"/>
          </a:xfrm>
          <a:prstGeom prst="rect">
            <a:avLst/>
          </a:prstGeom>
        </p:spPr>
        <p:txBody>
          <a:bodyPr wrap="square">
            <a:spAutoFit/>
          </a:bodyPr>
          <a:lstStyle/>
          <a:p>
            <a:r>
              <a:rPr lang="en-AU" b="1" dirty="0" smtClean="0">
                <a:solidFill>
                  <a:srgbClr val="FFFF00"/>
                </a:solidFill>
              </a:rPr>
              <a:t>Inclusion is supported through legal, moral, rational and empirical factors.</a:t>
            </a:r>
          </a:p>
          <a:p>
            <a:endParaRPr lang="en-AU" b="1" dirty="0" smtClean="0">
              <a:solidFill>
                <a:srgbClr val="FFFF00"/>
              </a:solidFill>
            </a:endParaRPr>
          </a:p>
          <a:p>
            <a:r>
              <a:rPr lang="en-AU" b="1" u="sng" dirty="0" smtClean="0">
                <a:solidFill>
                  <a:srgbClr val="FFFF00"/>
                </a:solidFill>
              </a:rPr>
              <a:t>Legal Factors.</a:t>
            </a:r>
            <a:r>
              <a:rPr lang="en-AU" dirty="0" smtClean="0">
                <a:solidFill>
                  <a:srgbClr val="FFFF00"/>
                </a:solidFill>
              </a:rPr>
              <a:t>  The Commonwealth and State Governments have enacted various Legislative Acts which support inclusive practices and make discrimination unlawful.</a:t>
            </a:r>
          </a:p>
          <a:p>
            <a:endParaRPr lang="en-AU" dirty="0" smtClean="0">
              <a:solidFill>
                <a:srgbClr val="FFFF00"/>
              </a:solidFill>
            </a:endParaRPr>
          </a:p>
          <a:p>
            <a:r>
              <a:rPr lang="en-AU" b="1" u="sng" dirty="0" smtClean="0">
                <a:solidFill>
                  <a:srgbClr val="FFFF00"/>
                </a:solidFill>
              </a:rPr>
              <a:t>Moral Factors.</a:t>
            </a:r>
            <a:r>
              <a:rPr lang="en-AU" dirty="0" smtClean="0">
                <a:solidFill>
                  <a:srgbClr val="FFFF00"/>
                </a:solidFill>
              </a:rPr>
              <a:t>  Given the general community's acceptance of the principle of social justice, inclusion is simply the "right" thing to do.</a:t>
            </a:r>
          </a:p>
          <a:p>
            <a:endParaRPr lang="en-AU" dirty="0" smtClean="0">
              <a:solidFill>
                <a:srgbClr val="FFFF00"/>
              </a:solidFill>
            </a:endParaRPr>
          </a:p>
          <a:p>
            <a:r>
              <a:rPr lang="en-AU" b="1" u="sng" dirty="0" smtClean="0">
                <a:solidFill>
                  <a:srgbClr val="FFFF00"/>
                </a:solidFill>
              </a:rPr>
              <a:t>Rational Factors.</a:t>
            </a:r>
            <a:r>
              <a:rPr lang="en-AU" dirty="0" smtClean="0">
                <a:solidFill>
                  <a:srgbClr val="FFFF00"/>
                </a:solidFill>
              </a:rPr>
              <a:t>  As all children benefit from opportunities to accept, respect and appreciate the diversity of all persons in our society, inclusion is an appropriate policy for child care services.</a:t>
            </a:r>
          </a:p>
          <a:p>
            <a:endParaRPr lang="en-AU" dirty="0" smtClean="0">
              <a:solidFill>
                <a:srgbClr val="FFFF00"/>
              </a:solidFill>
            </a:endParaRPr>
          </a:p>
          <a:p>
            <a:r>
              <a:rPr lang="en-AU" b="1" u="sng" dirty="0" smtClean="0">
                <a:solidFill>
                  <a:srgbClr val="FFFF00"/>
                </a:solidFill>
              </a:rPr>
              <a:t>Empirical Factors.</a:t>
            </a:r>
            <a:r>
              <a:rPr lang="en-AU" dirty="0" smtClean="0">
                <a:solidFill>
                  <a:srgbClr val="FFFF00"/>
                </a:solidFill>
              </a:rPr>
              <a:t>  Research shows that inclusive environments can benefit children's social, emotional, cognitive, language and physical development.  Segregated services have been shown to only provide limited benefit to children's overall development.  In addition, there is no evidence to suggest that inclusion is harmful for children.</a:t>
            </a:r>
            <a:endParaRPr lang="en-AU" dirty="0">
              <a:solidFill>
                <a:srgbClr val="FFFF00"/>
              </a:solidFill>
            </a:endParaRPr>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6218" y="598424"/>
            <a:ext cx="8611564" cy="5355312"/>
          </a:xfrm>
          <a:prstGeom prst="rect">
            <a:avLst/>
          </a:prstGeom>
        </p:spPr>
        <p:txBody>
          <a:bodyPr wrap="square">
            <a:spAutoFit/>
          </a:bodyPr>
          <a:lstStyle/>
          <a:p>
            <a:r>
              <a:rPr lang="en-AU" b="1" dirty="0" smtClean="0">
                <a:solidFill>
                  <a:srgbClr val="FFFF00"/>
                </a:solidFill>
              </a:rPr>
              <a:t>Rights and Advocacy</a:t>
            </a:r>
          </a:p>
          <a:p>
            <a:endParaRPr lang="en-AU" b="1" dirty="0" smtClean="0">
              <a:solidFill>
                <a:srgbClr val="FFFF00"/>
              </a:solidFill>
            </a:endParaRPr>
          </a:p>
          <a:p>
            <a:r>
              <a:rPr lang="en-AU" dirty="0" smtClean="0">
                <a:solidFill>
                  <a:srgbClr val="FFFF00"/>
                </a:solidFill>
              </a:rPr>
              <a:t>In defending and advocating for the rights and opportunities of all children, Inclusion Now is guided by the Australian Human Rights Commission (formerly the Australian Human Rights and Equal Opportunity Commission). The Australian Human Rights Commission is an independent statutory organisation that report to the federal Parliament on:</a:t>
            </a:r>
          </a:p>
          <a:p>
            <a:pPr marL="358775" indent="-358775">
              <a:buFont typeface="Wingdings" pitchFamily="2" charset="2"/>
              <a:buChar char="§"/>
            </a:pPr>
            <a:r>
              <a:rPr lang="en-AU" dirty="0" smtClean="0">
                <a:solidFill>
                  <a:srgbClr val="FFFF00"/>
                </a:solidFill>
              </a:rPr>
              <a:t>Aboriginal &amp; Torres Strait Islander Social Justice</a:t>
            </a:r>
          </a:p>
          <a:p>
            <a:pPr marL="358775" indent="-358775">
              <a:buFont typeface="Wingdings" pitchFamily="2" charset="2"/>
              <a:buChar char="§"/>
            </a:pPr>
            <a:r>
              <a:rPr lang="en-AU" dirty="0" smtClean="0">
                <a:solidFill>
                  <a:srgbClr val="FFFF00"/>
                </a:solidFill>
              </a:rPr>
              <a:t>Age Discrimination</a:t>
            </a:r>
          </a:p>
          <a:p>
            <a:pPr marL="358775" indent="-358775">
              <a:buFont typeface="Wingdings" pitchFamily="2" charset="2"/>
              <a:buChar char="§"/>
            </a:pPr>
            <a:r>
              <a:rPr lang="en-AU" dirty="0" smtClean="0">
                <a:solidFill>
                  <a:srgbClr val="FFFF00"/>
                </a:solidFill>
              </a:rPr>
              <a:t>Disability Rights</a:t>
            </a:r>
          </a:p>
          <a:p>
            <a:pPr marL="358775" indent="-358775">
              <a:buFont typeface="Wingdings" pitchFamily="2" charset="2"/>
              <a:buChar char="§"/>
            </a:pPr>
            <a:r>
              <a:rPr lang="en-AU" dirty="0" smtClean="0">
                <a:solidFill>
                  <a:srgbClr val="FFFF00"/>
                </a:solidFill>
              </a:rPr>
              <a:t>Human Rights</a:t>
            </a:r>
          </a:p>
          <a:p>
            <a:pPr marL="358775" indent="-358775">
              <a:buFont typeface="Wingdings" pitchFamily="2" charset="2"/>
              <a:buChar char="§"/>
            </a:pPr>
            <a:r>
              <a:rPr lang="en-AU" dirty="0" smtClean="0">
                <a:solidFill>
                  <a:srgbClr val="FFFF00"/>
                </a:solidFill>
              </a:rPr>
              <a:t>Race Discrimination</a:t>
            </a:r>
          </a:p>
          <a:p>
            <a:pPr marL="358775" indent="-358775">
              <a:buFont typeface="Wingdings" pitchFamily="2" charset="2"/>
              <a:buChar char="§"/>
            </a:pPr>
            <a:r>
              <a:rPr lang="en-AU" dirty="0" smtClean="0">
                <a:solidFill>
                  <a:srgbClr val="FFFF00"/>
                </a:solidFill>
              </a:rPr>
              <a:t>Sex Discrimination</a:t>
            </a:r>
          </a:p>
          <a:p>
            <a:r>
              <a:rPr lang="en-AU" dirty="0" smtClean="0">
                <a:solidFill>
                  <a:srgbClr val="FFFF00"/>
                </a:solidFill>
              </a:rPr>
              <a:t/>
            </a:r>
            <a:br>
              <a:rPr lang="en-AU" dirty="0" smtClean="0">
                <a:solidFill>
                  <a:srgbClr val="FFFF00"/>
                </a:solidFill>
              </a:rPr>
            </a:br>
            <a:r>
              <a:rPr lang="en-AU" dirty="0" smtClean="0">
                <a:solidFill>
                  <a:srgbClr val="FFFF00"/>
                </a:solidFill>
              </a:rPr>
              <a:t>The </a:t>
            </a:r>
            <a:r>
              <a:rPr lang="en-AU" b="1" dirty="0" smtClean="0">
                <a:solidFill>
                  <a:srgbClr val="FFFF00"/>
                </a:solidFill>
              </a:rPr>
              <a:t>Australian Human Rights Commission</a:t>
            </a:r>
            <a:r>
              <a:rPr lang="en-AU" dirty="0" smtClean="0">
                <a:solidFill>
                  <a:srgbClr val="FFFF00"/>
                </a:solidFill>
              </a:rPr>
              <a:t> leads the implementation of the Disability Discrimination Act 1992. This Act makes disability discrimination unlawful and aims to promote equal rights, opportunity and access for people with disabilities. </a:t>
            </a:r>
          </a:p>
          <a:p>
            <a:endParaRPr lang="en-AU" dirty="0" smtClean="0"/>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7" name="Rectangle 6"/>
          <p:cNvSpPr/>
          <p:nvPr/>
        </p:nvSpPr>
        <p:spPr>
          <a:xfrm>
            <a:off x="185195" y="509286"/>
            <a:ext cx="8517738" cy="3693319"/>
          </a:xfrm>
          <a:prstGeom prst="rect">
            <a:avLst/>
          </a:prstGeom>
        </p:spPr>
        <p:txBody>
          <a:bodyPr wrap="square">
            <a:spAutoFit/>
          </a:bodyPr>
          <a:lstStyle/>
          <a:p>
            <a:r>
              <a:rPr lang="en-AU" dirty="0" smtClean="0">
                <a:solidFill>
                  <a:srgbClr val="FFFF00"/>
                </a:solidFill>
              </a:rPr>
              <a:t>The Commission also has major responsibilities under the </a:t>
            </a:r>
          </a:p>
          <a:p>
            <a:r>
              <a:rPr lang="en-AU" dirty="0" smtClean="0">
                <a:solidFill>
                  <a:srgbClr val="FFFF00"/>
                </a:solidFill>
              </a:rPr>
              <a:t>international Convention on the Rights of Persons with Disabilities. </a:t>
            </a:r>
          </a:p>
          <a:p>
            <a:endParaRPr lang="en-AU" dirty="0" smtClean="0">
              <a:solidFill>
                <a:srgbClr val="FFFF00"/>
              </a:solidFill>
            </a:endParaRPr>
          </a:p>
          <a:p>
            <a:r>
              <a:rPr lang="en-AU" dirty="0" smtClean="0">
                <a:solidFill>
                  <a:srgbClr val="FFFF00"/>
                </a:solidFill>
              </a:rPr>
              <a:t>The </a:t>
            </a:r>
            <a:r>
              <a:rPr lang="en-AU" b="1" dirty="0" smtClean="0">
                <a:solidFill>
                  <a:srgbClr val="FFFF00"/>
                </a:solidFill>
              </a:rPr>
              <a:t>Convention on the Rights of Persons with Disabilities</a:t>
            </a:r>
            <a:r>
              <a:rPr lang="en-AU" dirty="0" smtClean="0">
                <a:solidFill>
                  <a:srgbClr val="FFFF00"/>
                </a:solidFill>
              </a:rPr>
              <a:t> states that people with disabilities have the right to access the same opportunities as all citizens with full and effective inclusion in society. </a:t>
            </a:r>
          </a:p>
          <a:p>
            <a:endParaRPr lang="en-AU" dirty="0" smtClean="0">
              <a:solidFill>
                <a:srgbClr val="FFFF00"/>
              </a:solidFill>
            </a:endParaRPr>
          </a:p>
          <a:p>
            <a:r>
              <a:rPr lang="en-AU" dirty="0" smtClean="0">
                <a:solidFill>
                  <a:srgbClr val="FFFF00"/>
                </a:solidFill>
              </a:rPr>
              <a:t>The </a:t>
            </a:r>
            <a:r>
              <a:rPr lang="en-AU" b="1" dirty="0" smtClean="0">
                <a:solidFill>
                  <a:srgbClr val="FFFF00"/>
                </a:solidFill>
              </a:rPr>
              <a:t>Convention for the Rights of Children</a:t>
            </a:r>
            <a:r>
              <a:rPr lang="en-AU" dirty="0" smtClean="0">
                <a:solidFill>
                  <a:srgbClr val="FFFF00"/>
                </a:solidFill>
              </a:rPr>
              <a:t> sets out the rights for all children around the world. Two core aspects of this treaty advocate for non-discrimination and participation of children in the community. All children have the same rights and freedoms regardless of race, background, faith or disability. </a:t>
            </a:r>
          </a:p>
          <a:p>
            <a:endParaRPr lang="en-AU" b="1" dirty="0" smtClean="0"/>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792" y="486137"/>
            <a:ext cx="8599990" cy="4801314"/>
          </a:xfrm>
          <a:prstGeom prst="rect">
            <a:avLst/>
          </a:prstGeom>
        </p:spPr>
        <p:txBody>
          <a:bodyPr wrap="square">
            <a:spAutoFit/>
          </a:bodyPr>
          <a:lstStyle/>
          <a:p>
            <a:r>
              <a:rPr lang="en-AU" b="1" dirty="0" smtClean="0">
                <a:solidFill>
                  <a:srgbClr val="FFFF00"/>
                </a:solidFill>
              </a:rPr>
              <a:t>Inclusion Roles</a:t>
            </a:r>
          </a:p>
          <a:p>
            <a:endParaRPr lang="en-AU" b="1" dirty="0" smtClean="0">
              <a:solidFill>
                <a:srgbClr val="FFFF00"/>
              </a:solidFill>
            </a:endParaRPr>
          </a:p>
          <a:p>
            <a:r>
              <a:rPr lang="en-AU" b="1" dirty="0" smtClean="0">
                <a:solidFill>
                  <a:srgbClr val="FFFF00"/>
                </a:solidFill>
              </a:rPr>
              <a:t>Inclusion Support Facilitator</a:t>
            </a:r>
          </a:p>
          <a:p>
            <a:endParaRPr lang="en-AU" b="1" dirty="0" smtClean="0">
              <a:solidFill>
                <a:srgbClr val="FFFF00"/>
              </a:solidFill>
            </a:endParaRPr>
          </a:p>
          <a:p>
            <a:r>
              <a:rPr lang="en-AU" dirty="0" smtClean="0">
                <a:solidFill>
                  <a:srgbClr val="FFFF00"/>
                </a:solidFill>
              </a:rPr>
              <a:t>The Inclusion Support Facilitator (ISF) supports children's services to include all children in their programs. ISFs work directly with eligible Early Childhood Education and Care (ECE) services to provide support, information and guidance to assist them to provide quality inclusive environments for all children.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This </a:t>
            </a:r>
            <a:r>
              <a:rPr lang="en-AU" dirty="0" smtClean="0">
                <a:solidFill>
                  <a:srgbClr val="FFFF00"/>
                </a:solidFill>
              </a:rPr>
              <a:t>includes children with disabilities and high support needs, children from Culturally and Linguistically Diverse (CALD) backgrounds, Indigenous children and children from refugee or humanitarian intervention backgrounds.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The </a:t>
            </a:r>
            <a:r>
              <a:rPr lang="en-AU" dirty="0" smtClean="0">
                <a:solidFill>
                  <a:srgbClr val="FFFF00"/>
                </a:solidFill>
              </a:rPr>
              <a:t>ISF assists ECEC services to adapt their programs, identify policies and practices that support inclusion, work in partnership with families and link with relevant community groups and services. The Inclusion Support Program is funded by the Federal Government. </a:t>
            </a:r>
            <a:endParaRPr lang="en-AU" dirty="0">
              <a:solidFill>
                <a:srgbClr val="FFFF00"/>
              </a:solidFill>
            </a:endParaRPr>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0942" y="423512"/>
            <a:ext cx="8611564" cy="5878532"/>
          </a:xfrm>
          <a:prstGeom prst="rect">
            <a:avLst/>
          </a:prstGeom>
        </p:spPr>
        <p:txBody>
          <a:bodyPr wrap="square">
            <a:spAutoFit/>
          </a:bodyPr>
          <a:lstStyle/>
          <a:p>
            <a:r>
              <a:rPr lang="en-AU" b="1" dirty="0" smtClean="0">
                <a:solidFill>
                  <a:srgbClr val="FFFF00"/>
                </a:solidFill>
              </a:rPr>
              <a:t>Inclusive practices </a:t>
            </a:r>
          </a:p>
          <a:p>
            <a:endParaRPr lang="en-AU" b="1" dirty="0" smtClean="0">
              <a:solidFill>
                <a:srgbClr val="FFFF00"/>
              </a:solidFill>
            </a:endParaRPr>
          </a:p>
          <a:p>
            <a:r>
              <a:rPr lang="en-AU" sz="1700" dirty="0" smtClean="0">
                <a:solidFill>
                  <a:srgbClr val="FFFF00"/>
                </a:solidFill>
              </a:rPr>
              <a:t>Children’s participation in all aspects of early years programs encourages their development of tolerance, compassion and understanding. Carefully planned environments engage and enable children to co-construct learning and build deep understanding </a:t>
            </a:r>
          </a:p>
          <a:p>
            <a:endParaRPr lang="en-AU" sz="1700" dirty="0" smtClean="0">
              <a:solidFill>
                <a:srgbClr val="FFFF00"/>
              </a:solidFill>
            </a:endParaRPr>
          </a:p>
          <a:p>
            <a:r>
              <a:rPr lang="en-AU" sz="1700" dirty="0" smtClean="0">
                <a:solidFill>
                  <a:srgbClr val="FFFF00"/>
                </a:solidFill>
              </a:rPr>
              <a:t>Inclusive settings and practices, through their physical and social systems, can enhance children’s social interactions as well as physical and cognitive development. </a:t>
            </a:r>
          </a:p>
          <a:p>
            <a:endParaRPr lang="en-AU" sz="1700" dirty="0" smtClean="0">
              <a:solidFill>
                <a:srgbClr val="FFFF00"/>
              </a:solidFill>
            </a:endParaRPr>
          </a:p>
          <a:p>
            <a:r>
              <a:rPr lang="en-AU" sz="1700" dirty="0" smtClean="0">
                <a:solidFill>
                  <a:srgbClr val="FFFF00"/>
                </a:solidFill>
              </a:rPr>
              <a:t>Research into outstanding inclusive early years classrooms has identified three main opportunities that enhance opportunity to learn (Katz &amp; Galbraith, 2006, p. 14): </a:t>
            </a:r>
          </a:p>
          <a:p>
            <a:pPr marL="358775" indent="-185738"/>
            <a:r>
              <a:rPr lang="en-AU" sz="1700" dirty="0" smtClean="0">
                <a:solidFill>
                  <a:srgbClr val="FFFF00"/>
                </a:solidFill>
              </a:rPr>
              <a:t>• Open-ended activities provide opportunity for peers to interact and teach each other. </a:t>
            </a:r>
          </a:p>
          <a:p>
            <a:pPr marL="358775" indent="-185738"/>
            <a:r>
              <a:rPr lang="en-AU" sz="1700" dirty="0" smtClean="0">
                <a:solidFill>
                  <a:srgbClr val="FFFF00"/>
                </a:solidFill>
              </a:rPr>
              <a:t>• Transitions between routines can become the impetus for social, physical, emotional and cognitive learning and enhance opportunities to develop skills and knowledge. </a:t>
            </a:r>
          </a:p>
          <a:p>
            <a:pPr marL="358775" indent="-185738"/>
            <a:r>
              <a:rPr lang="en-AU" sz="1700" dirty="0" smtClean="0">
                <a:solidFill>
                  <a:srgbClr val="FFFF00"/>
                </a:solidFill>
              </a:rPr>
              <a:t>• Staff working collaboratively to plan and provide situations for open- ended and transition activities is vital. </a:t>
            </a:r>
          </a:p>
          <a:p>
            <a:endParaRPr lang="en-AU" sz="1700" dirty="0" smtClean="0">
              <a:solidFill>
                <a:srgbClr val="FFFF00"/>
              </a:solidFill>
            </a:endParaRPr>
          </a:p>
          <a:p>
            <a:r>
              <a:rPr lang="en-AU" sz="1700" dirty="0" smtClean="0">
                <a:solidFill>
                  <a:srgbClr val="FFFF00"/>
                </a:solidFill>
              </a:rPr>
              <a:t>Only inclusion has the potential to reduce fear and to build friendship, respect and understanding. </a:t>
            </a:r>
            <a:r>
              <a:rPr lang="en-AU" sz="1700" i="1" dirty="0" smtClean="0">
                <a:solidFill>
                  <a:srgbClr val="FFFF00"/>
                </a:solidFill>
              </a:rPr>
              <a:t>Centre for Studies on Inclusive Education (</a:t>
            </a:r>
            <a:r>
              <a:rPr lang="en-AU" sz="1700" i="1" dirty="0" err="1" smtClean="0">
                <a:solidFill>
                  <a:srgbClr val="FFFF00"/>
                </a:solidFill>
              </a:rPr>
              <a:t>n.d</a:t>
            </a:r>
            <a:r>
              <a:rPr lang="en-AU" sz="1700" i="1" dirty="0" smtClean="0">
                <a:solidFill>
                  <a:srgbClr val="FFFF00"/>
                </a:solidFill>
              </a:rPr>
              <a:t>.) </a:t>
            </a:r>
            <a:endParaRPr lang="en-AU" sz="17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3" name="Rectangle 2"/>
          <p:cNvSpPr/>
          <p:nvPr/>
        </p:nvSpPr>
        <p:spPr>
          <a:xfrm>
            <a:off x="243068" y="671332"/>
            <a:ext cx="8657864" cy="6386364"/>
          </a:xfrm>
          <a:prstGeom prst="rect">
            <a:avLst/>
          </a:prstGeom>
        </p:spPr>
        <p:txBody>
          <a:bodyPr wrap="square">
            <a:spAutoFit/>
          </a:bodyPr>
          <a:lstStyle/>
          <a:p>
            <a:r>
              <a:rPr lang="en-AU" sz="1700" b="1" u="sng" dirty="0" smtClean="0">
                <a:solidFill>
                  <a:srgbClr val="FFFF00"/>
                </a:solidFill>
              </a:rPr>
              <a:t>What is inclusion</a:t>
            </a:r>
          </a:p>
          <a:p>
            <a:r>
              <a:rPr lang="en-AU" sz="1700" dirty="0" smtClean="0">
                <a:solidFill>
                  <a:srgbClr val="FFFF00"/>
                </a:solidFill>
              </a:rPr>
              <a:t>Inclusion means that all children, regardless of their background or ability, are given the chance to play, learn and interact together. Inclusion is an approach to early childhood learning where every child is valued, supported and given access to equal opportunities and learning experiences. </a:t>
            </a:r>
          </a:p>
          <a:p>
            <a:endParaRPr lang="en-AU" sz="1700" dirty="0" smtClean="0">
              <a:solidFill>
                <a:srgbClr val="FFFF00"/>
              </a:solidFill>
            </a:endParaRPr>
          </a:p>
          <a:p>
            <a:r>
              <a:rPr lang="en-AU" sz="1700" b="1" u="sng" dirty="0" smtClean="0">
                <a:solidFill>
                  <a:srgbClr val="FFFF00"/>
                </a:solidFill>
              </a:rPr>
              <a:t>Why is it important?</a:t>
            </a:r>
          </a:p>
          <a:p>
            <a:r>
              <a:rPr lang="en-AU" sz="1700" dirty="0" smtClean="0">
                <a:solidFill>
                  <a:srgbClr val="FFFF00"/>
                </a:solidFill>
              </a:rPr>
              <a:t>Early learning opportunities and inclusion are crucial to children's development. They give children the social space to learn through play, to connect with other children and to develop a strong sense of who they are. </a:t>
            </a:r>
          </a:p>
          <a:p>
            <a:r>
              <a:rPr lang="en-AU" sz="1700" dirty="0" smtClean="0">
                <a:solidFill>
                  <a:srgbClr val="FFFF00"/>
                </a:solidFill>
              </a:rPr>
              <a:t>Every child deserves access to these experiences, regardless of their background or ability. </a:t>
            </a:r>
            <a:endParaRPr lang="en-AU" sz="1700" dirty="0" smtClean="0">
              <a:solidFill>
                <a:srgbClr val="FFFF00"/>
              </a:solidFill>
            </a:endParaRPr>
          </a:p>
          <a:p>
            <a:endParaRPr lang="en-AU" sz="1700" dirty="0" smtClean="0">
              <a:solidFill>
                <a:srgbClr val="FFFF00"/>
              </a:solidFill>
            </a:endParaRPr>
          </a:p>
          <a:p>
            <a:r>
              <a:rPr lang="en-AU" sz="1700" dirty="0" smtClean="0">
                <a:solidFill>
                  <a:srgbClr val="FFFF00"/>
                </a:solidFill>
              </a:rPr>
              <a:t>In past years, it was the norm for typically developing children and children with additional needs to learn separately. This was largely was due to the fact that most early childhood programs in the community were ill equipped to meet the needs of children who required additional support. </a:t>
            </a:r>
          </a:p>
          <a:p>
            <a:r>
              <a:rPr lang="en-AU" sz="1700" dirty="0" smtClean="0">
                <a:solidFill>
                  <a:srgbClr val="FFFF00"/>
                </a:solidFill>
              </a:rPr>
              <a:t>Recent research recognises that typically¬ developing children and children with disabilities thrive when they play, learn and interact together rather than separately. </a:t>
            </a:r>
          </a:p>
          <a:p>
            <a:r>
              <a:rPr lang="en-AU" sz="1700" dirty="0" smtClean="0">
                <a:solidFill>
                  <a:srgbClr val="FFFF00"/>
                </a:solidFill>
              </a:rPr>
              <a:t>Inclusion really benefits everyone — it supports positive childhood development, helps build stronger families and relationships, helps develop quality Early Childhood Education and Care (ECEC) programs and works to create healthy and vibrant communities. </a:t>
            </a:r>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9133" y="616017"/>
            <a:ext cx="8527983" cy="5509200"/>
          </a:xfrm>
          <a:prstGeom prst="rect">
            <a:avLst/>
          </a:prstGeom>
          <a:noFill/>
        </p:spPr>
        <p:txBody>
          <a:bodyPr wrap="square" rtlCol="0">
            <a:spAutoFit/>
          </a:bodyPr>
          <a:lstStyle/>
          <a:p>
            <a:r>
              <a:rPr lang="en-AU" sz="3200" dirty="0" smtClean="0">
                <a:solidFill>
                  <a:srgbClr val="FFFF00"/>
                </a:solidFill>
              </a:rPr>
              <a:t>Being inclusive is being mindful of  </a:t>
            </a:r>
          </a:p>
          <a:p>
            <a:endParaRPr lang="en-AU" sz="3200" dirty="0" smtClean="0">
              <a:solidFill>
                <a:srgbClr val="FFFF00"/>
              </a:solidFill>
            </a:endParaRPr>
          </a:p>
          <a:p>
            <a:pPr>
              <a:buFont typeface="Arial" pitchFamily="34" charset="0"/>
              <a:buChar char="•"/>
            </a:pPr>
            <a:r>
              <a:rPr lang="en-AU" sz="3200" dirty="0" smtClean="0">
                <a:solidFill>
                  <a:srgbClr val="FFFF00"/>
                </a:solidFill>
              </a:rPr>
              <a:t>Race</a:t>
            </a:r>
          </a:p>
          <a:p>
            <a:pPr>
              <a:buFont typeface="Arial" pitchFamily="34" charset="0"/>
              <a:buChar char="•"/>
            </a:pPr>
            <a:r>
              <a:rPr lang="en-AU" sz="3200" dirty="0" smtClean="0">
                <a:solidFill>
                  <a:srgbClr val="FFFF00"/>
                </a:solidFill>
              </a:rPr>
              <a:t>Gender </a:t>
            </a:r>
          </a:p>
          <a:p>
            <a:pPr>
              <a:buFont typeface="Arial" pitchFamily="34" charset="0"/>
              <a:buChar char="•"/>
            </a:pPr>
            <a:r>
              <a:rPr lang="en-AU" sz="3200" dirty="0" smtClean="0">
                <a:solidFill>
                  <a:srgbClr val="FFFF00"/>
                </a:solidFill>
              </a:rPr>
              <a:t>Religion</a:t>
            </a:r>
          </a:p>
          <a:p>
            <a:pPr>
              <a:buFont typeface="Arial" pitchFamily="34" charset="0"/>
              <a:buChar char="•"/>
            </a:pPr>
            <a:r>
              <a:rPr lang="en-AU" sz="3200" dirty="0" smtClean="0">
                <a:solidFill>
                  <a:srgbClr val="FFFF00"/>
                </a:solidFill>
              </a:rPr>
              <a:t>Culture</a:t>
            </a:r>
          </a:p>
          <a:p>
            <a:pPr>
              <a:buFont typeface="Arial" pitchFamily="34" charset="0"/>
              <a:buChar char="•"/>
            </a:pPr>
            <a:r>
              <a:rPr lang="en-AU" sz="3200" dirty="0" smtClean="0">
                <a:solidFill>
                  <a:srgbClr val="FFFF00"/>
                </a:solidFill>
              </a:rPr>
              <a:t>Ability</a:t>
            </a:r>
          </a:p>
          <a:p>
            <a:pPr>
              <a:buFont typeface="Arial" pitchFamily="34" charset="0"/>
              <a:buChar char="•"/>
            </a:pPr>
            <a:r>
              <a:rPr lang="en-AU" sz="3200" dirty="0" smtClean="0">
                <a:solidFill>
                  <a:srgbClr val="FFFF00"/>
                </a:solidFill>
              </a:rPr>
              <a:t>National Origin</a:t>
            </a:r>
          </a:p>
          <a:p>
            <a:pPr>
              <a:buFont typeface="Arial" pitchFamily="34" charset="0"/>
              <a:buChar char="•"/>
            </a:pPr>
            <a:r>
              <a:rPr lang="en-AU" sz="3200" dirty="0" smtClean="0">
                <a:solidFill>
                  <a:srgbClr val="FFFF00"/>
                </a:solidFill>
              </a:rPr>
              <a:t>Socio –Economic Class</a:t>
            </a:r>
          </a:p>
          <a:p>
            <a:pPr>
              <a:buFont typeface="Arial" pitchFamily="34" charset="0"/>
              <a:buChar char="•"/>
            </a:pPr>
            <a:r>
              <a:rPr lang="en-AU" sz="3200" dirty="0" smtClean="0">
                <a:solidFill>
                  <a:srgbClr val="FFFF00"/>
                </a:solidFill>
              </a:rPr>
              <a:t>Sexual orientation</a:t>
            </a:r>
          </a:p>
          <a:p>
            <a:endParaRPr lang="en-AU" sz="3200" dirty="0" smtClean="0">
              <a:solidFill>
                <a:srgbClr val="FFFF00"/>
              </a:solidFill>
            </a:endParaRPr>
          </a:p>
        </p:txBody>
      </p:sp>
      <p:sp>
        <p:nvSpPr>
          <p:cNvPr id="6" name="Oval Callout 5"/>
          <p:cNvSpPr/>
          <p:nvPr/>
        </p:nvSpPr>
        <p:spPr>
          <a:xfrm>
            <a:off x="6054291" y="1472665"/>
            <a:ext cx="2396691" cy="2387065"/>
          </a:xfrm>
          <a:prstGeom prst="wedgeEllipseCallout">
            <a:avLst>
              <a:gd name="adj1" fmla="val -48945"/>
              <a:gd name="adj2" fmla="val 44758"/>
            </a:avLst>
          </a:prstGeom>
          <a:no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dirty="0" smtClean="0">
                <a:solidFill>
                  <a:srgbClr val="FFFF00"/>
                </a:solidFill>
              </a:rPr>
              <a:t>Hint:</a:t>
            </a:r>
          </a:p>
          <a:p>
            <a:pPr algn="ctr"/>
            <a:endParaRPr lang="en-AU" dirty="0" smtClean="0">
              <a:solidFill>
                <a:srgbClr val="FFFF00"/>
              </a:solidFill>
            </a:endParaRPr>
          </a:p>
          <a:p>
            <a:pPr algn="ctr"/>
            <a:r>
              <a:rPr lang="en-AU" dirty="0" smtClean="0">
                <a:solidFill>
                  <a:srgbClr val="FFFF00"/>
                </a:solidFill>
              </a:rPr>
              <a:t>Child ‘A’ must be able to do what Child ‘B’ can </a:t>
            </a:r>
            <a:endParaRPr lang="en-AU"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6217" y="510588"/>
            <a:ext cx="8623139" cy="6186309"/>
          </a:xfrm>
          <a:prstGeom prst="rect">
            <a:avLst/>
          </a:prstGeom>
        </p:spPr>
        <p:txBody>
          <a:bodyPr wrap="square">
            <a:spAutoFit/>
          </a:bodyPr>
          <a:lstStyle/>
          <a:p>
            <a:r>
              <a:rPr lang="en-AU" b="1" u="sng" dirty="0" smtClean="0">
                <a:solidFill>
                  <a:srgbClr val="FFFF00"/>
                </a:solidFill>
              </a:rPr>
              <a:t>Characteristics of Inclusive Child Care</a:t>
            </a:r>
          </a:p>
          <a:p>
            <a:endParaRPr lang="en-AU" dirty="0" smtClean="0">
              <a:solidFill>
                <a:srgbClr val="FFFF00"/>
              </a:solidFill>
            </a:endParaRPr>
          </a:p>
          <a:p>
            <a:r>
              <a:rPr lang="en-AU" dirty="0" smtClean="0">
                <a:solidFill>
                  <a:srgbClr val="FFFF00"/>
                </a:solidFill>
              </a:rPr>
              <a:t>In an inclusive child care setting:</a:t>
            </a:r>
          </a:p>
          <a:p>
            <a:pPr marL="173038" indent="-173038">
              <a:buFont typeface="Arial" pitchFamily="34" charset="0"/>
              <a:buChar char="•"/>
            </a:pPr>
            <a:r>
              <a:rPr lang="en-AU" dirty="0" smtClean="0">
                <a:solidFill>
                  <a:srgbClr val="FFFF00"/>
                </a:solidFill>
              </a:rPr>
              <a:t>Children of all physical, emotional, and academic abilities are cared for in the same environment</a:t>
            </a:r>
          </a:p>
          <a:p>
            <a:pPr marL="173038" indent="-173038">
              <a:buFont typeface="Arial" pitchFamily="34" charset="0"/>
              <a:buChar char="•"/>
            </a:pPr>
            <a:r>
              <a:rPr lang="en-AU" dirty="0" smtClean="0">
                <a:solidFill>
                  <a:srgbClr val="FFFF00"/>
                </a:solidFill>
              </a:rPr>
              <a:t>Children can participate in daily routines and activities with creative adaptations</a:t>
            </a:r>
          </a:p>
          <a:p>
            <a:pPr marL="173038" indent="-173038">
              <a:buFont typeface="Arial" pitchFamily="34" charset="0"/>
              <a:buChar char="•"/>
            </a:pPr>
            <a:r>
              <a:rPr lang="en-AU" dirty="0" smtClean="0">
                <a:solidFill>
                  <a:srgbClr val="FFFF00"/>
                </a:solidFill>
              </a:rPr>
              <a:t>Children are given the opportunity to grow and develop at their own pace</a:t>
            </a:r>
          </a:p>
          <a:p>
            <a:pPr marL="173038" indent="-173038">
              <a:buFont typeface="Arial" pitchFamily="34" charset="0"/>
              <a:buChar char="•"/>
            </a:pPr>
            <a:r>
              <a:rPr lang="en-AU" dirty="0" smtClean="0">
                <a:solidFill>
                  <a:srgbClr val="FFFF00"/>
                </a:solidFill>
              </a:rPr>
              <a:t>Children are recognized as individuals with specific strengths and needs</a:t>
            </a:r>
          </a:p>
          <a:p>
            <a:pPr marL="173038" indent="-173038">
              <a:buFont typeface="Arial" pitchFamily="34" charset="0"/>
              <a:buChar char="•"/>
            </a:pPr>
            <a:r>
              <a:rPr lang="en-AU" dirty="0" smtClean="0">
                <a:solidFill>
                  <a:srgbClr val="FFFF00"/>
                </a:solidFill>
              </a:rPr>
              <a:t>Children have a strong sense of connectedness and belonging</a:t>
            </a:r>
          </a:p>
          <a:p>
            <a:r>
              <a:rPr lang="en-AU" dirty="0" smtClean="0">
                <a:solidFill>
                  <a:srgbClr val="FFFF00"/>
                </a:solidFill>
              </a:rPr>
              <a:t/>
            </a:r>
            <a:br>
              <a:rPr lang="en-AU" dirty="0" smtClean="0">
                <a:solidFill>
                  <a:srgbClr val="FFFF00"/>
                </a:solidFill>
              </a:rPr>
            </a:br>
            <a:r>
              <a:rPr lang="en-AU" b="1" u="sng" dirty="0" smtClean="0">
                <a:solidFill>
                  <a:srgbClr val="FFFF00"/>
                </a:solidFill>
              </a:rPr>
              <a:t>Benefits for Children</a:t>
            </a:r>
          </a:p>
          <a:p>
            <a:endParaRPr lang="en-AU" b="1" dirty="0" smtClean="0">
              <a:solidFill>
                <a:srgbClr val="FFFF00"/>
              </a:solidFill>
            </a:endParaRPr>
          </a:p>
          <a:p>
            <a:pPr marL="173038" indent="-173038">
              <a:buFont typeface="Arial" pitchFamily="34" charset="0"/>
              <a:buChar char="•"/>
            </a:pPr>
            <a:r>
              <a:rPr lang="en-AU" dirty="0" smtClean="0">
                <a:solidFill>
                  <a:srgbClr val="FFFF00"/>
                </a:solidFill>
              </a:rPr>
              <a:t>In an inclusive child care setting, children develop:</a:t>
            </a:r>
          </a:p>
          <a:p>
            <a:pPr marL="173038" indent="-173038">
              <a:buFont typeface="Arial" pitchFamily="34" charset="0"/>
              <a:buChar char="•"/>
            </a:pPr>
            <a:r>
              <a:rPr lang="en-AU" dirty="0" smtClean="0">
                <a:solidFill>
                  <a:srgbClr val="FFFF00"/>
                </a:solidFill>
              </a:rPr>
              <a:t>A sense of belonging and community </a:t>
            </a:r>
          </a:p>
          <a:p>
            <a:pPr marL="173038" indent="-173038">
              <a:buFont typeface="Arial" pitchFamily="34" charset="0"/>
              <a:buChar char="•"/>
            </a:pPr>
            <a:r>
              <a:rPr lang="en-AU" dirty="0" smtClean="0">
                <a:solidFill>
                  <a:srgbClr val="FFFF00"/>
                </a:solidFill>
              </a:rPr>
              <a:t>Shared experiences with diverse peers</a:t>
            </a:r>
          </a:p>
          <a:p>
            <a:pPr marL="173038" indent="-173038">
              <a:buFont typeface="Arial" pitchFamily="34" charset="0"/>
              <a:buChar char="•"/>
            </a:pPr>
            <a:r>
              <a:rPr lang="en-AU" dirty="0" smtClean="0">
                <a:solidFill>
                  <a:srgbClr val="FFFF00"/>
                </a:solidFill>
              </a:rPr>
              <a:t>A wider variety of friendships </a:t>
            </a:r>
          </a:p>
          <a:p>
            <a:pPr marL="173038" indent="-173038">
              <a:buFont typeface="Arial" pitchFamily="34" charset="0"/>
              <a:buChar char="•"/>
            </a:pPr>
            <a:r>
              <a:rPr lang="en-AU" dirty="0" smtClean="0">
                <a:solidFill>
                  <a:srgbClr val="FFFF00"/>
                </a:solidFill>
              </a:rPr>
              <a:t>Sensitivity and understanding towards others </a:t>
            </a:r>
          </a:p>
          <a:p>
            <a:pPr marL="173038" indent="-173038">
              <a:buFont typeface="Arial" pitchFamily="34" charset="0"/>
              <a:buChar char="•"/>
            </a:pPr>
            <a:r>
              <a:rPr lang="en-AU" dirty="0" smtClean="0">
                <a:solidFill>
                  <a:srgbClr val="FFFF00"/>
                </a:solidFill>
              </a:rPr>
              <a:t>Value for differences in themselves and others </a:t>
            </a:r>
          </a:p>
          <a:p>
            <a:pPr marL="173038" indent="-173038">
              <a:buFont typeface="Arial" pitchFamily="34" charset="0"/>
              <a:buChar char="•"/>
            </a:pPr>
            <a:r>
              <a:rPr lang="en-AU" dirty="0" smtClean="0">
                <a:solidFill>
                  <a:srgbClr val="FFFF00"/>
                </a:solidFill>
              </a:rPr>
              <a:t>Practice being resourceful, creative, and cooperative</a:t>
            </a:r>
          </a:p>
          <a:p>
            <a:r>
              <a:rPr lang="en-AU" dirty="0" smtClean="0">
                <a:solidFill>
                  <a:srgbClr val="FFFF00"/>
                </a:solidFill>
              </a:rPr>
              <a:t/>
            </a:r>
            <a:br>
              <a:rPr lang="en-AU" dirty="0" smtClean="0">
                <a:solidFill>
                  <a:srgbClr val="FFFF00"/>
                </a:solidFill>
              </a:rPr>
            </a:b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9919" y="381965"/>
            <a:ext cx="8576840" cy="6186309"/>
          </a:xfrm>
          <a:prstGeom prst="rect">
            <a:avLst/>
          </a:prstGeom>
        </p:spPr>
        <p:txBody>
          <a:bodyPr wrap="square">
            <a:spAutoFit/>
          </a:bodyPr>
          <a:lstStyle/>
          <a:p>
            <a:r>
              <a:rPr lang="en-AU" b="1" u="sng" dirty="0" smtClean="0">
                <a:solidFill>
                  <a:srgbClr val="FFFF00"/>
                </a:solidFill>
              </a:rPr>
              <a:t>Benefits for Families</a:t>
            </a:r>
          </a:p>
          <a:p>
            <a:endParaRPr lang="en-AU" b="1" dirty="0" smtClean="0">
              <a:solidFill>
                <a:srgbClr val="FFFF00"/>
              </a:solidFill>
            </a:endParaRPr>
          </a:p>
          <a:p>
            <a:r>
              <a:rPr lang="en-AU" dirty="0" smtClean="0">
                <a:solidFill>
                  <a:srgbClr val="FFFF00"/>
                </a:solidFill>
              </a:rPr>
              <a:t>Families whose children are cared for in an inclusive environment:</a:t>
            </a:r>
          </a:p>
          <a:p>
            <a:r>
              <a:rPr lang="en-AU" dirty="0" smtClean="0">
                <a:solidFill>
                  <a:srgbClr val="FFFF00"/>
                </a:solidFill>
              </a:rPr>
              <a:t>• Receive high quality child care in a diverse community</a:t>
            </a:r>
          </a:p>
          <a:p>
            <a:r>
              <a:rPr lang="en-AU" dirty="0" smtClean="0">
                <a:solidFill>
                  <a:srgbClr val="FFFF00"/>
                </a:solidFill>
              </a:rPr>
              <a:t>• Develop an awareness and understanding of people with disabilities </a:t>
            </a:r>
          </a:p>
          <a:p>
            <a:r>
              <a:rPr lang="en-AU" dirty="0" smtClean="0">
                <a:solidFill>
                  <a:srgbClr val="FFFF00"/>
                </a:solidFill>
              </a:rPr>
              <a:t>• Gain opportunities to teach children about individual differences </a:t>
            </a:r>
          </a:p>
          <a:p>
            <a:endParaRPr lang="en-AU" dirty="0" smtClean="0">
              <a:solidFill>
                <a:srgbClr val="FFFF00"/>
              </a:solidFill>
            </a:endParaRPr>
          </a:p>
          <a:p>
            <a:r>
              <a:rPr lang="en-AU" dirty="0" smtClean="0">
                <a:solidFill>
                  <a:srgbClr val="FFFF00"/>
                </a:solidFill>
              </a:rPr>
              <a:t>For educators the benefits of inclusion can be:</a:t>
            </a:r>
          </a:p>
          <a:p>
            <a:pPr marL="173038" indent="-173038">
              <a:buFont typeface="Arial" pitchFamily="34" charset="0"/>
              <a:buChar char="•"/>
            </a:pPr>
            <a:r>
              <a:rPr lang="en-AU" dirty="0" smtClean="0">
                <a:solidFill>
                  <a:srgbClr val="FFFF00"/>
                </a:solidFill>
              </a:rPr>
              <a:t>opportunities to expand skills, knowledge and professional competence </a:t>
            </a:r>
          </a:p>
          <a:p>
            <a:pPr marL="173038" indent="-173038">
              <a:buFont typeface="Arial" pitchFamily="34" charset="0"/>
              <a:buChar char="•"/>
            </a:pPr>
            <a:r>
              <a:rPr lang="en-AU" dirty="0" smtClean="0">
                <a:solidFill>
                  <a:srgbClr val="FFFF00"/>
                </a:solidFill>
              </a:rPr>
              <a:t>the opportunity to develop a positive attitude towards inclusion and people with additional needs </a:t>
            </a:r>
          </a:p>
          <a:p>
            <a:pPr marL="173038" indent="-173038">
              <a:buFont typeface="Arial" pitchFamily="34" charset="0"/>
              <a:buChar char="•"/>
            </a:pPr>
            <a:r>
              <a:rPr lang="en-AU" dirty="0" smtClean="0">
                <a:solidFill>
                  <a:srgbClr val="FFFF00"/>
                </a:solidFill>
              </a:rPr>
              <a:t>increased confidence in working with all children </a:t>
            </a:r>
          </a:p>
          <a:p>
            <a:pPr marL="173038" indent="-173038">
              <a:buFont typeface="Arial" pitchFamily="34" charset="0"/>
              <a:buChar char="•"/>
            </a:pPr>
            <a:r>
              <a:rPr lang="en-AU" dirty="0" smtClean="0">
                <a:solidFill>
                  <a:srgbClr val="FFFF00"/>
                </a:solidFill>
              </a:rPr>
              <a:t>increased knowledge of other services available in the community </a:t>
            </a:r>
          </a:p>
          <a:p>
            <a:pPr marL="173038" indent="-173038">
              <a:buFont typeface="Arial" pitchFamily="34" charset="0"/>
              <a:buChar char="•"/>
            </a:pPr>
            <a:r>
              <a:rPr lang="en-AU" dirty="0" smtClean="0">
                <a:solidFill>
                  <a:srgbClr val="FFFF00"/>
                </a:solidFill>
              </a:rPr>
              <a:t>the establishment of contacts and networking with other professionals </a:t>
            </a:r>
          </a:p>
          <a:p>
            <a:pPr marL="173038" indent="-173038">
              <a:buFont typeface="Arial" pitchFamily="34" charset="0"/>
              <a:buChar char="•"/>
            </a:pPr>
            <a:r>
              <a:rPr lang="en-AU" dirty="0" smtClean="0">
                <a:solidFill>
                  <a:srgbClr val="FFFF00"/>
                </a:solidFill>
              </a:rPr>
              <a:t>the development of an effective teamwork philosophy</a:t>
            </a:r>
          </a:p>
          <a:p>
            <a:endParaRPr lang="en-AU" b="1" dirty="0" smtClean="0">
              <a:solidFill>
                <a:srgbClr val="FFFF00"/>
              </a:solidFill>
            </a:endParaRPr>
          </a:p>
          <a:p>
            <a:r>
              <a:rPr lang="en-AU" b="1" dirty="0" smtClean="0">
                <a:solidFill>
                  <a:srgbClr val="FFFF00"/>
                </a:solidFill>
              </a:rPr>
              <a:t>How can our community support inclusion?</a:t>
            </a:r>
          </a:p>
          <a:p>
            <a:r>
              <a:rPr lang="en-AU" dirty="0" smtClean="0">
                <a:solidFill>
                  <a:srgbClr val="FFFF00"/>
                </a:solidFill>
              </a:rPr>
              <a:t>Parents, child care providers, community members, </a:t>
            </a:r>
            <a:r>
              <a:rPr lang="en-AU" dirty="0" err="1" smtClean="0">
                <a:solidFill>
                  <a:srgbClr val="FFFF00"/>
                </a:solidFill>
              </a:rPr>
              <a:t>nonprofit</a:t>
            </a:r>
            <a:r>
              <a:rPr lang="en-AU" dirty="0" smtClean="0">
                <a:solidFill>
                  <a:srgbClr val="FFFF00"/>
                </a:solidFill>
              </a:rPr>
              <a:t> organizations, businesses, and legislators can:</a:t>
            </a:r>
          </a:p>
          <a:p>
            <a:r>
              <a:rPr lang="en-AU" dirty="0" smtClean="0">
                <a:solidFill>
                  <a:srgbClr val="FFFF00"/>
                </a:solidFill>
              </a:rPr>
              <a:t>• Share and learn about existing community resources</a:t>
            </a:r>
          </a:p>
          <a:p>
            <a:r>
              <a:rPr lang="en-AU" dirty="0" smtClean="0">
                <a:solidFill>
                  <a:srgbClr val="FFFF00"/>
                </a:solidFill>
              </a:rPr>
              <a:t>• Identify, request, and coordinate additional provider training and consultation </a:t>
            </a:r>
          </a:p>
          <a:p>
            <a:r>
              <a:rPr lang="en-AU" dirty="0" smtClean="0">
                <a:solidFill>
                  <a:srgbClr val="FFFF00"/>
                </a:solidFill>
              </a:rPr>
              <a:t>• Advocate for increased funding for inclusion resources</a:t>
            </a:r>
            <a:endParaRPr lang="en-AU"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12516" y="555585"/>
            <a:ext cx="8518968" cy="5909310"/>
          </a:xfrm>
          <a:prstGeom prst="rect">
            <a:avLst/>
          </a:prstGeom>
        </p:spPr>
        <p:txBody>
          <a:bodyPr wrap="square">
            <a:spAutoFit/>
          </a:bodyPr>
          <a:lstStyle/>
          <a:p>
            <a:r>
              <a:rPr lang="en-AU" b="1" u="sng" dirty="0" smtClean="0">
                <a:solidFill>
                  <a:srgbClr val="FFFF00"/>
                </a:solidFill>
              </a:rPr>
              <a:t>Key Factors To Successful Inclusion</a:t>
            </a:r>
          </a:p>
          <a:p>
            <a:endParaRPr lang="en-AU" b="1" dirty="0" smtClean="0">
              <a:solidFill>
                <a:srgbClr val="FFFF00"/>
              </a:solidFill>
            </a:endParaRPr>
          </a:p>
          <a:p>
            <a:r>
              <a:rPr lang="en-AU" dirty="0" smtClean="0">
                <a:solidFill>
                  <a:srgbClr val="FFFF00"/>
                </a:solidFill>
              </a:rPr>
              <a:t>The success of the program depends on a range of child, peer, staff, administrative, environmental, family, and community factors.  Some key factors that do influence its success include:</a:t>
            </a:r>
          </a:p>
          <a:p>
            <a:pPr marL="358775" indent="-358775">
              <a:buFont typeface="Arial" pitchFamily="34" charset="0"/>
              <a:buChar char="•"/>
            </a:pPr>
            <a:r>
              <a:rPr lang="en-AU" dirty="0" smtClean="0">
                <a:solidFill>
                  <a:srgbClr val="FFFF00"/>
                </a:solidFill>
              </a:rPr>
              <a:t>a positive attitude towards inclusion must be held by all those involved in the service </a:t>
            </a:r>
          </a:p>
          <a:p>
            <a:pPr marL="358775" indent="-358775">
              <a:buFont typeface="Arial" pitchFamily="34" charset="0"/>
              <a:buChar char="•"/>
            </a:pPr>
            <a:r>
              <a:rPr lang="en-AU" dirty="0" smtClean="0">
                <a:solidFill>
                  <a:srgbClr val="FFFF00"/>
                </a:solidFill>
              </a:rPr>
              <a:t>a positive attitude towards the child </a:t>
            </a:r>
          </a:p>
          <a:p>
            <a:pPr marL="358775" indent="-358775">
              <a:buFont typeface="Arial" pitchFamily="34" charset="0"/>
              <a:buChar char="•"/>
            </a:pPr>
            <a:r>
              <a:rPr lang="en-AU" dirty="0" smtClean="0">
                <a:solidFill>
                  <a:srgbClr val="FFFF00"/>
                </a:solidFill>
              </a:rPr>
              <a:t>recognising the importance of working closely with the family of the child with the additional needs </a:t>
            </a:r>
          </a:p>
          <a:p>
            <a:pPr marL="358775" indent="-358775">
              <a:buFont typeface="Arial" pitchFamily="34" charset="0"/>
              <a:buChar char="•"/>
            </a:pPr>
            <a:r>
              <a:rPr lang="en-AU" dirty="0" smtClean="0">
                <a:solidFill>
                  <a:srgbClr val="FFFF00"/>
                </a:solidFill>
              </a:rPr>
              <a:t>appropriate preparation of the environment and the program </a:t>
            </a:r>
          </a:p>
          <a:p>
            <a:pPr marL="358775" indent="-358775">
              <a:buFont typeface="Arial" pitchFamily="34" charset="0"/>
              <a:buChar char="•"/>
            </a:pPr>
            <a:r>
              <a:rPr lang="en-AU" dirty="0" smtClean="0">
                <a:solidFill>
                  <a:srgbClr val="FFFF00"/>
                </a:solidFill>
              </a:rPr>
              <a:t>ability to work as a team member</a:t>
            </a:r>
          </a:p>
          <a:p>
            <a:pPr marL="358775" indent="-358775">
              <a:buFont typeface="Arial" pitchFamily="34" charset="0"/>
              <a:buChar char="•"/>
            </a:pPr>
            <a:endParaRPr lang="en-AU" dirty="0" smtClean="0">
              <a:solidFill>
                <a:srgbClr val="FFFF00"/>
              </a:solidFill>
            </a:endParaRPr>
          </a:p>
          <a:p>
            <a:r>
              <a:rPr lang="en-AU" b="1" dirty="0" smtClean="0">
                <a:solidFill>
                  <a:srgbClr val="FFFF00"/>
                </a:solidFill>
              </a:rPr>
              <a:t>Creating an inclusive child care environment</a:t>
            </a:r>
          </a:p>
          <a:p>
            <a:endParaRPr lang="en-AU" b="1" dirty="0" smtClean="0">
              <a:solidFill>
                <a:srgbClr val="FFFF00"/>
              </a:solidFill>
            </a:endParaRPr>
          </a:p>
          <a:p>
            <a:r>
              <a:rPr lang="en-AU" b="1" dirty="0" smtClean="0">
                <a:solidFill>
                  <a:srgbClr val="FFFF00"/>
                </a:solidFill>
              </a:rPr>
              <a:t>Have an anti-bias approach in every aspect of your program.</a:t>
            </a:r>
            <a:r>
              <a:rPr lang="en-AU" dirty="0" smtClean="0">
                <a:solidFill>
                  <a:srgbClr val="FFFF00"/>
                </a:solidFill>
              </a:rPr>
              <a:t>  (Anti- bias literally means against bias, free of bias, prejudice and/or preconceived ideas towards people from cultures, socio-economic backgrounds or religious beliefs that differ from your own.  This should be extended to include people with additional needs and a non sexist agenda.</a:t>
            </a:r>
          </a:p>
          <a:p>
            <a:pPr marL="358775" indent="-358775">
              <a:buFont typeface="Arial" pitchFamily="34" charset="0"/>
              <a:buChar char="•"/>
            </a:pPr>
            <a:endParaRPr lang="en-AU"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367" y="471896"/>
            <a:ext cx="8553691" cy="6263253"/>
          </a:xfrm>
          <a:prstGeom prst="rect">
            <a:avLst/>
          </a:prstGeom>
        </p:spPr>
        <p:txBody>
          <a:bodyPr wrap="square">
            <a:spAutoFit/>
          </a:bodyPr>
          <a:lstStyle/>
          <a:p>
            <a:r>
              <a:rPr lang="en-AU" dirty="0" smtClean="0">
                <a:solidFill>
                  <a:srgbClr val="FFFF00"/>
                </a:solidFill>
              </a:rPr>
              <a:t>According to Tarrant and Jones (1996) staff members need to be aware of the backgrounds and particular needs of the children/families attending the service  develop a program that reflects the cultural and social needs of all the children/families in attendance  draw on the skills, talents, knowledge and expertise of people from other cultures.  </a:t>
            </a:r>
          </a:p>
          <a:p>
            <a:endParaRPr lang="en-AU" dirty="0" smtClean="0">
              <a:solidFill>
                <a:srgbClr val="FFFF00"/>
              </a:solidFill>
            </a:endParaRPr>
          </a:p>
          <a:p>
            <a:r>
              <a:rPr lang="en-AU" dirty="0" smtClean="0">
                <a:solidFill>
                  <a:srgbClr val="FFFF00"/>
                </a:solidFill>
              </a:rPr>
              <a:t>Diversity should be shared and appreciated  be aware that it is not enough to offer the occasional "multicultural" afternoon tea, for example, and assume the anti-bias aspect of the program has been addressed. </a:t>
            </a:r>
          </a:p>
          <a:p>
            <a:endParaRPr lang="en-AU" dirty="0" smtClean="0">
              <a:solidFill>
                <a:srgbClr val="FFFF00"/>
              </a:solidFill>
            </a:endParaRPr>
          </a:p>
          <a:p>
            <a:r>
              <a:rPr lang="en-AU" sz="1700" dirty="0" smtClean="0">
                <a:solidFill>
                  <a:srgbClr val="FFFF00"/>
                </a:solidFill>
              </a:rPr>
              <a:t> This approach is often described as the "tourist approach" as it only happens once in a while, with only a brief glimpse of different cultures.  Emphasize the day- to- day living, not just special holidays and customs provide a good role model and actively encourage children to have a positive approach towards minority groups.  Watch for biased or stereotyped comments or teasing.  Correct children when this situation occurs and explain how hurtful this behaviour can </a:t>
            </a:r>
            <a:r>
              <a:rPr lang="en-AU" sz="1700" dirty="0" smtClean="0">
                <a:solidFill>
                  <a:srgbClr val="FFFF00"/>
                </a:solidFill>
              </a:rPr>
              <a:t>be, involve </a:t>
            </a:r>
            <a:r>
              <a:rPr lang="en-AU" sz="1700" dirty="0" smtClean="0">
                <a:solidFill>
                  <a:srgbClr val="FFFF00"/>
                </a:solidFill>
              </a:rPr>
              <a:t>males and females equally in both "housekeeping" tasks, such as cleaning, and in any games or activities being provided  be aware of the possible need for modifications to the environment to enable physical access  printed materials or posters in community languages - families can be asked for assistance with translations.  Try to find pictures, books, music and other items representative of the children's cultures.</a:t>
            </a:r>
          </a:p>
          <a:p>
            <a:endParaRPr lang="en-AU" sz="1700" dirty="0" smtClean="0">
              <a:solidFill>
                <a:srgbClr val="FFFF00"/>
              </a:solidFill>
            </a:endParaRPr>
          </a:p>
          <a:p>
            <a:r>
              <a:rPr lang="en-AU" sz="1700" dirty="0" smtClean="0">
                <a:solidFill>
                  <a:srgbClr val="FFFF00"/>
                </a:solidFill>
              </a:rPr>
              <a:t>Reflect </a:t>
            </a:r>
            <a:r>
              <a:rPr lang="en-AU" sz="1700" dirty="0" smtClean="0">
                <a:solidFill>
                  <a:srgbClr val="FFFF00"/>
                </a:solidFill>
              </a:rPr>
              <a:t>an anti-bias approach in every aspect of the program every day of operation.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7791" y="553363"/>
            <a:ext cx="8611565" cy="5909310"/>
          </a:xfrm>
          <a:prstGeom prst="rect">
            <a:avLst/>
          </a:prstGeom>
        </p:spPr>
        <p:txBody>
          <a:bodyPr wrap="square">
            <a:spAutoFit/>
          </a:bodyPr>
          <a:lstStyle/>
          <a:p>
            <a:r>
              <a:rPr lang="en-AU" b="1" u="sng" dirty="0" smtClean="0">
                <a:solidFill>
                  <a:srgbClr val="FFFF00"/>
                </a:solidFill>
              </a:rPr>
              <a:t>Be aware of attitudes.</a:t>
            </a:r>
            <a:r>
              <a:rPr lang="en-AU" dirty="0" smtClean="0">
                <a:solidFill>
                  <a:srgbClr val="FFFF00"/>
                </a:solidFill>
              </a:rPr>
              <a:t>  In order to create an inclusive environment child care workers must first examine their own attitudes, recognise their own prejudices and learn to deal with them in a positive way.  The challenge is for all child care workers to empower themselves and others to confront discrimination issues.  Child care workers may benefit from attending training on an anti-bias approach in childcare.   Try building up, and making available, a collection of written resources - books or articles - on inclusion for staff, parents and children.  Use team meetings to discuss incidents that have occurred so that you may share insights into ways to deal with future situations.</a:t>
            </a:r>
          </a:p>
          <a:p>
            <a:endParaRPr lang="en-AU" dirty="0" smtClean="0">
              <a:solidFill>
                <a:srgbClr val="FFFF00"/>
              </a:solidFill>
            </a:endParaRPr>
          </a:p>
          <a:p>
            <a:r>
              <a:rPr lang="en-AU" dirty="0" smtClean="0">
                <a:solidFill>
                  <a:srgbClr val="FFFF00"/>
                </a:solidFill>
              </a:rPr>
              <a:t>Communicate your philosophy in newsletters or meetings with parents.  Share with parents some of the situations that can arise in the care environment and brainstorm appropriate responses.  Describe strategies for building tolerance in children, such as providing opportunities for positive interactions with people who have additional needs or different ethnic /cultural backgrounds, and talking with children when you notice examples of unfairness and prejudices.</a:t>
            </a:r>
          </a:p>
          <a:p>
            <a:endParaRPr lang="en-AU" dirty="0" smtClean="0">
              <a:solidFill>
                <a:srgbClr val="FFFF00"/>
              </a:solidFill>
            </a:endParaRPr>
          </a:p>
          <a:p>
            <a:r>
              <a:rPr lang="en-AU" dirty="0" smtClean="0">
                <a:solidFill>
                  <a:srgbClr val="FFFF00"/>
                </a:solidFill>
              </a:rPr>
              <a:t>With children, use teachable moments - be alert for comments that reveal misunderstandings by children about themselves or others - use these teachable moments, don't ignore them.  Prejudicial statements need immediate contradiction by the adult present. </a:t>
            </a:r>
            <a:r>
              <a:rPr lang="en-AU"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0941" y="545396"/>
            <a:ext cx="8588415" cy="5078313"/>
          </a:xfrm>
          <a:prstGeom prst="rect">
            <a:avLst/>
          </a:prstGeom>
        </p:spPr>
        <p:txBody>
          <a:bodyPr wrap="square">
            <a:spAutoFit/>
          </a:bodyPr>
          <a:lstStyle/>
          <a:p>
            <a:endParaRPr lang="en-AU" dirty="0" smtClean="0"/>
          </a:p>
          <a:p>
            <a:r>
              <a:rPr lang="en-AU" dirty="0" smtClean="0">
                <a:solidFill>
                  <a:srgbClr val="FFFF00"/>
                </a:solidFill>
              </a:rPr>
              <a:t>Alert children when their remarks might hurt someone else's feelings and remind them that it is not acceptable to say such things.  When you sense that remarks are purposely intended to hurt another child, then treat this the same way as you would treat aggression.  Develop children's empathy and acknowledge children's positive actions and behaviours.</a:t>
            </a:r>
          </a:p>
          <a:p>
            <a:endParaRPr lang="en-AU" dirty="0" smtClean="0">
              <a:solidFill>
                <a:srgbClr val="FFFF00"/>
              </a:solidFill>
            </a:endParaRPr>
          </a:p>
          <a:p>
            <a:r>
              <a:rPr lang="en-AU" dirty="0" smtClean="0">
                <a:solidFill>
                  <a:srgbClr val="FFFF00"/>
                </a:solidFill>
              </a:rPr>
              <a:t>Develop a rapport with parents.  Parents are the most significant people in children's lives and the best outcomes for a child are achieved when child care workers have a good working relationship with parents, and when parents and child care workers reinforce each others efforts.  Create an atmosphere in which the parents as well as the child feel welcomed.  Demonstrate genuine respect, trust and support for parents.  </a:t>
            </a:r>
          </a:p>
          <a:p>
            <a:endParaRPr lang="en-AU" dirty="0" smtClean="0">
              <a:solidFill>
                <a:srgbClr val="FFFF00"/>
              </a:solidFill>
            </a:endParaRPr>
          </a:p>
          <a:p>
            <a:r>
              <a:rPr lang="en-AU" dirty="0" smtClean="0">
                <a:solidFill>
                  <a:srgbClr val="FFFF00"/>
                </a:solidFill>
              </a:rPr>
              <a:t>Invite them to tell you about themselves and their child/</a:t>
            </a:r>
            <a:r>
              <a:rPr lang="en-AU" dirty="0" err="1" smtClean="0">
                <a:solidFill>
                  <a:srgbClr val="FFFF00"/>
                </a:solidFill>
              </a:rPr>
              <a:t>ren</a:t>
            </a:r>
            <a:r>
              <a:rPr lang="en-AU" dirty="0" smtClean="0">
                <a:solidFill>
                  <a:srgbClr val="FFFF00"/>
                </a:solidFill>
              </a:rPr>
              <a:t>.  Encourage parent involvement in your service.  Let them know that although you know about child development/ group management, you see the parents as having insights about their child which will be invaluable in planning appropriate care.</a:t>
            </a:r>
            <a:endParaRPr lang="en-AU" dirty="0">
              <a:solidFill>
                <a:srgbClr val="FFFF00"/>
              </a:solidFill>
            </a:endParaRPr>
          </a:p>
        </p:txBody>
      </p:sp>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11704</TotalTime>
  <Words>1061</Words>
  <Application>Microsoft Office PowerPoint</Application>
  <PresentationFormat>On-screen Show (4:3)</PresentationFormat>
  <Paragraphs>169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Revolution</vt:lpstr>
      <vt:lpstr>Inclusion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277</cp:revision>
  <dcterms:created xsi:type="dcterms:W3CDTF">2014-07-09T11:14:43Z</dcterms:created>
  <dcterms:modified xsi:type="dcterms:W3CDTF">2015-02-02T02:37:52Z</dcterms:modified>
</cp:coreProperties>
</file>