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4"/>
  </p:notesMasterIdLst>
  <p:handoutMasterIdLst>
    <p:handoutMasterId r:id="rId25"/>
  </p:handoutMasterIdLst>
  <p:sldIdLst>
    <p:sldId id="256" r:id="rId2"/>
    <p:sldId id="257" r:id="rId3"/>
    <p:sldId id="258" r:id="rId4"/>
    <p:sldId id="259" r:id="rId5"/>
    <p:sldId id="289" r:id="rId6"/>
    <p:sldId id="260" r:id="rId7"/>
    <p:sldId id="269" r:id="rId8"/>
    <p:sldId id="292" r:id="rId9"/>
    <p:sldId id="294" r:id="rId10"/>
    <p:sldId id="296" r:id="rId11"/>
    <p:sldId id="295" r:id="rId12"/>
    <p:sldId id="297" r:id="rId13"/>
    <p:sldId id="298" r:id="rId14"/>
    <p:sldId id="299" r:id="rId15"/>
    <p:sldId id="300" r:id="rId16"/>
    <p:sldId id="301" r:id="rId17"/>
    <p:sldId id="302" r:id="rId18"/>
    <p:sldId id="303" r:id="rId19"/>
    <p:sldId id="304" r:id="rId20"/>
    <p:sldId id="305" r:id="rId21"/>
    <p:sldId id="306" r:id="rId22"/>
    <p:sldId id="307"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103" d="100"/>
          <a:sy n="103" d="100"/>
        </p:scale>
        <p:origin x="-204" y="-84"/>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3/10/2014</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3/10/2014</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10/3/2014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10/3/2014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10/3/2014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10/3/2014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10/3/2014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10/3/2014</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nationalvetcontent.edu.au/alfresco/d/d/workspace/SpacesStore/abf896f2-4340-4430-a926-9c09c48678af/12_11/toolbox12_11/shared/glossary/html/a.htm" TargetMode="Externa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hyperlink" Target="http://www.ohchr.org/Documents/ProfessionalInterest/crc.pdf"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hyperlink" Target="https://nationalvetcontent.edu.au/alfresco/d/d/workspace/SpacesStore/abf896f2-4340-4430-a926-9c09c48678af/12_11/toolbox12_11/shared/glossary/html/j.htm" TargetMode="External"/><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11.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146230"/>
            <a:ext cx="6762749" cy="1124886"/>
          </a:xfrm>
        </p:spPr>
        <p:txBody>
          <a:bodyPr/>
          <a:lstStyle/>
          <a:p>
            <a:r>
              <a:rPr lang="en-US" sz="5400" b="1" dirty="0" smtClean="0">
                <a:ln>
                  <a:solidFill>
                    <a:schemeClr val="tx2">
                      <a:lumMod val="60000"/>
                      <a:lumOff val="40000"/>
                    </a:schemeClr>
                  </a:solidFill>
                </a:ln>
                <a:solidFill>
                  <a:srgbClr val="FFFF00"/>
                </a:solidFill>
                <a:cs typeface="Calibri"/>
              </a:rPr>
              <a:t>Interactions</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5" name="Rectangle 4"/>
          <p:cNvSpPr/>
          <p:nvPr/>
        </p:nvSpPr>
        <p:spPr>
          <a:xfrm>
            <a:off x="387927" y="591526"/>
            <a:ext cx="8453902" cy="6894195"/>
          </a:xfrm>
          <a:prstGeom prst="rect">
            <a:avLst/>
          </a:prstGeom>
        </p:spPr>
        <p:txBody>
          <a:bodyPr wrap="square">
            <a:spAutoFit/>
          </a:bodyPr>
          <a:lstStyle/>
          <a:p>
            <a:r>
              <a:rPr lang="en-AU" sz="1600" b="1" dirty="0" smtClean="0">
                <a:solidFill>
                  <a:srgbClr val="FFFF00"/>
                </a:solidFill>
              </a:rPr>
              <a:t>Asking questions</a:t>
            </a:r>
          </a:p>
          <a:p>
            <a:r>
              <a:rPr lang="en-AU" sz="1400" dirty="0" smtClean="0">
                <a:solidFill>
                  <a:srgbClr val="FFFF00"/>
                </a:solidFill>
              </a:rPr>
              <a:t>When asking questions of children, they will need time to form their responses and to express their ideas and thoughts. They will also need differing levels of support and encouragement. </a:t>
            </a:r>
            <a:endParaRPr lang="en-AU" sz="1400" dirty="0" smtClean="0">
              <a:solidFill>
                <a:srgbClr val="FFFF00"/>
              </a:solidFill>
            </a:endParaRPr>
          </a:p>
          <a:p>
            <a:endParaRPr lang="en-AU" sz="1400" dirty="0" smtClean="0">
              <a:solidFill>
                <a:srgbClr val="FFFF00"/>
              </a:solidFill>
            </a:endParaRPr>
          </a:p>
          <a:p>
            <a:r>
              <a:rPr lang="en-AU" sz="1400" dirty="0" smtClean="0">
                <a:solidFill>
                  <a:srgbClr val="FFFF00"/>
                </a:solidFill>
              </a:rPr>
              <a:t>Questions </a:t>
            </a:r>
            <a:r>
              <a:rPr lang="en-AU" sz="1400" dirty="0" smtClean="0">
                <a:solidFill>
                  <a:srgbClr val="FFFF00"/>
                </a:solidFill>
              </a:rPr>
              <a:t>are an important part of conversation and listening. Asking questions lets the person with whom you are communicating know that you are interested in what they are saying, and that you want to know more. Questions are also a good way of checking that you have heard and understood the message correctly</a:t>
            </a:r>
            <a:r>
              <a:rPr lang="en-AU" sz="1400" dirty="0" smtClean="0">
                <a:solidFill>
                  <a:srgbClr val="FFFF00"/>
                </a:solidFill>
              </a:rPr>
              <a:t>.</a:t>
            </a:r>
          </a:p>
          <a:p>
            <a:endParaRPr lang="en-AU" sz="1600" dirty="0" smtClean="0">
              <a:solidFill>
                <a:srgbClr val="FFFF00"/>
              </a:solidFill>
            </a:endParaRPr>
          </a:p>
          <a:p>
            <a:r>
              <a:rPr lang="en-AU" sz="1600" b="1" dirty="0" smtClean="0">
                <a:solidFill>
                  <a:srgbClr val="FFFF00"/>
                </a:solidFill>
              </a:rPr>
              <a:t>Closed questions</a:t>
            </a:r>
          </a:p>
          <a:p>
            <a:r>
              <a:rPr lang="en-AU" sz="1400" dirty="0" smtClean="0">
                <a:solidFill>
                  <a:srgbClr val="FFFF00"/>
                </a:solidFill>
              </a:rPr>
              <a:t>You may have noticed that the closed question 'Did you have breakfast this morning?' required a yes/no response.</a:t>
            </a:r>
          </a:p>
          <a:p>
            <a:r>
              <a:rPr lang="en-AU" sz="1400" dirty="0" smtClean="0">
                <a:solidFill>
                  <a:srgbClr val="FFFF00"/>
                </a:solidFill>
              </a:rPr>
              <a:t>Closed questions can be used when you want to:</a:t>
            </a:r>
          </a:p>
          <a:p>
            <a:r>
              <a:rPr lang="en-AU" sz="1400" dirty="0" smtClean="0">
                <a:solidFill>
                  <a:srgbClr val="FFFF00"/>
                </a:solidFill>
              </a:rPr>
              <a:t>clarify that you have understood something</a:t>
            </a:r>
          </a:p>
          <a:p>
            <a:r>
              <a:rPr lang="en-AU" sz="1400" dirty="0" smtClean="0">
                <a:solidFill>
                  <a:srgbClr val="FFFF00"/>
                </a:solidFill>
              </a:rPr>
              <a:t>get specific information.</a:t>
            </a:r>
          </a:p>
          <a:p>
            <a:r>
              <a:rPr lang="en-AU" sz="1400" dirty="0" smtClean="0">
                <a:solidFill>
                  <a:srgbClr val="FFFF00"/>
                </a:solidFill>
              </a:rPr>
              <a:t>Below are some examples of closed questions.</a:t>
            </a:r>
          </a:p>
          <a:p>
            <a:r>
              <a:rPr lang="en-AU" sz="1400" dirty="0" smtClean="0">
                <a:solidFill>
                  <a:srgbClr val="FFFF00"/>
                </a:solidFill>
              </a:rPr>
              <a:t>Is that your brother?</a:t>
            </a:r>
          </a:p>
          <a:p>
            <a:r>
              <a:rPr lang="en-AU" sz="1400" dirty="0" smtClean="0">
                <a:solidFill>
                  <a:srgbClr val="FFFF00"/>
                </a:solidFill>
              </a:rPr>
              <a:t>Is Julie arriving at 10am?</a:t>
            </a:r>
          </a:p>
          <a:p>
            <a:r>
              <a:rPr lang="en-AU" sz="1400" dirty="0" smtClean="0">
                <a:solidFill>
                  <a:srgbClr val="FFFF00"/>
                </a:solidFill>
              </a:rPr>
              <a:t>Are you feeling tired</a:t>
            </a:r>
            <a:r>
              <a:rPr lang="en-AU" sz="1400" dirty="0" smtClean="0">
                <a:solidFill>
                  <a:srgbClr val="FFFF00"/>
                </a:solidFill>
              </a:rPr>
              <a:t>?</a:t>
            </a:r>
          </a:p>
          <a:p>
            <a:endParaRPr lang="en-AU" sz="1600" dirty="0" smtClean="0">
              <a:solidFill>
                <a:srgbClr val="FFFF00"/>
              </a:solidFill>
            </a:endParaRPr>
          </a:p>
          <a:p>
            <a:r>
              <a:rPr lang="en-AU" sz="1600" b="1" dirty="0" smtClean="0">
                <a:solidFill>
                  <a:srgbClr val="FFFF00"/>
                </a:solidFill>
              </a:rPr>
              <a:t>Open questions</a:t>
            </a:r>
          </a:p>
          <a:p>
            <a:r>
              <a:rPr lang="en-AU" sz="1400" dirty="0" smtClean="0">
                <a:solidFill>
                  <a:srgbClr val="FFFF00"/>
                </a:solidFill>
              </a:rPr>
              <a:t>Open questions require more than a short, one-word answer. They open up the conversation and encourage the other person to communicate freely.</a:t>
            </a:r>
          </a:p>
          <a:p>
            <a:r>
              <a:rPr lang="en-AU" sz="1400" dirty="0" smtClean="0">
                <a:solidFill>
                  <a:srgbClr val="FFFF00"/>
                </a:solidFill>
              </a:rPr>
              <a:t>Below are some examples of open questions.</a:t>
            </a:r>
          </a:p>
          <a:p>
            <a:r>
              <a:rPr lang="en-AU" sz="1400" dirty="0" smtClean="0">
                <a:solidFill>
                  <a:srgbClr val="FFFF00"/>
                </a:solidFill>
              </a:rPr>
              <a:t>What do you think of the new outdoor equipment that arrived today?</a:t>
            </a:r>
          </a:p>
          <a:p>
            <a:r>
              <a:rPr lang="en-AU" sz="1400" dirty="0" smtClean="0">
                <a:solidFill>
                  <a:srgbClr val="FFFF00"/>
                </a:solidFill>
              </a:rPr>
              <a:t>What are your dreams for the future?</a:t>
            </a:r>
          </a:p>
          <a:p>
            <a:r>
              <a:rPr lang="en-AU" sz="1400" dirty="0" smtClean="0">
                <a:solidFill>
                  <a:srgbClr val="FFFF00"/>
                </a:solidFill>
              </a:rPr>
              <a:t>What happened between you and Sam</a:t>
            </a:r>
            <a:r>
              <a:rPr lang="en-AU" sz="1400" dirty="0" smtClean="0"/>
              <a:t>?</a:t>
            </a:r>
          </a:p>
          <a:p>
            <a:endParaRPr lang="en-AU" dirty="0" smtClean="0"/>
          </a:p>
          <a:p>
            <a:endParaRPr lang="en-AU" dirty="0" smtClean="0"/>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34109" y="378691"/>
            <a:ext cx="8294255" cy="6123709"/>
          </a:xfrm>
        </p:spPr>
        <p:txBody>
          <a:bodyPr>
            <a:normAutofit/>
          </a:bodyPr>
          <a:lstStyle/>
          <a:p>
            <a:r>
              <a:rPr lang="en-AU" b="1" dirty="0" smtClean="0"/>
              <a:t> </a:t>
            </a:r>
            <a:endParaRPr lang="en-AU" dirty="0" smtClean="0"/>
          </a:p>
          <a:p>
            <a:endParaRPr lang="en-AU" dirty="0"/>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5" name="Rectangle 4"/>
          <p:cNvSpPr/>
          <p:nvPr/>
        </p:nvSpPr>
        <p:spPr>
          <a:xfrm>
            <a:off x="304800" y="527148"/>
            <a:ext cx="8537029" cy="6524863"/>
          </a:xfrm>
          <a:prstGeom prst="rect">
            <a:avLst/>
          </a:prstGeom>
        </p:spPr>
        <p:txBody>
          <a:bodyPr wrap="square">
            <a:spAutoFit/>
          </a:bodyPr>
          <a:lstStyle/>
          <a:p>
            <a:r>
              <a:rPr lang="en-AU" sz="1600" b="1" dirty="0" smtClean="0">
                <a:solidFill>
                  <a:srgbClr val="FFFF00"/>
                </a:solidFill>
              </a:rPr>
              <a:t>Using questions</a:t>
            </a:r>
          </a:p>
          <a:p>
            <a:r>
              <a:rPr lang="en-AU" sz="1400" dirty="0" smtClean="0">
                <a:solidFill>
                  <a:srgbClr val="FFFF00"/>
                </a:solidFill>
              </a:rPr>
              <a:t>Using a combination of both open and closed questions will make you a more responsible and effective communicator. Using too many closed questions can make the other person feel intimidated, while too many open questions can make the other person feel confused about what you want to know. The combination method, plus some tact and sensitivity, could give you a fresh approach to your conversations</a:t>
            </a:r>
            <a:r>
              <a:rPr lang="en-AU" dirty="0" smtClean="0">
                <a:solidFill>
                  <a:srgbClr val="FFFF00"/>
                </a:solidFill>
              </a:rPr>
              <a:t>.</a:t>
            </a:r>
          </a:p>
          <a:p>
            <a:endParaRPr lang="en-AU" sz="1000" dirty="0" smtClean="0">
              <a:solidFill>
                <a:srgbClr val="FFFF00"/>
              </a:solidFill>
            </a:endParaRPr>
          </a:p>
          <a:p>
            <a:r>
              <a:rPr lang="en-AU" sz="1600" b="1" dirty="0" smtClean="0">
                <a:solidFill>
                  <a:srgbClr val="FFFF00"/>
                </a:solidFill>
              </a:rPr>
              <a:t>Listening</a:t>
            </a:r>
          </a:p>
          <a:p>
            <a:r>
              <a:rPr lang="en-AU" sz="1400" dirty="0" smtClean="0">
                <a:solidFill>
                  <a:srgbClr val="FFFF00"/>
                </a:solidFill>
              </a:rPr>
              <a:t>You know that you are really being listened to when you have a person's undivided attention. When someone's whole body and face are directed physically toward you, you know that they want to listen, and that they are listening attentively to you.</a:t>
            </a:r>
          </a:p>
          <a:p>
            <a:endParaRPr lang="en-AU" b="1" dirty="0" smtClean="0">
              <a:solidFill>
                <a:srgbClr val="FFFF00"/>
              </a:solidFill>
            </a:endParaRPr>
          </a:p>
          <a:p>
            <a:r>
              <a:rPr lang="en-AU" sz="1600" b="1" dirty="0" smtClean="0">
                <a:solidFill>
                  <a:srgbClr val="FFFF00"/>
                </a:solidFill>
              </a:rPr>
              <a:t>Why </a:t>
            </a:r>
            <a:r>
              <a:rPr lang="en-AU" sz="1600" b="1" dirty="0" smtClean="0">
                <a:solidFill>
                  <a:srgbClr val="FFFF00"/>
                </a:solidFill>
              </a:rPr>
              <a:t>is it important?</a:t>
            </a:r>
          </a:p>
          <a:p>
            <a:r>
              <a:rPr lang="en-AU" sz="1400" dirty="0" smtClean="0">
                <a:solidFill>
                  <a:srgbClr val="FFFF00"/>
                </a:solidFill>
              </a:rPr>
              <a:t>Listening attentively is just as important to children as it is to adults. Children can be very perceptive, and are likely to feel unsettled if they feel you're not interested in what they're saying. This skill can be difficult sometimes, particularly if the children are being very noisy or you've had a busy day - just remember that your priority is always the needs of the children.</a:t>
            </a:r>
          </a:p>
          <a:p>
            <a:endParaRPr lang="en-AU" sz="1600" b="1" dirty="0" smtClean="0">
              <a:solidFill>
                <a:srgbClr val="FFFF00"/>
              </a:solidFill>
            </a:endParaRPr>
          </a:p>
          <a:p>
            <a:r>
              <a:rPr lang="en-AU" sz="1600" b="1" dirty="0" smtClean="0">
                <a:solidFill>
                  <a:srgbClr val="FFFF00"/>
                </a:solidFill>
              </a:rPr>
              <a:t>How </a:t>
            </a:r>
            <a:r>
              <a:rPr lang="en-AU" sz="1600" b="1" dirty="0" smtClean="0">
                <a:solidFill>
                  <a:srgbClr val="FFFF00"/>
                </a:solidFill>
              </a:rPr>
              <a:t>do you listen attentively?</a:t>
            </a:r>
          </a:p>
          <a:p>
            <a:r>
              <a:rPr lang="en-AU" sz="1400" dirty="0" smtClean="0">
                <a:solidFill>
                  <a:srgbClr val="FFFF00"/>
                </a:solidFill>
              </a:rPr>
              <a:t>When being attentive you need to be on the child's level. This could mean turning towards them, or squatting or sitting down to be at their eye level. It also involves looking at the child, or being close enough to hear them.</a:t>
            </a:r>
          </a:p>
          <a:p>
            <a:r>
              <a:rPr lang="en-AU" sz="1400" dirty="0" smtClean="0">
                <a:solidFill>
                  <a:srgbClr val="FFFF00"/>
                </a:solidFill>
              </a:rPr>
              <a:t>If a child attempts to interrupt you from a conversation you are already having with someone else, you need to acknowledge them in some way, even though it is not appropriate for them to interrupt. Politely excuse yourself for a moment, and acknowledge the child by telling them you will be able to listen to them after you have finished listening to the other person. This is good </a:t>
            </a:r>
            <a:br>
              <a:rPr lang="en-AU" sz="1400" dirty="0" smtClean="0">
                <a:solidFill>
                  <a:srgbClr val="FFFF00"/>
                </a:solidFill>
              </a:rPr>
            </a:br>
            <a:r>
              <a:rPr lang="en-AU" sz="1400" dirty="0" smtClean="0">
                <a:solidFill>
                  <a:srgbClr val="FFFF00"/>
                </a:solidFill>
              </a:rPr>
              <a:t>role modelling of </a:t>
            </a:r>
            <a:r>
              <a:rPr lang="en-AU" sz="1400" dirty="0" smtClean="0">
                <a:solidFill>
                  <a:srgbClr val="FFFF00"/>
                </a:solidFill>
              </a:rPr>
              <a:t>communication skills.</a:t>
            </a:r>
          </a:p>
          <a:p>
            <a:endParaRPr lang="en-AU" dirty="0" smtClean="0">
              <a:solidFill>
                <a:srgbClr val="FFFF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97163" y="892377"/>
            <a:ext cx="8460509" cy="5674677"/>
          </a:xfrm>
        </p:spPr>
        <p:txBody>
          <a:bodyPr/>
          <a:lstStyle/>
          <a:p>
            <a:pPr algn="l"/>
            <a:r>
              <a:rPr lang="en-AU" sz="1400" dirty="0" smtClean="0">
                <a:solidFill>
                  <a:srgbClr val="FFFF00"/>
                </a:solidFill>
              </a:rPr>
              <a:t>When new children enrol at the centre, you need to find out if their family have any cultural or other beliefs that you will need to consider when communicating with them. For example, in some cultures it is not appropriate to look into a person's eyes</a:t>
            </a:r>
            <a:r>
              <a:rPr lang="en-AU" sz="1400" dirty="0" smtClean="0">
                <a:solidFill>
                  <a:srgbClr val="FFFF00"/>
                </a:solidFill>
              </a:rPr>
              <a:t>.</a:t>
            </a:r>
          </a:p>
          <a:p>
            <a:pPr algn="l"/>
            <a:endParaRPr lang="en-AU" sz="800" dirty="0" smtClean="0">
              <a:solidFill>
                <a:srgbClr val="FFFF00"/>
              </a:solidFill>
            </a:endParaRPr>
          </a:p>
          <a:p>
            <a:pPr algn="l"/>
            <a:r>
              <a:rPr lang="en-AU" sz="1600" b="1" dirty="0" smtClean="0">
                <a:solidFill>
                  <a:srgbClr val="FFFF00"/>
                </a:solidFill>
              </a:rPr>
              <a:t>Respecting communication styles of different cultures</a:t>
            </a:r>
          </a:p>
          <a:p>
            <a:pPr algn="l"/>
            <a:r>
              <a:rPr lang="en-AU" sz="1400" dirty="0" smtClean="0">
                <a:solidFill>
                  <a:srgbClr val="FFFF00"/>
                </a:solidFill>
              </a:rPr>
              <a:t>Working in children’s services provides opportunities to meet and interact with children and families from a wide range of cultures and backgrounds. </a:t>
            </a:r>
          </a:p>
          <a:p>
            <a:pPr algn="l"/>
            <a:r>
              <a:rPr lang="en-AU" sz="1400" dirty="0" smtClean="0">
                <a:solidFill>
                  <a:srgbClr val="FFFF00"/>
                </a:solidFill>
              </a:rPr>
              <a:t>Expanding your awareness and understanding of different cultures enables you to provide a richer experience for the children in your care, as well as helping all children feel welcome and included. You are likely to encounter communication styles and customs that are vastly different to what you are used to or have grown up with. </a:t>
            </a:r>
          </a:p>
          <a:p>
            <a:pPr algn="l"/>
            <a:r>
              <a:rPr lang="en-AU" sz="1400" dirty="0" smtClean="0">
                <a:solidFill>
                  <a:srgbClr val="FFFF00"/>
                </a:solidFill>
              </a:rPr>
              <a:t>In order to convey respect for all the children and families we work with, we must be mindful of the language we use. We need to steer away from potentially confusing language habits, such as the use of sarcasm. Not only can sarcasm be unintentionally offensive but many cultures may not understand its meaning. Likewise, the use of slang words and phrases should be avoided.</a:t>
            </a:r>
          </a:p>
          <a:p>
            <a:pPr algn="l"/>
            <a:endParaRPr lang="en-AU" sz="1400" dirty="0" smtClean="0">
              <a:solidFill>
                <a:srgbClr val="FFFF00"/>
              </a:solidFill>
            </a:endParaRPr>
          </a:p>
          <a:p>
            <a:pPr algn="l"/>
            <a:r>
              <a:rPr lang="en-AU" sz="1400" dirty="0" smtClean="0">
                <a:solidFill>
                  <a:srgbClr val="FFFF00"/>
                </a:solidFill>
              </a:rPr>
              <a:t>There are other cultural differences we should also consider that can affect communication. These include:</a:t>
            </a:r>
          </a:p>
          <a:p>
            <a:pPr algn="l">
              <a:buFont typeface="Wingdings" pitchFamily="2" charset="2"/>
              <a:buChar char="Ø"/>
            </a:pPr>
            <a:r>
              <a:rPr lang="en-AU" sz="1400" dirty="0" smtClean="0">
                <a:solidFill>
                  <a:srgbClr val="FFFF00"/>
                </a:solidFill>
              </a:rPr>
              <a:t>the way in which people of different cultures address each other</a:t>
            </a:r>
          </a:p>
          <a:p>
            <a:pPr algn="l">
              <a:buFont typeface="Wingdings" pitchFamily="2" charset="2"/>
              <a:buChar char="Ø"/>
            </a:pPr>
            <a:r>
              <a:rPr lang="en-AU" sz="1400" dirty="0" smtClean="0">
                <a:solidFill>
                  <a:srgbClr val="FFFF00"/>
                </a:solidFill>
              </a:rPr>
              <a:t>what level of formality or informality people are comfortable with</a:t>
            </a:r>
          </a:p>
          <a:p>
            <a:pPr algn="l">
              <a:buFont typeface="Wingdings" pitchFamily="2" charset="2"/>
              <a:buChar char="Ø"/>
            </a:pPr>
            <a:r>
              <a:rPr lang="en-AU" sz="1400" dirty="0" smtClean="0">
                <a:solidFill>
                  <a:srgbClr val="FFFF00"/>
                </a:solidFill>
              </a:rPr>
              <a:t>non-verbal behaviour, such as eye contact, hand gestures, personal space</a:t>
            </a:r>
            <a:r>
              <a:rPr lang="en-AU" sz="1400" dirty="0" smtClean="0">
                <a:solidFill>
                  <a:srgbClr val="FFFF00"/>
                </a:solidFill>
              </a:rPr>
              <a:t>.</a:t>
            </a:r>
          </a:p>
          <a:p>
            <a:pPr algn="l"/>
            <a:endParaRPr lang="en-AU" sz="1400" dirty="0" smtClean="0">
              <a:solidFill>
                <a:srgbClr val="FFFF00"/>
              </a:solidFill>
            </a:endParaRPr>
          </a:p>
          <a:p>
            <a:pPr algn="l"/>
            <a:endParaRPr lang="en-AU" sz="1400" dirty="0" smtClean="0">
              <a:solidFill>
                <a:srgbClr val="FFFF00"/>
              </a:solidFill>
            </a:endParaRPr>
          </a:p>
          <a:p>
            <a:pPr algn="l"/>
            <a:endParaRPr lang="en-AU"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99792" y="817419"/>
            <a:ext cx="8442037" cy="6040581"/>
          </a:xfrm>
        </p:spPr>
        <p:txBody>
          <a:bodyPr/>
          <a:lstStyle/>
          <a:p>
            <a:pPr algn="l"/>
            <a:r>
              <a:rPr lang="en-AU" sz="1400" dirty="0" smtClean="0">
                <a:solidFill>
                  <a:srgbClr val="FFFF00"/>
                </a:solidFill>
              </a:rPr>
              <a:t>There may be children in our child care centre who speak a language other than English as their first language. It is our role to nurture and respect their native </a:t>
            </a:r>
            <a:r>
              <a:rPr lang="en-AU" sz="1400" dirty="0" smtClean="0">
                <a:solidFill>
                  <a:srgbClr val="FFFF00"/>
                </a:solidFill>
              </a:rPr>
              <a:t>language</a:t>
            </a:r>
            <a:r>
              <a:rPr lang="en-AU" sz="1400" dirty="0" smtClean="0">
                <a:solidFill>
                  <a:srgbClr val="FFFF00"/>
                </a:solidFill>
              </a:rPr>
              <a:t>, as well as to foster and develop their English language skills</a:t>
            </a:r>
            <a:r>
              <a:rPr lang="en-AU" sz="1400" dirty="0" smtClean="0">
                <a:solidFill>
                  <a:srgbClr val="FFFF00"/>
                </a:solidFill>
              </a:rPr>
              <a:t>.</a:t>
            </a:r>
          </a:p>
          <a:p>
            <a:pPr algn="l"/>
            <a:endParaRPr lang="en-AU" sz="1000" dirty="0" smtClean="0">
              <a:solidFill>
                <a:srgbClr val="FFFF00"/>
              </a:solidFill>
            </a:endParaRPr>
          </a:p>
          <a:p>
            <a:pPr algn="l"/>
            <a:r>
              <a:rPr lang="en-AU" b="1" dirty="0" smtClean="0">
                <a:solidFill>
                  <a:srgbClr val="FFFF00"/>
                </a:solidFill>
              </a:rPr>
              <a:t>Promoting positive behaviour</a:t>
            </a:r>
          </a:p>
          <a:p>
            <a:pPr algn="l"/>
            <a:r>
              <a:rPr lang="en-AU" sz="1400" dirty="0" smtClean="0">
                <a:solidFill>
                  <a:srgbClr val="FFFF00"/>
                </a:solidFill>
              </a:rPr>
              <a:t>The key to promoting positive behaviour in children is to form positive relationships with them. </a:t>
            </a:r>
          </a:p>
          <a:p>
            <a:pPr algn="l"/>
            <a:r>
              <a:rPr lang="en-AU" sz="1400" dirty="0" smtClean="0">
                <a:solidFill>
                  <a:srgbClr val="FFFF00"/>
                </a:solidFill>
              </a:rPr>
              <a:t>There are many ways to do this, including communicating with respect and sincerity, and providing activities to encourage positive interaction. </a:t>
            </a:r>
          </a:p>
          <a:p>
            <a:pPr algn="l"/>
            <a:r>
              <a:rPr lang="en-AU" sz="1400" dirty="0" smtClean="0">
                <a:solidFill>
                  <a:srgbClr val="FFFF00"/>
                </a:solidFill>
              </a:rPr>
              <a:t>Offering children a suggestion of what they should be doing, rather than what they shouldn’t be doing, will give them a clear message of what you require of their behaviour.</a:t>
            </a:r>
          </a:p>
          <a:p>
            <a:pPr algn="l"/>
            <a:r>
              <a:rPr lang="en-AU" sz="1400" dirty="0" smtClean="0">
                <a:solidFill>
                  <a:srgbClr val="FFFF00"/>
                </a:solidFill>
              </a:rPr>
              <a:t>                    For </a:t>
            </a:r>
            <a:r>
              <a:rPr lang="en-AU" sz="1400" dirty="0" smtClean="0">
                <a:solidFill>
                  <a:srgbClr val="FFFF00"/>
                </a:solidFill>
              </a:rPr>
              <a:t>example, instead of </a:t>
            </a:r>
            <a:r>
              <a:rPr lang="en-AU" sz="1400" dirty="0" smtClean="0">
                <a:solidFill>
                  <a:srgbClr val="FFFF00"/>
                </a:solidFill>
              </a:rPr>
              <a:t>saying       “Don’t run inside”</a:t>
            </a:r>
          </a:p>
          <a:p>
            <a:pPr algn="l"/>
            <a:r>
              <a:rPr lang="en-AU" sz="1400" dirty="0" smtClean="0">
                <a:solidFill>
                  <a:srgbClr val="FFFF00"/>
                </a:solidFill>
              </a:rPr>
              <a:t>                    We </a:t>
            </a:r>
            <a:r>
              <a:rPr lang="en-AU" sz="1400" dirty="0" smtClean="0">
                <a:solidFill>
                  <a:srgbClr val="FFFF00"/>
                </a:solidFill>
              </a:rPr>
              <a:t>could </a:t>
            </a:r>
            <a:r>
              <a:rPr lang="en-AU" sz="1400" dirty="0" smtClean="0">
                <a:solidFill>
                  <a:srgbClr val="FFFF00"/>
                </a:solidFill>
              </a:rPr>
              <a:t>say                                 “Please walk inside”</a:t>
            </a:r>
          </a:p>
          <a:p>
            <a:pPr algn="l"/>
            <a:endParaRPr lang="en-AU" sz="1400" dirty="0" smtClean="0">
              <a:solidFill>
                <a:srgbClr val="FFFF00"/>
              </a:solidFill>
            </a:endParaRPr>
          </a:p>
          <a:p>
            <a:pPr algn="l"/>
            <a:r>
              <a:rPr lang="en-AU" sz="1400" dirty="0" smtClean="0">
                <a:solidFill>
                  <a:srgbClr val="FFFF00"/>
                </a:solidFill>
              </a:rPr>
              <a:t>Lets try.......</a:t>
            </a:r>
            <a:endParaRPr lang="en-AU" sz="1400" dirty="0" smtClean="0">
              <a:solidFill>
                <a:srgbClr val="FFFF00"/>
              </a:solidFill>
            </a:endParaRPr>
          </a:p>
          <a:p>
            <a:pPr algn="l"/>
            <a:r>
              <a:rPr lang="en-AU" sz="1400" dirty="0" smtClean="0">
                <a:solidFill>
                  <a:srgbClr val="FFFF00"/>
                </a:solidFill>
              </a:rPr>
              <a:t>“Don’t </a:t>
            </a:r>
            <a:r>
              <a:rPr lang="en-AU" sz="1400" dirty="0" smtClean="0">
                <a:solidFill>
                  <a:srgbClr val="FFFF00"/>
                </a:solidFill>
              </a:rPr>
              <a:t>throw the </a:t>
            </a:r>
            <a:r>
              <a:rPr lang="en-AU" sz="1400" dirty="0" smtClean="0">
                <a:solidFill>
                  <a:srgbClr val="FFFF00"/>
                </a:solidFill>
              </a:rPr>
              <a:t>sand”		</a:t>
            </a:r>
            <a:r>
              <a:rPr lang="en-AU" sz="1400" dirty="0" smtClean="0">
                <a:solidFill>
                  <a:srgbClr val="FFFF00"/>
                </a:solidFill>
              </a:rPr>
              <a:t> </a:t>
            </a:r>
            <a:r>
              <a:rPr lang="en-AU" sz="1400" dirty="0" smtClean="0">
                <a:solidFill>
                  <a:srgbClr val="FFFF00"/>
                </a:solidFill>
              </a:rPr>
              <a:t>“Sand is for digging in the sandpit”</a:t>
            </a:r>
            <a:r>
              <a:rPr lang="en-AU" sz="1400" dirty="0" smtClean="0">
                <a:solidFill>
                  <a:srgbClr val="FFFF00"/>
                </a:solidFill>
              </a:rPr>
              <a:t/>
            </a:r>
            <a:br>
              <a:rPr lang="en-AU" sz="1400" dirty="0" smtClean="0">
                <a:solidFill>
                  <a:srgbClr val="FFFF00"/>
                </a:solidFill>
              </a:rPr>
            </a:br>
            <a:r>
              <a:rPr lang="en-AU" sz="1400" dirty="0" smtClean="0">
                <a:solidFill>
                  <a:srgbClr val="FFFF00"/>
                </a:solidFill>
              </a:rPr>
              <a:t>“Don’t shout”			 “We use quite voices inside”</a:t>
            </a:r>
            <a:r>
              <a:rPr lang="en-AU" sz="1400" dirty="0" smtClean="0">
                <a:solidFill>
                  <a:srgbClr val="FFFF00"/>
                </a:solidFill>
              </a:rPr>
              <a:t/>
            </a:r>
            <a:br>
              <a:rPr lang="en-AU" sz="1400" dirty="0" smtClean="0">
                <a:solidFill>
                  <a:srgbClr val="FFFF00"/>
                </a:solidFill>
              </a:rPr>
            </a:br>
            <a:r>
              <a:rPr lang="en-AU" sz="1400" dirty="0" smtClean="0">
                <a:solidFill>
                  <a:srgbClr val="FFFF00"/>
                </a:solidFill>
              </a:rPr>
              <a:t>“Don’t hit” 			 “We are gentle with our friends”</a:t>
            </a:r>
            <a:r>
              <a:rPr lang="en-AU" sz="1400" dirty="0" smtClean="0">
                <a:solidFill>
                  <a:srgbClr val="FFFF00"/>
                </a:solidFill>
              </a:rPr>
              <a:t/>
            </a:r>
            <a:br>
              <a:rPr lang="en-AU" sz="1400" dirty="0" smtClean="0">
                <a:solidFill>
                  <a:srgbClr val="FFFF00"/>
                </a:solidFill>
              </a:rPr>
            </a:br>
            <a:r>
              <a:rPr lang="en-AU" sz="1400" dirty="0" smtClean="0">
                <a:solidFill>
                  <a:srgbClr val="FFFF00"/>
                </a:solidFill>
              </a:rPr>
              <a:t>“Don’t </a:t>
            </a:r>
            <a:r>
              <a:rPr lang="en-AU" sz="1400" dirty="0" smtClean="0">
                <a:solidFill>
                  <a:srgbClr val="FFFF00"/>
                </a:solidFill>
              </a:rPr>
              <a:t>go up the </a:t>
            </a:r>
            <a:r>
              <a:rPr lang="en-AU" sz="1400" dirty="0" smtClean="0">
                <a:solidFill>
                  <a:srgbClr val="FFFF00"/>
                </a:solidFill>
              </a:rPr>
              <a:t>slide”		 “The slide is for sliding down the stairs are for going up”</a:t>
            </a:r>
            <a:r>
              <a:rPr lang="en-AU" sz="1400" dirty="0" smtClean="0">
                <a:solidFill>
                  <a:srgbClr val="FFFF00"/>
                </a:solidFill>
              </a:rPr>
              <a:t/>
            </a:r>
            <a:br>
              <a:rPr lang="en-AU" sz="1400" dirty="0" smtClean="0">
                <a:solidFill>
                  <a:srgbClr val="FFFF00"/>
                </a:solidFill>
              </a:rPr>
            </a:br>
            <a:r>
              <a:rPr lang="en-AU" sz="1400" dirty="0" smtClean="0">
                <a:solidFill>
                  <a:srgbClr val="FFFF00"/>
                </a:solidFill>
              </a:rPr>
              <a:t>“Stop </a:t>
            </a:r>
            <a:r>
              <a:rPr lang="en-AU" sz="1400" dirty="0" smtClean="0">
                <a:solidFill>
                  <a:srgbClr val="FFFF00"/>
                </a:solidFill>
              </a:rPr>
              <a:t>dragging your </a:t>
            </a:r>
            <a:r>
              <a:rPr lang="en-AU" sz="1400" dirty="0" smtClean="0">
                <a:solidFill>
                  <a:srgbClr val="FFFF00"/>
                </a:solidFill>
              </a:rPr>
              <a:t>bag”		 “Pick your bag up off the floor please”</a:t>
            </a:r>
            <a:r>
              <a:rPr lang="en-AU" sz="1400" dirty="0" smtClean="0">
                <a:solidFill>
                  <a:srgbClr val="FFFF00"/>
                </a:solidFill>
              </a:rPr>
              <a:t/>
            </a:r>
            <a:br>
              <a:rPr lang="en-AU" sz="1400" dirty="0" smtClean="0">
                <a:solidFill>
                  <a:srgbClr val="FFFF00"/>
                </a:solidFill>
              </a:rPr>
            </a:br>
            <a:r>
              <a:rPr lang="en-AU" sz="1400" dirty="0" smtClean="0">
                <a:solidFill>
                  <a:srgbClr val="FFFF00"/>
                </a:solidFill>
              </a:rPr>
              <a:t>“Don’t </a:t>
            </a:r>
            <a:r>
              <a:rPr lang="en-AU" sz="1400" dirty="0" smtClean="0">
                <a:solidFill>
                  <a:srgbClr val="FFFF00"/>
                </a:solidFill>
              </a:rPr>
              <a:t>tilt your </a:t>
            </a:r>
            <a:r>
              <a:rPr lang="en-AU" sz="1400" dirty="0" smtClean="0">
                <a:solidFill>
                  <a:srgbClr val="FFFF00"/>
                </a:solidFill>
              </a:rPr>
              <a:t>plate” 		 “Keep your plate still, otherwise your food will fall off”</a:t>
            </a:r>
            <a:r>
              <a:rPr lang="en-AU" sz="1400" dirty="0" smtClean="0">
                <a:solidFill>
                  <a:srgbClr val="FFFF00"/>
                </a:solidFill>
              </a:rPr>
              <a:t/>
            </a:r>
            <a:br>
              <a:rPr lang="en-AU" sz="1400" dirty="0" smtClean="0">
                <a:solidFill>
                  <a:srgbClr val="FFFF00"/>
                </a:solidFill>
              </a:rPr>
            </a:br>
            <a:r>
              <a:rPr lang="en-AU" sz="1400" dirty="0" smtClean="0">
                <a:solidFill>
                  <a:srgbClr val="FFFF00"/>
                </a:solidFill>
              </a:rPr>
              <a:t>“Don’t </a:t>
            </a:r>
            <a:r>
              <a:rPr lang="en-AU" sz="1400" dirty="0" smtClean="0">
                <a:solidFill>
                  <a:srgbClr val="FFFF00"/>
                </a:solidFill>
              </a:rPr>
              <a:t>leave that </a:t>
            </a:r>
            <a:r>
              <a:rPr lang="en-AU" sz="1400" dirty="0" smtClean="0">
                <a:solidFill>
                  <a:srgbClr val="FFFF00"/>
                </a:solidFill>
              </a:rPr>
              <a:t>there”		 “Please put that back where you found it”</a:t>
            </a:r>
            <a:endParaRPr lang="en-AU" sz="1400"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0982" y="544945"/>
            <a:ext cx="8589818" cy="6031346"/>
          </a:xfrm>
        </p:spPr>
        <p:txBody>
          <a:bodyPr>
            <a:normAutofit fontScale="92500" lnSpcReduction="10000"/>
          </a:bodyPr>
          <a:lstStyle/>
          <a:p>
            <a:pPr algn="l"/>
            <a:r>
              <a:rPr lang="en-AU" sz="1600" b="1" dirty="0" smtClean="0">
                <a:solidFill>
                  <a:srgbClr val="FFFF00"/>
                </a:solidFill>
              </a:rPr>
              <a:t>Modelling positive relationships</a:t>
            </a:r>
          </a:p>
          <a:p>
            <a:pPr algn="l"/>
            <a:r>
              <a:rPr lang="en-AU" sz="1400" dirty="0" smtClean="0">
                <a:solidFill>
                  <a:srgbClr val="FFFF00"/>
                </a:solidFill>
              </a:rPr>
              <a:t>Everything you say and do when you're around children can impact on their perception of appropriate behaviour and ways of expressing feelings.</a:t>
            </a:r>
          </a:p>
          <a:p>
            <a:pPr algn="l"/>
            <a:r>
              <a:rPr lang="en-AU" sz="1400" dirty="0" smtClean="0">
                <a:solidFill>
                  <a:srgbClr val="FFFF00"/>
                </a:solidFill>
              </a:rPr>
              <a:t>The key is to promote the formation of positive relationships. There are many ways to do this, including communicating with respect and sincerity, and providing activities to encourage positive interaction.</a:t>
            </a:r>
          </a:p>
          <a:p>
            <a:pPr algn="l"/>
            <a:r>
              <a:rPr lang="en-AU" sz="1400" dirty="0" smtClean="0">
                <a:solidFill>
                  <a:srgbClr val="FFFF00"/>
                </a:solidFill>
              </a:rPr>
              <a:t>It is far easier to guide a child positively, than have to implement behaviour management strategies after an issue arises. Remember, prevention is better than cure!</a:t>
            </a:r>
          </a:p>
          <a:p>
            <a:pPr algn="l"/>
            <a:endParaRPr lang="en-AU" sz="1600" b="1" dirty="0" smtClean="0">
              <a:solidFill>
                <a:srgbClr val="FFFF00"/>
              </a:solidFill>
            </a:endParaRPr>
          </a:p>
          <a:p>
            <a:pPr algn="l"/>
            <a:r>
              <a:rPr lang="en-AU" sz="1600" b="1" dirty="0" smtClean="0">
                <a:solidFill>
                  <a:srgbClr val="FFFF00"/>
                </a:solidFill>
              </a:rPr>
              <a:t>Respect </a:t>
            </a:r>
            <a:r>
              <a:rPr lang="en-AU" sz="1600" b="1" dirty="0" smtClean="0">
                <a:solidFill>
                  <a:srgbClr val="FFFF00"/>
                </a:solidFill>
              </a:rPr>
              <a:t>and </a:t>
            </a:r>
            <a:r>
              <a:rPr lang="en-AU" sz="1600" b="1" dirty="0" smtClean="0">
                <a:solidFill>
                  <a:srgbClr val="FFFF00"/>
                </a:solidFill>
              </a:rPr>
              <a:t>sincerity</a:t>
            </a:r>
          </a:p>
          <a:p>
            <a:pPr algn="l"/>
            <a:r>
              <a:rPr lang="en-AU" sz="1400" dirty="0" smtClean="0">
                <a:solidFill>
                  <a:srgbClr val="FFFF00"/>
                </a:solidFill>
              </a:rPr>
              <a:t>Respect and sincerity are key elements in any communication you undertake.</a:t>
            </a:r>
          </a:p>
          <a:p>
            <a:pPr algn="l"/>
            <a:r>
              <a:rPr lang="en-AU" sz="1400" dirty="0" smtClean="0">
                <a:solidFill>
                  <a:srgbClr val="FFFF00"/>
                </a:solidFill>
              </a:rPr>
              <a:t>As a caregiver you are required to role model these skills constantly. By doing this you will demonstrate to the children in your care that this is the appropriate way to behave. You can demonstrate this by being respectful and sincere with the children, their families and your </a:t>
            </a:r>
            <a:r>
              <a:rPr lang="en-AU" sz="1400" dirty="0" smtClean="0">
                <a:solidFill>
                  <a:srgbClr val="FFFF00"/>
                </a:solidFill>
              </a:rPr>
              <a:t>colleagues</a:t>
            </a:r>
            <a:r>
              <a:rPr lang="en-AU" sz="1600" dirty="0" smtClean="0">
                <a:solidFill>
                  <a:srgbClr val="FFFF00"/>
                </a:solidFill>
              </a:rPr>
              <a:t>.</a:t>
            </a:r>
          </a:p>
          <a:p>
            <a:pPr algn="l"/>
            <a:endParaRPr lang="en-AU" sz="1600" b="1" dirty="0" smtClean="0">
              <a:solidFill>
                <a:srgbClr val="FFFF00"/>
              </a:solidFill>
            </a:endParaRPr>
          </a:p>
          <a:p>
            <a:pPr algn="l"/>
            <a:r>
              <a:rPr lang="en-AU" sz="1600" b="1" dirty="0" smtClean="0">
                <a:solidFill>
                  <a:srgbClr val="FFFF00"/>
                </a:solidFill>
              </a:rPr>
              <a:t>Experiences</a:t>
            </a:r>
          </a:p>
          <a:p>
            <a:pPr algn="l"/>
            <a:r>
              <a:rPr lang="en-AU" sz="1400" dirty="0" smtClean="0">
                <a:solidFill>
                  <a:srgbClr val="FFFF00"/>
                </a:solidFill>
              </a:rPr>
              <a:t>Experiences will </a:t>
            </a:r>
            <a:r>
              <a:rPr lang="en-AU" sz="1400" dirty="0" smtClean="0">
                <a:solidFill>
                  <a:srgbClr val="FFFF00"/>
                </a:solidFill>
              </a:rPr>
              <a:t>provide you with many opportunities to promote the formation of positive relationships.</a:t>
            </a:r>
          </a:p>
          <a:p>
            <a:pPr algn="l"/>
            <a:r>
              <a:rPr lang="en-AU" sz="1400" dirty="0" smtClean="0">
                <a:solidFill>
                  <a:srgbClr val="FFFF00"/>
                </a:solidFill>
              </a:rPr>
              <a:t>You can do one-on-one experiences or group experiences. You can use puppets or tell stories with directed meanings. Positive experiences can be used in many different ways.</a:t>
            </a:r>
          </a:p>
          <a:p>
            <a:pPr algn="l"/>
            <a:endParaRPr lang="en-AU" sz="1600" b="1" dirty="0" smtClean="0">
              <a:solidFill>
                <a:srgbClr val="FFFF00"/>
              </a:solidFill>
            </a:endParaRPr>
          </a:p>
          <a:p>
            <a:pPr algn="l"/>
            <a:r>
              <a:rPr lang="en-AU" sz="1600" b="1" dirty="0" smtClean="0">
                <a:solidFill>
                  <a:srgbClr val="FFFF00"/>
                </a:solidFill>
              </a:rPr>
              <a:t>Individual communication</a:t>
            </a:r>
          </a:p>
          <a:p>
            <a:pPr algn="l"/>
            <a:r>
              <a:rPr lang="en-AU" sz="1400" dirty="0" smtClean="0">
                <a:solidFill>
                  <a:srgbClr val="FFFF00"/>
                </a:solidFill>
              </a:rPr>
              <a:t>Individual communication can take place through planned experiences or spontaneously.</a:t>
            </a:r>
          </a:p>
          <a:p>
            <a:pPr algn="l"/>
            <a:r>
              <a:rPr lang="en-AU" sz="1400" dirty="0" smtClean="0">
                <a:solidFill>
                  <a:srgbClr val="FFFF00"/>
                </a:solidFill>
              </a:rPr>
              <a:t>This can involve talking with the child about how they are feeling, helping them to express feelings, and helping with what words to use. It could also mean talking with all the children individually about considering others and being respectful of their play. For example, explaining the importance of asking for a toy rather than just taking it from another child</a:t>
            </a:r>
            <a:r>
              <a:rPr lang="en-AU" sz="1600" dirty="0" smtClean="0">
                <a:solidFill>
                  <a:srgbClr val="FFFF00"/>
                </a:solidFill>
              </a:rPr>
              <a:t>.</a:t>
            </a:r>
          </a:p>
          <a:p>
            <a:pPr algn="l"/>
            <a:endParaRPr lang="en-AU" sz="1600" b="1" dirty="0" smtClean="0"/>
          </a:p>
          <a:p>
            <a:pPr algn="l"/>
            <a:endParaRPr lang="en-AU" sz="1600" b="1" dirty="0" smtClean="0"/>
          </a:p>
          <a:p>
            <a:pPr algn="l"/>
            <a:endParaRPr lang="en-AU" sz="1600" b="1" dirty="0" smtClean="0"/>
          </a:p>
          <a:p>
            <a:pPr algn="l"/>
            <a:endParaRPr lang="en-AU" sz="1600" b="1"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1" y="688109"/>
            <a:ext cx="8460508" cy="6169891"/>
          </a:xfrm>
        </p:spPr>
        <p:txBody>
          <a:bodyPr>
            <a:normAutofit fontScale="70000" lnSpcReduction="20000"/>
          </a:bodyPr>
          <a:lstStyle/>
          <a:p>
            <a:pPr algn="l"/>
            <a:r>
              <a:rPr lang="en-AU" sz="2300" b="1" dirty="0" smtClean="0">
                <a:solidFill>
                  <a:srgbClr val="FFFF00"/>
                </a:solidFill>
              </a:rPr>
              <a:t>Clear expectations</a:t>
            </a:r>
          </a:p>
          <a:p>
            <a:pPr algn="l"/>
            <a:r>
              <a:rPr lang="en-AU" sz="2000" dirty="0" smtClean="0">
                <a:solidFill>
                  <a:srgbClr val="FFFF00"/>
                </a:solidFill>
              </a:rPr>
              <a:t>It is far easier to guide a child positively in the first place than to have to implement behaviour management strategies after an issue arises. Remember, prevention is better than cure!</a:t>
            </a:r>
          </a:p>
          <a:p>
            <a:pPr algn="l"/>
            <a:r>
              <a:rPr lang="en-AU" sz="2000" dirty="0" smtClean="0">
                <a:solidFill>
                  <a:srgbClr val="FFFF00"/>
                </a:solidFill>
              </a:rPr>
              <a:t>You can read more about limit setting and guiding children’s behaviour </a:t>
            </a:r>
            <a:r>
              <a:rPr lang="en-AU" sz="2000" dirty="0" smtClean="0">
                <a:solidFill>
                  <a:srgbClr val="FFFF00"/>
                </a:solidFill>
              </a:rPr>
              <a:t>in Limits and guidelines </a:t>
            </a:r>
            <a:endParaRPr lang="en-AU" sz="2000" dirty="0" smtClean="0">
              <a:solidFill>
                <a:srgbClr val="FFFF00"/>
              </a:solidFill>
            </a:endParaRPr>
          </a:p>
          <a:p>
            <a:pPr algn="l"/>
            <a:r>
              <a:rPr lang="en-AU" sz="2000" dirty="0" smtClean="0">
                <a:solidFill>
                  <a:srgbClr val="FFFF00"/>
                </a:solidFill>
              </a:rPr>
              <a:t>You should familiarise yourself with your centre’s behaviour management policies and procedures. Centres will have differing strategies that will be outlined in their policies, although all should be of a positive nature. These will guide you in your workplace</a:t>
            </a:r>
            <a:r>
              <a:rPr lang="en-AU" sz="2000" dirty="0" smtClean="0">
                <a:solidFill>
                  <a:srgbClr val="FFFF00"/>
                </a:solidFill>
              </a:rPr>
              <a:t>.</a:t>
            </a:r>
          </a:p>
          <a:p>
            <a:pPr algn="l"/>
            <a:endParaRPr lang="en-AU" sz="2000" dirty="0" smtClean="0">
              <a:solidFill>
                <a:srgbClr val="FFFF00"/>
              </a:solidFill>
            </a:endParaRPr>
          </a:p>
          <a:p>
            <a:pPr algn="l"/>
            <a:r>
              <a:rPr lang="en-AU" sz="2000" dirty="0" smtClean="0">
                <a:solidFill>
                  <a:srgbClr val="FFFF00"/>
                </a:solidFill>
              </a:rPr>
              <a:t>We shouldn’t limit our guiding interactions to when a child is doing something undesirable, but rather constantly recognise what children are doing well. Positive reinforcement when children are behaving respectfully and appropriately will encourage these desired behaviours to continue</a:t>
            </a:r>
            <a:endParaRPr lang="en-AU" sz="2000" dirty="0" smtClean="0">
              <a:solidFill>
                <a:srgbClr val="FFFF00"/>
              </a:solidFill>
            </a:endParaRPr>
          </a:p>
          <a:p>
            <a:pPr algn="l"/>
            <a:endParaRPr lang="en-AU" sz="1400" dirty="0" smtClean="0">
              <a:solidFill>
                <a:srgbClr val="FFFF00"/>
              </a:solidFill>
            </a:endParaRPr>
          </a:p>
          <a:p>
            <a:pPr algn="l"/>
            <a:r>
              <a:rPr lang="en-AU" sz="2300" b="1" dirty="0" smtClean="0">
                <a:solidFill>
                  <a:srgbClr val="FFFF00"/>
                </a:solidFill>
              </a:rPr>
              <a:t>Limits and </a:t>
            </a:r>
            <a:r>
              <a:rPr lang="en-AU" sz="2300" b="1" dirty="0" smtClean="0">
                <a:solidFill>
                  <a:srgbClr val="FFFF00"/>
                </a:solidFill>
              </a:rPr>
              <a:t>guidelines</a:t>
            </a:r>
            <a:endParaRPr lang="en-AU" sz="2300" b="1" dirty="0" smtClean="0">
              <a:solidFill>
                <a:srgbClr val="FFFF00"/>
              </a:solidFill>
            </a:endParaRPr>
          </a:p>
          <a:p>
            <a:pPr algn="l"/>
            <a:r>
              <a:rPr lang="en-AU" sz="2000" dirty="0" smtClean="0">
                <a:solidFill>
                  <a:srgbClr val="FFFF00"/>
                </a:solidFill>
              </a:rPr>
              <a:t>Before you can expect the children in your care to behave appropriately at your centre, the guidelines and limits you want children to </a:t>
            </a:r>
            <a:r>
              <a:rPr lang="en-AU" sz="2000" dirty="0" smtClean="0">
                <a:solidFill>
                  <a:srgbClr val="FFFF00"/>
                </a:solidFill>
              </a:rPr>
              <a:t>adhere to </a:t>
            </a:r>
            <a:r>
              <a:rPr lang="en-AU" sz="2000" dirty="0" smtClean="0">
                <a:solidFill>
                  <a:srgbClr val="FFFF00"/>
                </a:solidFill>
              </a:rPr>
              <a:t>need to be stated clearly and up front.</a:t>
            </a:r>
          </a:p>
          <a:p>
            <a:pPr algn="l"/>
            <a:r>
              <a:rPr lang="en-AU" sz="2000" dirty="0" smtClean="0">
                <a:solidFill>
                  <a:srgbClr val="FFFF00"/>
                </a:solidFill>
              </a:rPr>
              <a:t>You must ensure that children are aware of these guidelines, and the limits on their behaviour. If the children are not aware, they will not know what is appropriate and what is not.</a:t>
            </a:r>
          </a:p>
          <a:p>
            <a:pPr algn="l"/>
            <a:endParaRPr lang="en-AU" sz="2000" b="1" dirty="0" smtClean="0">
              <a:solidFill>
                <a:srgbClr val="FFFF00"/>
              </a:solidFill>
            </a:endParaRPr>
          </a:p>
          <a:p>
            <a:pPr algn="l"/>
            <a:r>
              <a:rPr lang="en-AU" sz="2000" b="1" dirty="0" smtClean="0">
                <a:solidFill>
                  <a:srgbClr val="FFFF00"/>
                </a:solidFill>
              </a:rPr>
              <a:t>Communicating </a:t>
            </a:r>
            <a:r>
              <a:rPr lang="en-AU" sz="2000" b="1" dirty="0" smtClean="0">
                <a:solidFill>
                  <a:srgbClr val="FFFF00"/>
                </a:solidFill>
              </a:rPr>
              <a:t>behaviour limits and guidelines</a:t>
            </a:r>
          </a:p>
          <a:p>
            <a:pPr algn="l"/>
            <a:r>
              <a:rPr lang="en-AU" sz="2000" dirty="0" smtClean="0">
                <a:solidFill>
                  <a:srgbClr val="FFFF00"/>
                </a:solidFill>
              </a:rPr>
              <a:t>These guidelines and limits must be clearly communicated, and role modelled by yourself and the other caregivers in your centre. By being upfront you know that everyone has been informed and therefore there should be no misunderstandings, or 'not </a:t>
            </a:r>
            <a:r>
              <a:rPr lang="en-AU" sz="2000" dirty="0" smtClean="0">
                <a:solidFill>
                  <a:srgbClr val="FFFF00"/>
                </a:solidFill>
              </a:rPr>
              <a:t>knowing.'</a:t>
            </a:r>
            <a:endParaRPr lang="en-AU" sz="2000" dirty="0" smtClean="0">
              <a:solidFill>
                <a:srgbClr val="FFFF00"/>
              </a:solidFill>
            </a:endParaRPr>
          </a:p>
          <a:p>
            <a:pPr algn="l"/>
            <a:r>
              <a:rPr lang="en-AU" sz="2000" dirty="0" smtClean="0">
                <a:solidFill>
                  <a:srgbClr val="FFFF00"/>
                </a:solidFill>
              </a:rPr>
              <a:t>To be clear, you need to ensure that the children have heard and understood you when you explain the limits and guidelines. If necessary, have them repeat what you have told them so you can be sure. Ask them what the limits and/or guidelines mean to them, so you can see if the message has been understood.</a:t>
            </a:r>
          </a:p>
          <a:p>
            <a:pPr algn="l"/>
            <a:r>
              <a:rPr lang="en-AU" sz="2000" dirty="0" smtClean="0">
                <a:solidFill>
                  <a:srgbClr val="FFFF00"/>
                </a:solidFill>
              </a:rPr>
              <a:t>Limits </a:t>
            </a:r>
            <a:r>
              <a:rPr lang="en-AU" sz="2000" dirty="0" smtClean="0">
                <a:solidFill>
                  <a:srgbClr val="FFFF00"/>
                </a:solidFill>
              </a:rPr>
              <a:t>need to be worded in a positive way to allow children to understand what they </a:t>
            </a:r>
            <a:r>
              <a:rPr lang="en-AU" sz="2000" b="1" dirty="0" smtClean="0">
                <a:solidFill>
                  <a:srgbClr val="FFFF00"/>
                </a:solidFill>
              </a:rPr>
              <a:t>can</a:t>
            </a:r>
            <a:r>
              <a:rPr lang="en-AU" sz="2000" dirty="0" smtClean="0">
                <a:solidFill>
                  <a:srgbClr val="FFFF00"/>
                </a:solidFill>
              </a:rPr>
              <a:t> do.</a:t>
            </a: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41745" y="526473"/>
            <a:ext cx="8405091" cy="6123709"/>
          </a:xfrm>
        </p:spPr>
        <p:txBody>
          <a:bodyPr>
            <a:normAutofit fontScale="85000" lnSpcReduction="10000"/>
          </a:bodyPr>
          <a:lstStyle/>
          <a:p>
            <a:pPr algn="l"/>
            <a:r>
              <a:rPr lang="en-AU" b="1" dirty="0" smtClean="0">
                <a:solidFill>
                  <a:srgbClr val="FFFF00"/>
                </a:solidFill>
              </a:rPr>
              <a:t>Applying limits and guidelines to children's behaviour</a:t>
            </a:r>
          </a:p>
          <a:p>
            <a:pPr algn="l"/>
            <a:r>
              <a:rPr lang="en-AU" dirty="0" smtClean="0">
                <a:solidFill>
                  <a:srgbClr val="FFFF00"/>
                </a:solidFill>
              </a:rPr>
              <a:t>Applying these limits and guidelines to children's behaviour involves directing the children towards the desired behaviour in a positive and caring way. Directing (or redirecting) behaviour is similar to refocusing someone's attention - you do it to change the pathway on which they are heading. This does not always mean that the pathway they are heading on is wrong, it just may be inappropriate at that time.</a:t>
            </a:r>
          </a:p>
          <a:p>
            <a:pPr algn="l"/>
            <a:r>
              <a:rPr lang="en-AU" dirty="0" smtClean="0">
                <a:solidFill>
                  <a:srgbClr val="FFFF00"/>
                </a:solidFill>
              </a:rPr>
              <a:t>For younger children, these guidelines and limits are important as they are still developing their understanding of what's right and wrong. Knowledge of why the limit is in place is equally important for older children, who are more likely to already be aware of what behaviour is acceptable. By understanding the reasons why they exist, the children are more accepting and willing to respect the limit</a:t>
            </a:r>
            <a:r>
              <a:rPr lang="en-AU" dirty="0" smtClean="0">
                <a:solidFill>
                  <a:srgbClr val="FFFF00"/>
                </a:solidFill>
              </a:rPr>
              <a:t>.</a:t>
            </a:r>
          </a:p>
          <a:p>
            <a:endParaRPr lang="en-AU" dirty="0" smtClean="0"/>
          </a:p>
          <a:p>
            <a:pPr algn="l"/>
            <a:r>
              <a:rPr lang="en-AU" dirty="0" smtClean="0">
                <a:solidFill>
                  <a:srgbClr val="FFFF00"/>
                </a:solidFill>
              </a:rPr>
              <a:t>For </a:t>
            </a:r>
            <a:r>
              <a:rPr lang="en-AU" dirty="0" smtClean="0">
                <a:solidFill>
                  <a:srgbClr val="FFFF00"/>
                </a:solidFill>
              </a:rPr>
              <a:t>example, if you were asking a child to stop running in the centre, if you explained why running is dangerous it would help them to understand why the limit exists.</a:t>
            </a:r>
          </a:p>
          <a:p>
            <a:pPr algn="l"/>
            <a:endParaRPr lang="en-AU" b="1" dirty="0" smtClean="0">
              <a:solidFill>
                <a:srgbClr val="FFFF00"/>
              </a:solidFill>
            </a:endParaRPr>
          </a:p>
          <a:p>
            <a:pPr algn="l"/>
            <a:r>
              <a:rPr lang="en-AU" b="1" dirty="0" smtClean="0">
                <a:solidFill>
                  <a:srgbClr val="FFFF00"/>
                </a:solidFill>
              </a:rPr>
              <a:t>Redirecting </a:t>
            </a:r>
            <a:r>
              <a:rPr lang="en-AU" b="1" dirty="0" smtClean="0">
                <a:solidFill>
                  <a:srgbClr val="FFFF00"/>
                </a:solidFill>
              </a:rPr>
              <a:t>children’s attention</a:t>
            </a:r>
          </a:p>
          <a:p>
            <a:pPr algn="l"/>
            <a:r>
              <a:rPr lang="en-AU" dirty="0" smtClean="0">
                <a:solidFill>
                  <a:srgbClr val="FFFF00"/>
                </a:solidFill>
              </a:rPr>
              <a:t>One of the techniques used by caregivers to modify a child's inappropriate behaviour involves redirecting the child to something else more appropriate; in other words, get them to focus on something else.</a:t>
            </a:r>
          </a:p>
          <a:p>
            <a:pPr algn="l"/>
            <a:r>
              <a:rPr lang="en-AU" dirty="0" smtClean="0">
                <a:solidFill>
                  <a:srgbClr val="FFFF00"/>
                </a:solidFill>
              </a:rPr>
              <a:t>When redirecting a child’s behaviour, the language you use needs to be appropriate to their age and stage of development. This means that you will need to alter your approach </a:t>
            </a:r>
            <a:r>
              <a:rPr lang="en-AU" dirty="0" smtClean="0">
                <a:solidFill>
                  <a:srgbClr val="FFFF00"/>
                </a:solidFill>
                <a:hlinkClick r:id="rId2"/>
              </a:rPr>
              <a:t>accordingly</a:t>
            </a:r>
            <a:r>
              <a:rPr lang="en-AU" dirty="0" smtClean="0">
                <a:solidFill>
                  <a:srgbClr val="FFFF00"/>
                </a:solidFill>
              </a:rPr>
              <a:t>. You also need to ensure that you are modelling appropriate behaviours yourself - in other words, 'practise what you preach.'</a:t>
            </a:r>
          </a:p>
          <a:p>
            <a:pPr algn="l"/>
            <a:r>
              <a:rPr lang="en-AU" dirty="0" smtClean="0">
                <a:solidFill>
                  <a:srgbClr val="FFFF00"/>
                </a:solidFill>
              </a:rPr>
              <a:t>Like many things in life, redirection will become a habit after you have performed it a few times, you just need to break the old habit first if you have one.</a:t>
            </a:r>
          </a:p>
          <a:p>
            <a:pPr algn="l"/>
            <a:endParaRPr lang="en-AU" dirty="0" smtClean="0">
              <a:solidFill>
                <a:srgbClr val="FFFF00"/>
              </a:solidFill>
            </a:endParaRPr>
          </a:p>
          <a:p>
            <a:endParaRPr lang="en-AU" dirty="0"/>
          </a:p>
        </p:txBody>
      </p:sp>
      <p:pic>
        <p:nvPicPr>
          <p:cNvPr id="5" name="Picture 4" descr="SMYL Logo Style 3"/>
          <p:cNvPicPr/>
          <p:nvPr/>
        </p:nvPicPr>
        <p:blipFill>
          <a:blip r:embed="rId3" cstate="print"/>
          <a:srcRect/>
          <a:stretch>
            <a:fillRect/>
          </a:stretch>
        </p:blipFill>
        <p:spPr bwMode="auto">
          <a:xfrm>
            <a:off x="7037147" y="212097"/>
            <a:ext cx="1804682" cy="68028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32509" y="489527"/>
            <a:ext cx="8469745" cy="6068291"/>
          </a:xfrm>
        </p:spPr>
        <p:txBody>
          <a:bodyPr>
            <a:normAutofit/>
          </a:bodyPr>
          <a:lstStyle/>
          <a:p>
            <a:pPr algn="l"/>
            <a:r>
              <a:rPr lang="en-AU" sz="1600" b="1" dirty="0" smtClean="0">
                <a:solidFill>
                  <a:srgbClr val="FFFF00"/>
                </a:solidFill>
              </a:rPr>
              <a:t>Responding to children's behaviour according to policies and procedures</a:t>
            </a:r>
          </a:p>
          <a:p>
            <a:pPr algn="l"/>
            <a:r>
              <a:rPr lang="en-AU" sz="1400" dirty="0" smtClean="0">
                <a:solidFill>
                  <a:srgbClr val="FFFF00"/>
                </a:solidFill>
              </a:rPr>
              <a:t>To ensure that limits and guidelines on children's behaviour are consistent and appropriate in the centre, you will find a manual that will describe to you the policies and procedures the centre has on various topics. One of these should be 'Guiding children's behaviour.’</a:t>
            </a:r>
          </a:p>
          <a:p>
            <a:pPr algn="l"/>
            <a:r>
              <a:rPr lang="en-AU" sz="1400" dirty="0" smtClean="0">
                <a:solidFill>
                  <a:srgbClr val="FFFF00"/>
                </a:solidFill>
              </a:rPr>
              <a:t>Before a centre can be accredited and recognised as having a high quality service, they must have a policy and procedure on guiding children's behaviour. This is required by the National Childcare Accreditation Council.</a:t>
            </a:r>
          </a:p>
          <a:p>
            <a:pPr algn="l"/>
            <a:r>
              <a:rPr lang="en-AU" sz="1400" dirty="0" smtClean="0">
                <a:solidFill>
                  <a:srgbClr val="FFFF00"/>
                </a:solidFill>
              </a:rPr>
              <a:t>Before you start work at any child care centre, always ask to see their policy on guiding children's behaviour so that you understand the guidelines and limits that you will be required to support and monitor</a:t>
            </a:r>
            <a:r>
              <a:rPr lang="en-AU" sz="1400" dirty="0" smtClean="0">
                <a:solidFill>
                  <a:srgbClr val="FFFF00"/>
                </a:solidFill>
              </a:rPr>
              <a:t>.</a:t>
            </a:r>
          </a:p>
          <a:p>
            <a:pPr algn="l"/>
            <a:endParaRPr lang="en-AU" sz="1400" dirty="0" smtClean="0">
              <a:solidFill>
                <a:srgbClr val="FFFF00"/>
              </a:solidFill>
            </a:endParaRPr>
          </a:p>
          <a:p>
            <a:pPr algn="l"/>
            <a:r>
              <a:rPr lang="en-AU" sz="1400" b="1" dirty="0" smtClean="0">
                <a:solidFill>
                  <a:srgbClr val="FFFF00"/>
                </a:solidFill>
              </a:rPr>
              <a:t>Creating a climate of encouragement</a:t>
            </a:r>
          </a:p>
          <a:p>
            <a:pPr algn="l"/>
            <a:r>
              <a:rPr lang="en-AU" sz="1400" dirty="0" smtClean="0">
                <a:solidFill>
                  <a:srgbClr val="FFFF00"/>
                </a:solidFill>
              </a:rPr>
              <a:t>Remember to always acknowledge a child's achievement. Giving positive reinforcement to the individual child directs focus onto the positive behaviours and attributes of the children in your care. In turn, this creates an environment where children are made aware of their strengths and feel valued</a:t>
            </a:r>
            <a:r>
              <a:rPr lang="en-AU" sz="1400" dirty="0" smtClean="0"/>
              <a:t>.</a:t>
            </a:r>
          </a:p>
          <a:p>
            <a:pPr algn="l"/>
            <a:endParaRPr lang="en-AU" sz="1400" dirty="0" smtClean="0">
              <a:solidFill>
                <a:srgbClr val="FFFF00"/>
              </a:solidFill>
            </a:endParaRPr>
          </a:p>
          <a:p>
            <a:pPr algn="l"/>
            <a:r>
              <a:rPr lang="en-AU" sz="1400" b="1" dirty="0" smtClean="0">
                <a:solidFill>
                  <a:srgbClr val="FFFF00"/>
                </a:solidFill>
              </a:rPr>
              <a:t>Recognise Effort</a:t>
            </a:r>
            <a:r>
              <a:rPr lang="en-AU" sz="1400" dirty="0" smtClean="0">
                <a:solidFill>
                  <a:srgbClr val="FFFF00"/>
                </a:solidFill>
              </a:rPr>
              <a:t>	                          “It looks like you have worked really hard on that, well done!”</a:t>
            </a:r>
          </a:p>
          <a:p>
            <a:pPr algn="l"/>
            <a:r>
              <a:rPr lang="en-AU" sz="1400" b="1" dirty="0" smtClean="0">
                <a:solidFill>
                  <a:srgbClr val="FFFF00"/>
                </a:solidFill>
              </a:rPr>
              <a:t>Show Confidence</a:t>
            </a:r>
            <a:r>
              <a:rPr lang="en-AU" sz="1400" dirty="0" smtClean="0">
                <a:solidFill>
                  <a:srgbClr val="FFFF00"/>
                </a:solidFill>
              </a:rPr>
              <a:t>		         “I’m sure you can work it out”</a:t>
            </a:r>
          </a:p>
          <a:p>
            <a:pPr algn="l"/>
            <a:r>
              <a:rPr lang="en-AU" sz="1400" b="1" dirty="0" smtClean="0">
                <a:solidFill>
                  <a:srgbClr val="FFFF00"/>
                </a:solidFill>
              </a:rPr>
              <a:t>Demonstrate acceptance</a:t>
            </a:r>
            <a:r>
              <a:rPr lang="en-AU" sz="1400" dirty="0" smtClean="0">
                <a:solidFill>
                  <a:srgbClr val="FFFF00"/>
                </a:solidFill>
              </a:rPr>
              <a:t>	         “I bet your pleased with what you have done”</a:t>
            </a:r>
          </a:p>
          <a:p>
            <a:pPr algn="l"/>
            <a:r>
              <a:rPr lang="en-AU" sz="1400" b="1" dirty="0" smtClean="0">
                <a:solidFill>
                  <a:srgbClr val="FFFF00"/>
                </a:solidFill>
              </a:rPr>
              <a:t>Appreciate Contributions                      </a:t>
            </a:r>
            <a:r>
              <a:rPr lang="en-AU" sz="1400" dirty="0" smtClean="0">
                <a:solidFill>
                  <a:srgbClr val="FFFF00"/>
                </a:solidFill>
              </a:rPr>
              <a:t>“Thank you, it makes it easier when you help out”</a:t>
            </a:r>
          </a:p>
          <a:p>
            <a:pPr algn="l"/>
            <a:r>
              <a:rPr lang="en-AU" sz="1400" b="1" dirty="0" smtClean="0">
                <a:solidFill>
                  <a:srgbClr val="FFFF00"/>
                </a:solidFill>
              </a:rPr>
              <a:t>Encourage appreciation from others</a:t>
            </a:r>
            <a:r>
              <a:rPr lang="en-AU" sz="1400" dirty="0" smtClean="0">
                <a:solidFill>
                  <a:srgbClr val="FFFF00"/>
                </a:solidFill>
              </a:rPr>
              <a:t> </a:t>
            </a:r>
            <a:r>
              <a:rPr lang="en-AU" sz="1400" dirty="0" smtClean="0">
                <a:solidFill>
                  <a:srgbClr val="FFFF00"/>
                </a:solidFill>
              </a:rPr>
              <a:t>    “Look at </a:t>
            </a:r>
            <a:r>
              <a:rPr lang="en-AU" sz="1400" dirty="0" err="1" smtClean="0">
                <a:solidFill>
                  <a:srgbClr val="FFFF00"/>
                </a:solidFill>
              </a:rPr>
              <a:t>julie</a:t>
            </a:r>
            <a:r>
              <a:rPr lang="en-AU" sz="1400" dirty="0" smtClean="0">
                <a:solidFill>
                  <a:srgbClr val="FFFF00"/>
                </a:solidFill>
              </a:rPr>
              <a:t> she can draw very well”</a:t>
            </a:r>
            <a:endParaRPr lang="en-AU" sz="1400"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60219" y="892377"/>
            <a:ext cx="8515926" cy="5665441"/>
          </a:xfrm>
        </p:spPr>
        <p:txBody>
          <a:bodyPr>
            <a:normAutofit fontScale="92500" lnSpcReduction="10000"/>
          </a:bodyPr>
          <a:lstStyle/>
          <a:p>
            <a:pPr algn="l"/>
            <a:r>
              <a:rPr lang="en-AU" sz="1400" dirty="0" smtClean="0">
                <a:solidFill>
                  <a:srgbClr val="FFFF00"/>
                </a:solidFill>
              </a:rPr>
              <a:t>Each and every child needs to receive individual attention. By communicating with each child during an experience, you will be able to accomplish this. When a child responds to you, you should listen and respond respectfully and openly.</a:t>
            </a:r>
          </a:p>
          <a:p>
            <a:pPr algn="l"/>
            <a:r>
              <a:rPr lang="en-AU" sz="1400" dirty="0" smtClean="0">
                <a:solidFill>
                  <a:srgbClr val="FFFF00"/>
                </a:solidFill>
              </a:rPr>
              <a:t>By making yourself available to the children and taking an active role in their interests you are well on your way to being a respectful communicator. By being accessible you will be available for the child to approach you whenever they feel the need. There are lots of ways you can make yourself accessible to the children.</a:t>
            </a:r>
          </a:p>
          <a:p>
            <a:pPr algn="l"/>
            <a:endParaRPr lang="en-AU" sz="1400" dirty="0" smtClean="0">
              <a:solidFill>
                <a:srgbClr val="FFFF00"/>
              </a:solidFill>
            </a:endParaRPr>
          </a:p>
          <a:p>
            <a:pPr algn="l"/>
            <a:r>
              <a:rPr lang="en-AU" sz="1600" b="1" dirty="0" smtClean="0">
                <a:solidFill>
                  <a:srgbClr val="FFFF00"/>
                </a:solidFill>
              </a:rPr>
              <a:t>Inclusive language</a:t>
            </a:r>
          </a:p>
          <a:p>
            <a:pPr algn="l"/>
            <a:r>
              <a:rPr lang="en-AU" sz="1400" dirty="0" smtClean="0">
                <a:solidFill>
                  <a:srgbClr val="FFFF00"/>
                </a:solidFill>
              </a:rPr>
              <a:t>Inclusive language is language that makes an experience, whether it be an activity or a conversation, accessible to all prospective or intended participants. </a:t>
            </a:r>
          </a:p>
          <a:p>
            <a:pPr algn="l"/>
            <a:r>
              <a:rPr lang="en-AU" sz="1400" dirty="0" smtClean="0">
                <a:solidFill>
                  <a:srgbClr val="FFFF00"/>
                </a:solidFill>
              </a:rPr>
              <a:t>The </a:t>
            </a:r>
            <a:r>
              <a:rPr lang="en-AU" sz="1400" dirty="0" smtClean="0">
                <a:solidFill>
                  <a:srgbClr val="FFFF00"/>
                </a:solidFill>
              </a:rPr>
              <a:t>language we use can have considerable impact on this. As mentioned earlier, some ways to maximise inclusiveness and ensure clarity include avoiding the use of sarcasm, slang or jargon. Another way is to avoid gender specific or stereotypical language</a:t>
            </a:r>
            <a:r>
              <a:rPr lang="en-AU" sz="1400" dirty="0" smtClean="0">
                <a:solidFill>
                  <a:srgbClr val="FFFF00"/>
                </a:solidFill>
              </a:rPr>
              <a:t>.</a:t>
            </a:r>
          </a:p>
          <a:p>
            <a:pPr algn="l"/>
            <a:endParaRPr lang="en-AU" sz="1400" dirty="0" smtClean="0">
              <a:solidFill>
                <a:srgbClr val="FFFF00"/>
              </a:solidFill>
            </a:endParaRPr>
          </a:p>
          <a:p>
            <a:pPr algn="l"/>
            <a:r>
              <a:rPr lang="en-AU" sz="1400" b="1" u="sng" dirty="0" smtClean="0">
                <a:solidFill>
                  <a:srgbClr val="FFFF00"/>
                </a:solidFill>
              </a:rPr>
              <a:t>Which one is inclusive?</a:t>
            </a:r>
          </a:p>
          <a:p>
            <a:pPr algn="l"/>
            <a:r>
              <a:rPr lang="en-AU" sz="1400" dirty="0" smtClean="0">
                <a:solidFill>
                  <a:srgbClr val="FFFF00"/>
                </a:solidFill>
              </a:rPr>
              <a:t>a) What is mummy cooking for dinner tonight?</a:t>
            </a:r>
          </a:p>
          <a:p>
            <a:pPr algn="l"/>
            <a:r>
              <a:rPr lang="en-AU" sz="1400" dirty="0" smtClean="0">
                <a:solidFill>
                  <a:srgbClr val="FFFF00"/>
                </a:solidFill>
              </a:rPr>
              <a:t>b) What will you be having for dinner tonight?</a:t>
            </a:r>
          </a:p>
          <a:p>
            <a:pPr algn="l"/>
            <a:endParaRPr lang="en-AU" sz="1000" dirty="0" smtClean="0">
              <a:solidFill>
                <a:srgbClr val="FFFF00"/>
              </a:solidFill>
            </a:endParaRPr>
          </a:p>
          <a:p>
            <a:pPr algn="l"/>
            <a:r>
              <a:rPr lang="en-AU" sz="1400" dirty="0" smtClean="0">
                <a:solidFill>
                  <a:srgbClr val="FFFF00"/>
                </a:solidFill>
              </a:rPr>
              <a:t>a) The men that are driving the train must be very clever</a:t>
            </a:r>
          </a:p>
          <a:p>
            <a:pPr algn="l"/>
            <a:r>
              <a:rPr lang="en-AU" sz="1400" dirty="0" smtClean="0">
                <a:solidFill>
                  <a:srgbClr val="FFFF00"/>
                </a:solidFill>
              </a:rPr>
              <a:t>b) The train drivers must be very clever</a:t>
            </a:r>
          </a:p>
          <a:p>
            <a:pPr algn="l"/>
            <a:endParaRPr lang="en-AU" sz="1400" dirty="0" smtClean="0">
              <a:solidFill>
                <a:srgbClr val="FFFF00"/>
              </a:solidFill>
            </a:endParaRPr>
          </a:p>
          <a:p>
            <a:pPr algn="l"/>
            <a:r>
              <a:rPr lang="en-AU" sz="1400" dirty="0" smtClean="0">
                <a:solidFill>
                  <a:srgbClr val="FFFF00"/>
                </a:solidFill>
              </a:rPr>
              <a:t>Referring to certain roles as primarily male or female excludes the possibility that both genders are capable of many roles in our society.</a:t>
            </a:r>
            <a:endParaRPr lang="en-AU" sz="1400" dirty="0" smtClean="0">
              <a:solidFill>
                <a:srgbClr val="FFFF00"/>
              </a:solidFill>
            </a:endParaRPr>
          </a:p>
          <a:p>
            <a:pPr algn="l"/>
            <a:endParaRPr lang="en-AU" sz="1400" dirty="0" smtClean="0">
              <a:solidFill>
                <a:srgbClr val="FFFF00"/>
              </a:solidFill>
            </a:endParaRPr>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69455" y="688109"/>
            <a:ext cx="8451271" cy="6169891"/>
          </a:xfrm>
        </p:spPr>
        <p:txBody>
          <a:bodyPr>
            <a:normAutofit fontScale="70000" lnSpcReduction="20000"/>
          </a:bodyPr>
          <a:lstStyle/>
          <a:p>
            <a:pPr algn="l"/>
            <a:r>
              <a:rPr lang="en-AU" sz="2300" b="1" dirty="0" smtClean="0">
                <a:solidFill>
                  <a:srgbClr val="FFFF00"/>
                </a:solidFill>
              </a:rPr>
              <a:t>Personalising our interactions</a:t>
            </a:r>
          </a:p>
          <a:p>
            <a:pPr algn="l"/>
            <a:r>
              <a:rPr lang="en-AU" sz="2000" dirty="0" smtClean="0">
                <a:solidFill>
                  <a:srgbClr val="FFFF00"/>
                </a:solidFill>
              </a:rPr>
              <a:t>As we get to know the children in our care we should try to find and use words which have key meanings to individuals. Most of us will probably do this automatically and, as long as we maintain respect, it will help the children to feel identified with and understood.</a:t>
            </a:r>
          </a:p>
          <a:p>
            <a:pPr algn="l"/>
            <a:r>
              <a:rPr lang="en-AU" sz="2000" dirty="0" smtClean="0">
                <a:solidFill>
                  <a:srgbClr val="FFFF00"/>
                </a:solidFill>
              </a:rPr>
              <a:t>An example of this would be to adopt a nickname which is commonly used by a family with their child. Talk first with the family to ensure that the nickname is positive and ok to use. If it is, doing so may help to make the child feel more comfortable and build your rapport with them. </a:t>
            </a:r>
          </a:p>
          <a:p>
            <a:pPr algn="l"/>
            <a:r>
              <a:rPr lang="en-AU" sz="2000" dirty="0" smtClean="0">
                <a:solidFill>
                  <a:srgbClr val="FFFF00"/>
                </a:solidFill>
              </a:rPr>
              <a:t>For instance, a little boy named </a:t>
            </a:r>
            <a:r>
              <a:rPr lang="en-AU" sz="2000" dirty="0" err="1" smtClean="0">
                <a:solidFill>
                  <a:srgbClr val="FFFF00"/>
                </a:solidFill>
              </a:rPr>
              <a:t>Izaiah</a:t>
            </a:r>
            <a:r>
              <a:rPr lang="en-AU" sz="2000" dirty="0" smtClean="0">
                <a:solidFill>
                  <a:srgbClr val="FFFF00"/>
                </a:solidFill>
              </a:rPr>
              <a:t> has been addressed as ‘</a:t>
            </a:r>
            <a:r>
              <a:rPr lang="en-AU" sz="2000" dirty="0" err="1" smtClean="0">
                <a:solidFill>
                  <a:srgbClr val="FFFF00"/>
                </a:solidFill>
              </a:rPr>
              <a:t>YaYa</a:t>
            </a:r>
            <a:r>
              <a:rPr lang="en-AU" sz="2000" dirty="0" smtClean="0">
                <a:solidFill>
                  <a:srgbClr val="FFFF00"/>
                </a:solidFill>
              </a:rPr>
              <a:t>’ for as long as he can remember. The nickname came about because his sisters couldn’t pronounce his name properly when they were younger. In this example, </a:t>
            </a:r>
            <a:r>
              <a:rPr lang="en-AU" sz="2000" dirty="0" err="1" smtClean="0">
                <a:solidFill>
                  <a:srgbClr val="FFFF00"/>
                </a:solidFill>
              </a:rPr>
              <a:t>Izaiah</a:t>
            </a:r>
            <a:r>
              <a:rPr lang="en-AU" sz="2000" dirty="0" smtClean="0">
                <a:solidFill>
                  <a:srgbClr val="FFFF00"/>
                </a:solidFill>
              </a:rPr>
              <a:t> may feel more comfortable and nurtured if his carers also call him </a:t>
            </a:r>
            <a:r>
              <a:rPr lang="en-AU" sz="2000" dirty="0" err="1" smtClean="0">
                <a:solidFill>
                  <a:srgbClr val="FFFF00"/>
                </a:solidFill>
              </a:rPr>
              <a:t>YaYa</a:t>
            </a:r>
            <a:r>
              <a:rPr lang="en-AU" sz="2000" dirty="0" smtClean="0">
                <a:solidFill>
                  <a:srgbClr val="FFFF00"/>
                </a:solidFill>
              </a:rPr>
              <a:t>.</a:t>
            </a:r>
          </a:p>
          <a:p>
            <a:pPr algn="l"/>
            <a:r>
              <a:rPr lang="en-AU" sz="2000" dirty="0" smtClean="0">
                <a:solidFill>
                  <a:srgbClr val="FFFF00"/>
                </a:solidFill>
              </a:rPr>
              <a:t>We can also personalise or individualise the interactions we have with a child by listening to them and discovering their interests. We can learn what their favourite games, foods, toys or sports are. Then, just as we do with adults, we can engage with the child about these interests and </a:t>
            </a:r>
            <a:r>
              <a:rPr lang="en-AU" sz="2000" dirty="0" smtClean="0">
                <a:solidFill>
                  <a:srgbClr val="FFFF00"/>
                </a:solidFill>
              </a:rPr>
              <a:t>hobbies</a:t>
            </a:r>
          </a:p>
          <a:p>
            <a:pPr algn="l"/>
            <a:endParaRPr lang="en-AU" sz="1400" dirty="0" smtClean="0">
              <a:solidFill>
                <a:srgbClr val="FFFF00"/>
              </a:solidFill>
            </a:endParaRPr>
          </a:p>
          <a:p>
            <a:pPr algn="l"/>
            <a:r>
              <a:rPr lang="en-AU" sz="2000" b="1" dirty="0" smtClean="0">
                <a:solidFill>
                  <a:srgbClr val="FFFF00"/>
                </a:solidFill>
              </a:rPr>
              <a:t>Collaborating with children about their </a:t>
            </a:r>
            <a:r>
              <a:rPr lang="en-AU" sz="2000" b="1" dirty="0" smtClean="0">
                <a:solidFill>
                  <a:srgbClr val="FFFF00"/>
                </a:solidFill>
              </a:rPr>
              <a:t>interests</a:t>
            </a:r>
          </a:p>
          <a:p>
            <a:pPr algn="l"/>
            <a:endParaRPr lang="en-AU" sz="2000" b="1" dirty="0" smtClean="0">
              <a:solidFill>
                <a:srgbClr val="FFFF00"/>
              </a:solidFill>
            </a:endParaRPr>
          </a:p>
          <a:p>
            <a:pPr algn="l"/>
            <a:r>
              <a:rPr lang="en-AU" sz="2000" dirty="0" smtClean="0">
                <a:solidFill>
                  <a:srgbClr val="FFFF00"/>
                </a:solidFill>
              </a:rPr>
              <a:t>Discussions </a:t>
            </a:r>
            <a:r>
              <a:rPr lang="en-AU" sz="2000" dirty="0" smtClean="0">
                <a:solidFill>
                  <a:srgbClr val="FFFF00"/>
                </a:solidFill>
              </a:rPr>
              <a:t>about likes and dislikes, or similarities and differences can be a great help for children learning to cope with situations that they don’t like.</a:t>
            </a:r>
          </a:p>
          <a:p>
            <a:pPr algn="l"/>
            <a:r>
              <a:rPr lang="en-AU" sz="2000" dirty="0" smtClean="0">
                <a:solidFill>
                  <a:srgbClr val="FFFF00"/>
                </a:solidFill>
              </a:rPr>
              <a:t>Children often give clues about what their interests are through their choices in play, so by simply observing them we can find out lots about their individual preferences and interests. </a:t>
            </a:r>
          </a:p>
          <a:p>
            <a:pPr algn="l"/>
            <a:r>
              <a:rPr lang="en-AU" sz="2000" dirty="0" smtClean="0">
                <a:solidFill>
                  <a:srgbClr val="FFFF00"/>
                </a:solidFill>
              </a:rPr>
              <a:t>We can also find out about a child's interests by:</a:t>
            </a:r>
          </a:p>
          <a:p>
            <a:pPr algn="l">
              <a:buFont typeface="Wingdings" pitchFamily="2" charset="2"/>
              <a:buChar char="Ø"/>
            </a:pPr>
            <a:r>
              <a:rPr lang="en-AU" sz="2000" dirty="0" smtClean="0">
                <a:solidFill>
                  <a:srgbClr val="FFFF00"/>
                </a:solidFill>
              </a:rPr>
              <a:t>listening</a:t>
            </a:r>
          </a:p>
          <a:p>
            <a:pPr algn="l">
              <a:buFont typeface="Wingdings" pitchFamily="2" charset="2"/>
              <a:buChar char="Ø"/>
            </a:pPr>
            <a:r>
              <a:rPr lang="en-AU" sz="2000" dirty="0" smtClean="0">
                <a:solidFill>
                  <a:srgbClr val="FFFF00"/>
                </a:solidFill>
              </a:rPr>
              <a:t>discussing/talking</a:t>
            </a:r>
          </a:p>
          <a:p>
            <a:pPr algn="l">
              <a:buFont typeface="Wingdings" pitchFamily="2" charset="2"/>
              <a:buChar char="Ø"/>
            </a:pPr>
            <a:r>
              <a:rPr lang="en-AU" sz="2000" dirty="0" smtClean="0">
                <a:solidFill>
                  <a:srgbClr val="FFFF00"/>
                </a:solidFill>
              </a:rPr>
              <a:t>questioning/asking</a:t>
            </a:r>
          </a:p>
          <a:p>
            <a:pPr algn="l">
              <a:buFont typeface="Wingdings" pitchFamily="2" charset="2"/>
              <a:buChar char="Ø"/>
            </a:pPr>
            <a:r>
              <a:rPr lang="en-AU" sz="2000" dirty="0" smtClean="0">
                <a:solidFill>
                  <a:srgbClr val="FFFF00"/>
                </a:solidFill>
              </a:rPr>
              <a:t>body language</a:t>
            </a:r>
          </a:p>
          <a:p>
            <a:pPr algn="l">
              <a:buFont typeface="Wingdings" pitchFamily="2" charset="2"/>
              <a:buChar char="Ø"/>
            </a:pPr>
            <a:r>
              <a:rPr lang="en-AU" sz="2000" dirty="0" smtClean="0">
                <a:solidFill>
                  <a:srgbClr val="FFFF00"/>
                </a:solidFill>
              </a:rPr>
              <a:t>negotiations.</a:t>
            </a:r>
          </a:p>
          <a:p>
            <a:pPr algn="l"/>
            <a:endParaRPr lang="en-AU" dirty="0" smtClean="0"/>
          </a:p>
          <a:p>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MYL Logo Style 3"/>
          <p:cNvPicPr/>
          <p:nvPr/>
        </p:nvPicPr>
        <p:blipFill>
          <a:blip r:embed="rId2" cstate="print"/>
          <a:srcRect/>
          <a:stretch>
            <a:fillRect/>
          </a:stretch>
        </p:blipFill>
        <p:spPr bwMode="auto">
          <a:xfrm>
            <a:off x="7037147" y="418031"/>
            <a:ext cx="1804682" cy="680280"/>
          </a:xfrm>
          <a:prstGeom prst="rect">
            <a:avLst/>
          </a:prstGeom>
          <a:noFill/>
        </p:spPr>
      </p:pic>
      <p:sp>
        <p:nvSpPr>
          <p:cNvPr id="6" name="TextBox 5"/>
          <p:cNvSpPr txBox="1"/>
          <p:nvPr/>
        </p:nvSpPr>
        <p:spPr>
          <a:xfrm>
            <a:off x="609600" y="1098311"/>
            <a:ext cx="7943273" cy="646331"/>
          </a:xfrm>
          <a:prstGeom prst="rect">
            <a:avLst/>
          </a:prstGeom>
          <a:noFill/>
        </p:spPr>
        <p:txBody>
          <a:bodyPr wrap="square" rtlCol="0">
            <a:spAutoFit/>
          </a:bodyPr>
          <a:lstStyle/>
          <a:p>
            <a:endParaRPr lang="en-AU" dirty="0" smtClean="0">
              <a:solidFill>
                <a:srgbClr val="FFFF00"/>
              </a:solidFill>
            </a:endParaRPr>
          </a:p>
          <a:p>
            <a:endParaRPr lang="en-AU" dirty="0"/>
          </a:p>
        </p:txBody>
      </p:sp>
      <p:sp>
        <p:nvSpPr>
          <p:cNvPr id="5" name="Rectangle 4"/>
          <p:cNvSpPr/>
          <p:nvPr/>
        </p:nvSpPr>
        <p:spPr>
          <a:xfrm>
            <a:off x="341746" y="1098311"/>
            <a:ext cx="8500084" cy="5355312"/>
          </a:xfrm>
          <a:prstGeom prst="rect">
            <a:avLst/>
          </a:prstGeom>
        </p:spPr>
        <p:txBody>
          <a:bodyPr wrap="square">
            <a:spAutoFit/>
          </a:bodyPr>
          <a:lstStyle/>
          <a:p>
            <a:r>
              <a:rPr lang="en-AU" dirty="0" smtClean="0">
                <a:solidFill>
                  <a:srgbClr val="FFFF00"/>
                </a:solidFill>
              </a:rPr>
              <a:t>This section is all about interacting and communicating with children. We will look at the ways we do that, through both language and actions, and how ‘getting it right’ can bring out the best in the children in our care</a:t>
            </a:r>
            <a:r>
              <a:rPr lang="en-AU" dirty="0" smtClean="0">
                <a:solidFill>
                  <a:srgbClr val="FFFF00"/>
                </a:solidFill>
              </a:rPr>
              <a:t>.</a:t>
            </a:r>
          </a:p>
          <a:p>
            <a:endParaRPr lang="en-AU" dirty="0" smtClean="0">
              <a:solidFill>
                <a:srgbClr val="FFFF00"/>
              </a:solidFill>
            </a:endParaRPr>
          </a:p>
          <a:p>
            <a:r>
              <a:rPr lang="en-AU" dirty="0" smtClean="0">
                <a:solidFill>
                  <a:srgbClr val="FFFF00"/>
                </a:solidFill>
              </a:rPr>
              <a:t>One of our main aims as </a:t>
            </a:r>
            <a:r>
              <a:rPr lang="en-AU" dirty="0" smtClean="0">
                <a:solidFill>
                  <a:srgbClr val="FFFF00"/>
                </a:solidFill>
              </a:rPr>
              <a:t>educators is </a:t>
            </a:r>
            <a:r>
              <a:rPr lang="en-AU" dirty="0" smtClean="0">
                <a:solidFill>
                  <a:srgbClr val="FFFF00"/>
                </a:solidFill>
              </a:rPr>
              <a:t>to facilitate children’s learning through our interactions with them, and through appropriate role modelling. This includes how we interact with other adults, such as colleagues, and the child’s parents and caregivers. A child who is interacted with effectively has the best chance of learning to do it by his or her self</a:t>
            </a:r>
            <a:r>
              <a:rPr lang="en-AU" dirty="0" smtClean="0">
                <a:solidFill>
                  <a:srgbClr val="FFFF00"/>
                </a:solidFill>
              </a:rPr>
              <a:t>.</a:t>
            </a:r>
          </a:p>
          <a:p>
            <a:endParaRPr lang="en-AU" dirty="0" smtClean="0">
              <a:solidFill>
                <a:srgbClr val="FFFF00"/>
              </a:solidFill>
            </a:endParaRPr>
          </a:p>
          <a:p>
            <a:r>
              <a:rPr lang="en-AU" dirty="0" smtClean="0">
                <a:solidFill>
                  <a:srgbClr val="FFFF00"/>
                </a:solidFill>
              </a:rPr>
              <a:t>When a child meets their </a:t>
            </a:r>
            <a:r>
              <a:rPr lang="en-AU" dirty="0" smtClean="0">
                <a:solidFill>
                  <a:srgbClr val="FFFF00"/>
                </a:solidFill>
              </a:rPr>
              <a:t>educator </a:t>
            </a:r>
            <a:r>
              <a:rPr lang="en-AU" dirty="0" smtClean="0">
                <a:solidFill>
                  <a:srgbClr val="FFFF00"/>
                </a:solidFill>
              </a:rPr>
              <a:t>for the first time, they observe the interaction between </a:t>
            </a:r>
            <a:r>
              <a:rPr lang="en-AU" dirty="0" smtClean="0">
                <a:solidFill>
                  <a:srgbClr val="FFFF00"/>
                </a:solidFill>
              </a:rPr>
              <a:t>the</a:t>
            </a:r>
            <a:r>
              <a:rPr lang="en-AU" dirty="0" smtClean="0">
                <a:solidFill>
                  <a:srgbClr val="FFFF00"/>
                </a:solidFill>
              </a:rPr>
              <a:t> educator</a:t>
            </a:r>
            <a:r>
              <a:rPr lang="en-AU" dirty="0" smtClean="0">
                <a:solidFill>
                  <a:srgbClr val="FFFF00"/>
                </a:solidFill>
              </a:rPr>
              <a:t> and </a:t>
            </a:r>
            <a:r>
              <a:rPr lang="en-AU" dirty="0" smtClean="0">
                <a:solidFill>
                  <a:srgbClr val="FFFF00"/>
                </a:solidFill>
              </a:rPr>
              <a:t>their parent. If they perceive that this interaction is positive, they will be more likely to embark on a positive relationship with the educator </a:t>
            </a:r>
            <a:r>
              <a:rPr lang="en-AU" dirty="0" smtClean="0">
                <a:solidFill>
                  <a:srgbClr val="FFFF00"/>
                </a:solidFill>
              </a:rPr>
              <a:t>themselves.</a:t>
            </a:r>
          </a:p>
          <a:p>
            <a:endParaRPr lang="en-AU" dirty="0" smtClean="0">
              <a:solidFill>
                <a:srgbClr val="FFFF00"/>
              </a:solidFill>
            </a:endParaRPr>
          </a:p>
          <a:p>
            <a:r>
              <a:rPr lang="en-AU" dirty="0" smtClean="0">
                <a:solidFill>
                  <a:srgbClr val="FFFF00"/>
                </a:solidFill>
              </a:rPr>
              <a:t>Everything we say and do when we're around children can impact on their perception of appropriate behaviour and ways of expressing feelings. The things we say to or about children may have an effect on their self-esteem and emotional and psychological development.</a:t>
            </a:r>
            <a:endParaRPr lang="en-AU" dirty="0">
              <a:solidFill>
                <a:srgbClr val="FFFF00"/>
              </a:solidFill>
            </a:endParaRPr>
          </a:p>
        </p:txBody>
      </p:sp>
    </p:spTree>
    <p:extLst>
      <p:ext uri="{BB962C8B-B14F-4D97-AF65-F5344CB8AC3E}">
        <p14:creationId xmlns="" xmlns:p14="http://schemas.microsoft.com/office/powerpoint/2010/main" val="371914726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04800" y="892378"/>
            <a:ext cx="8432800" cy="5739332"/>
          </a:xfrm>
        </p:spPr>
        <p:txBody>
          <a:bodyPr>
            <a:normAutofit/>
          </a:bodyPr>
          <a:lstStyle/>
          <a:p>
            <a:pPr algn="l"/>
            <a:r>
              <a:rPr lang="en-AU" sz="1400" dirty="0" smtClean="0">
                <a:solidFill>
                  <a:srgbClr val="FFFF00"/>
                </a:solidFill>
              </a:rPr>
              <a:t>When </a:t>
            </a:r>
            <a:r>
              <a:rPr lang="en-AU" sz="1400" dirty="0" smtClean="0">
                <a:solidFill>
                  <a:srgbClr val="FFFF00"/>
                </a:solidFill>
              </a:rPr>
              <a:t>asking children questions, we can structure our questions to encourage them to express their ideas, and to consider new ideas. Sometimes what interests children can be fairly obvious, at other times more investigation, time and encouragement may be needed. We can make sure there is time and opportunity for this by planning blocks of sufficient time for forms of creative exploration and expression, like drama, arts and crafts, painting and </a:t>
            </a:r>
            <a:r>
              <a:rPr lang="en-AU" sz="1400" dirty="0" smtClean="0">
                <a:solidFill>
                  <a:srgbClr val="FFFF00"/>
                </a:solidFill>
              </a:rPr>
              <a:t>dancing</a:t>
            </a:r>
          </a:p>
          <a:p>
            <a:pPr algn="l"/>
            <a:endParaRPr lang="en-AU" sz="800" dirty="0" smtClean="0">
              <a:solidFill>
                <a:srgbClr val="FFFF00"/>
              </a:solidFill>
            </a:endParaRPr>
          </a:p>
          <a:p>
            <a:pPr algn="l"/>
            <a:r>
              <a:rPr lang="en-AU" sz="1400" dirty="0" smtClean="0">
                <a:solidFill>
                  <a:srgbClr val="FFFF00"/>
                </a:solidFill>
              </a:rPr>
              <a:t>It is vital that we give children time to express their thoughts, then validate those thoughts, and act upon their interests to further encourage their development and foster their self esteem.</a:t>
            </a:r>
          </a:p>
          <a:p>
            <a:pPr algn="l"/>
            <a:endParaRPr lang="en-AU" sz="800" b="1" dirty="0" smtClean="0">
              <a:solidFill>
                <a:srgbClr val="FFFF00"/>
              </a:solidFill>
            </a:endParaRPr>
          </a:p>
          <a:p>
            <a:pPr algn="l"/>
            <a:r>
              <a:rPr lang="en-AU" sz="1400" b="1" dirty="0" smtClean="0">
                <a:solidFill>
                  <a:srgbClr val="FFFF00"/>
                </a:solidFill>
              </a:rPr>
              <a:t>Recognising </a:t>
            </a:r>
            <a:r>
              <a:rPr lang="en-AU" sz="1400" b="1" dirty="0" smtClean="0">
                <a:solidFill>
                  <a:srgbClr val="FFFF00"/>
                </a:solidFill>
              </a:rPr>
              <a:t>and respecting similarities and differences</a:t>
            </a:r>
          </a:p>
          <a:p>
            <a:pPr algn="l"/>
            <a:r>
              <a:rPr lang="en-AU" sz="1400" dirty="0" smtClean="0">
                <a:solidFill>
                  <a:srgbClr val="FFFF00"/>
                </a:solidFill>
              </a:rPr>
              <a:t>Engaging in discussions with children and observing them closely will help us to identify what individual children in our care like and dislike. What would you say are some common dislikes of children? Having their hair brushed, taking a bath, packing away toys, eating vegetables and healthy foods, attending school, sharing with others all tend to rank quite highly</a:t>
            </a:r>
            <a:r>
              <a:rPr lang="en-AU" sz="1400" dirty="0" smtClean="0">
                <a:solidFill>
                  <a:srgbClr val="FFFF00"/>
                </a:solidFill>
              </a:rPr>
              <a:t>.</a:t>
            </a:r>
          </a:p>
          <a:p>
            <a:pPr algn="l"/>
            <a:endParaRPr lang="en-AU" sz="1400" dirty="0" smtClean="0">
              <a:solidFill>
                <a:srgbClr val="FFFF00"/>
              </a:solidFill>
            </a:endParaRPr>
          </a:p>
          <a:p>
            <a:pPr algn="l"/>
            <a:r>
              <a:rPr lang="en-AU" sz="1400" dirty="0" smtClean="0">
                <a:solidFill>
                  <a:srgbClr val="FFFF00"/>
                </a:solidFill>
              </a:rPr>
              <a:t>When discussing likes and dislikes with children, we can offer information about ourselves first to help encourage the child to feel comfortable in talking about things they like or dislike. For instance:</a:t>
            </a:r>
          </a:p>
          <a:p>
            <a:r>
              <a:rPr lang="en-AU" sz="1400" i="1" dirty="0" smtClean="0">
                <a:solidFill>
                  <a:srgbClr val="FFFF00"/>
                </a:solidFill>
              </a:rPr>
              <a:t>‘I really like going to the doctors because when I feel sick they help me to feel better. How about you?’</a:t>
            </a:r>
            <a:endParaRPr lang="en-AU" sz="1400" dirty="0" smtClean="0">
              <a:solidFill>
                <a:srgbClr val="FFFF00"/>
              </a:solidFill>
            </a:endParaRPr>
          </a:p>
          <a:p>
            <a:pPr algn="l"/>
            <a:r>
              <a:rPr lang="en-AU" sz="1400" dirty="0" smtClean="0">
                <a:solidFill>
                  <a:srgbClr val="FFFF00"/>
                </a:solidFill>
              </a:rPr>
              <a:t>Discussions about likes and dislikes, or similarities and differences can be a great help as children learn to cope with situations that they don’t like.</a:t>
            </a:r>
          </a:p>
          <a:p>
            <a:pPr algn="l"/>
            <a:r>
              <a:rPr lang="en-AU" sz="1400" dirty="0" smtClean="0">
                <a:solidFill>
                  <a:srgbClr val="FFFF00"/>
                </a:solidFill>
              </a:rPr>
              <a:t>We also need to remember that it is important to respect children’s differences, and that not all children like to talk openly about their feelings or inner thoughts.</a:t>
            </a:r>
          </a:p>
          <a:p>
            <a:pPr algn="l"/>
            <a:endParaRPr lang="en-AU" sz="1400"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23273" y="628073"/>
            <a:ext cx="8451271" cy="6031345"/>
          </a:xfrm>
        </p:spPr>
        <p:txBody>
          <a:bodyPr>
            <a:normAutofit fontScale="62500" lnSpcReduction="20000"/>
          </a:bodyPr>
          <a:lstStyle/>
          <a:p>
            <a:pPr algn="l"/>
            <a:r>
              <a:rPr lang="en-AU" sz="2600" b="1" dirty="0" smtClean="0">
                <a:solidFill>
                  <a:srgbClr val="FFFF00"/>
                </a:solidFill>
              </a:rPr>
              <a:t>Supporting children with decision making</a:t>
            </a:r>
          </a:p>
          <a:p>
            <a:pPr algn="l"/>
            <a:endParaRPr lang="en-AU" sz="1900" dirty="0" smtClean="0">
              <a:solidFill>
                <a:srgbClr val="FFFF00"/>
              </a:solidFill>
            </a:endParaRPr>
          </a:p>
          <a:p>
            <a:pPr algn="l"/>
            <a:r>
              <a:rPr lang="en-AU" sz="1900" dirty="0" smtClean="0">
                <a:solidFill>
                  <a:srgbClr val="FFFF00"/>
                </a:solidFill>
              </a:rPr>
              <a:t>A </a:t>
            </a:r>
            <a:r>
              <a:rPr lang="en-AU" sz="1900" dirty="0" smtClean="0">
                <a:solidFill>
                  <a:srgbClr val="FFFF00"/>
                </a:solidFill>
              </a:rPr>
              <a:t>child’s age will affect their ability to make decisions, and the ways in which you can help them with this. Listening to children and asking open questions can assist them in the process of developing and ordering their thoughts and ideas. </a:t>
            </a:r>
          </a:p>
          <a:p>
            <a:pPr algn="l"/>
            <a:r>
              <a:rPr lang="en-AU" sz="1900" dirty="0" smtClean="0">
                <a:solidFill>
                  <a:srgbClr val="FFFF00"/>
                </a:solidFill>
              </a:rPr>
              <a:t>While we need to provide opportunities for children to explore making decisions for themselves, there are some important things we need to take into account as carers: </a:t>
            </a:r>
          </a:p>
          <a:p>
            <a:pPr algn="l"/>
            <a:r>
              <a:rPr lang="en-AU" sz="1900" dirty="0" smtClean="0">
                <a:solidFill>
                  <a:srgbClr val="FFFF00"/>
                </a:solidFill>
              </a:rPr>
              <a:t>	</a:t>
            </a:r>
            <a:r>
              <a:rPr lang="en-AU" sz="1900" dirty="0" smtClean="0">
                <a:solidFill>
                  <a:srgbClr val="FFFF00"/>
                </a:solidFill>
              </a:rPr>
              <a:t>the </a:t>
            </a:r>
            <a:r>
              <a:rPr lang="en-AU" sz="1900" dirty="0" smtClean="0">
                <a:solidFill>
                  <a:srgbClr val="FFFF00"/>
                </a:solidFill>
              </a:rPr>
              <a:t>child’s safety and that of others</a:t>
            </a:r>
          </a:p>
          <a:p>
            <a:pPr algn="l"/>
            <a:r>
              <a:rPr lang="en-AU" sz="1900" dirty="0" smtClean="0">
                <a:solidFill>
                  <a:srgbClr val="FFFF00"/>
                </a:solidFill>
              </a:rPr>
              <a:t>	whether </a:t>
            </a:r>
            <a:r>
              <a:rPr lang="en-AU" sz="1900" dirty="0" smtClean="0">
                <a:solidFill>
                  <a:srgbClr val="FFFF00"/>
                </a:solidFill>
              </a:rPr>
              <a:t>we have the resources (equipment, time and staff) needed to act on the decision</a:t>
            </a:r>
          </a:p>
          <a:p>
            <a:pPr algn="l"/>
            <a:r>
              <a:rPr lang="en-AU" sz="1900" dirty="0" smtClean="0">
                <a:solidFill>
                  <a:srgbClr val="FFFF00"/>
                </a:solidFill>
              </a:rPr>
              <a:t>	whether </a:t>
            </a:r>
            <a:r>
              <a:rPr lang="en-AU" sz="1900" dirty="0" smtClean="0">
                <a:solidFill>
                  <a:srgbClr val="FFFF00"/>
                </a:solidFill>
              </a:rPr>
              <a:t>we can budget for it if it is to cost money</a:t>
            </a:r>
          </a:p>
          <a:p>
            <a:pPr algn="l"/>
            <a:r>
              <a:rPr lang="en-AU" sz="1900" dirty="0" smtClean="0">
                <a:solidFill>
                  <a:srgbClr val="FFFF00"/>
                </a:solidFill>
              </a:rPr>
              <a:t>	whether </a:t>
            </a:r>
            <a:r>
              <a:rPr lang="en-AU" sz="1900" dirty="0" smtClean="0">
                <a:solidFill>
                  <a:srgbClr val="FFFF00"/>
                </a:solidFill>
              </a:rPr>
              <a:t>we have the space or location that may be required</a:t>
            </a:r>
          </a:p>
          <a:p>
            <a:pPr algn="l"/>
            <a:r>
              <a:rPr lang="en-AU" sz="1900" dirty="0" smtClean="0">
                <a:solidFill>
                  <a:srgbClr val="FFFF00"/>
                </a:solidFill>
              </a:rPr>
              <a:t>	whether </a:t>
            </a:r>
            <a:r>
              <a:rPr lang="en-AU" sz="1900" dirty="0" smtClean="0">
                <a:solidFill>
                  <a:srgbClr val="FFFF00"/>
                </a:solidFill>
              </a:rPr>
              <a:t>the decision complies with our ‘Duty of Care’ obligations</a:t>
            </a:r>
          </a:p>
          <a:p>
            <a:pPr algn="l"/>
            <a:r>
              <a:rPr lang="en-AU" sz="1900" dirty="0" smtClean="0">
                <a:solidFill>
                  <a:srgbClr val="FFFF00"/>
                </a:solidFill>
              </a:rPr>
              <a:t>	whether </a:t>
            </a:r>
            <a:r>
              <a:rPr lang="en-AU" sz="1900" dirty="0" smtClean="0">
                <a:solidFill>
                  <a:srgbClr val="FFFF00"/>
                </a:solidFill>
              </a:rPr>
              <a:t>it is in accordance with centre policies and procedures</a:t>
            </a:r>
            <a:r>
              <a:rPr lang="en-AU" sz="1900" dirty="0" smtClean="0">
                <a:solidFill>
                  <a:srgbClr val="FFFF00"/>
                </a:solidFill>
              </a:rPr>
              <a:t>.</a:t>
            </a:r>
          </a:p>
          <a:p>
            <a:pPr algn="l"/>
            <a:endParaRPr lang="en-AU" sz="1900" dirty="0" smtClean="0">
              <a:solidFill>
                <a:srgbClr val="FFFF00"/>
              </a:solidFill>
            </a:endParaRPr>
          </a:p>
          <a:p>
            <a:pPr algn="l"/>
            <a:r>
              <a:rPr lang="en-AU" sz="1900" dirty="0" smtClean="0">
                <a:solidFill>
                  <a:srgbClr val="FFFF00"/>
                </a:solidFill>
              </a:rPr>
              <a:t>If we meet a hurdle in implementing what the child has decided they would like to do, then this is a great opportunity to engage their problem solving skills and explore alternatives. We can ask questions designed to direct and assist children to come up with a new, and hopefully more appropriate, suggestion or decision.</a:t>
            </a:r>
          </a:p>
          <a:p>
            <a:pPr algn="l"/>
            <a:endParaRPr lang="en-AU" sz="1900" dirty="0" smtClean="0">
              <a:solidFill>
                <a:srgbClr val="FFFF00"/>
              </a:solidFill>
            </a:endParaRPr>
          </a:p>
          <a:p>
            <a:pPr algn="l"/>
            <a:r>
              <a:rPr lang="en-AU" sz="1900" dirty="0" smtClean="0">
                <a:solidFill>
                  <a:srgbClr val="FFFF00"/>
                </a:solidFill>
              </a:rPr>
              <a:t>Acknowledging </a:t>
            </a:r>
            <a:r>
              <a:rPr lang="en-AU" sz="1900" dirty="0" smtClean="0">
                <a:solidFill>
                  <a:srgbClr val="FFFF00"/>
                </a:solidFill>
              </a:rPr>
              <a:t>what a great idea the child had, and then clearly explaining why we may not be able to implement it will help the child feel heard and understood. They can then take ownership of deciding how we can overcome the problem which was encountered. </a:t>
            </a:r>
          </a:p>
          <a:p>
            <a:pPr algn="l"/>
            <a:endParaRPr lang="en-AU" sz="1900" dirty="0" smtClean="0">
              <a:solidFill>
                <a:srgbClr val="FFFF00"/>
              </a:solidFill>
            </a:endParaRPr>
          </a:p>
          <a:p>
            <a:pPr algn="l"/>
            <a:r>
              <a:rPr lang="en-AU" sz="1900" dirty="0" smtClean="0">
                <a:solidFill>
                  <a:srgbClr val="FFFF00"/>
                </a:solidFill>
              </a:rPr>
              <a:t>Once </a:t>
            </a:r>
            <a:r>
              <a:rPr lang="en-AU" sz="1900" dirty="0" smtClean="0">
                <a:solidFill>
                  <a:srgbClr val="FFFF00"/>
                </a:solidFill>
              </a:rPr>
              <a:t>the child has a clear plan about what they would like to do, we can continue facilitating by providing or directing them to materials and resources which will help them to execute their ideas. It can be tempting for the adult to take over and control the project, but we must remember that the adult is only the linchpin in the process. The adult can provide input from their own repertoire of ideas and suggestions to extend the children's play, but the play itself belongs to the child.</a:t>
            </a:r>
          </a:p>
          <a:p>
            <a:pPr algn="l"/>
            <a:endParaRPr lang="en-AU" sz="1900" dirty="0" smtClean="0">
              <a:solidFill>
                <a:srgbClr val="FFFF00"/>
              </a:solidFill>
            </a:endParaRPr>
          </a:p>
          <a:p>
            <a:pPr algn="l"/>
            <a:r>
              <a:rPr lang="en-AU" sz="1900" dirty="0" smtClean="0">
                <a:solidFill>
                  <a:srgbClr val="FFFF00"/>
                </a:solidFill>
              </a:rPr>
              <a:t>Everyone </a:t>
            </a:r>
            <a:r>
              <a:rPr lang="en-AU" sz="1900" dirty="0" smtClean="0">
                <a:solidFill>
                  <a:srgbClr val="FFFF00"/>
                </a:solidFill>
              </a:rPr>
              <a:t>working in the children’s services industry needs to gain the knowledge and skills to ensure they are able to develop and maintain effective relationships and promote positive behaviour in the childcare environment.</a:t>
            </a:r>
          </a:p>
          <a:p>
            <a:pPr algn="l"/>
            <a:endParaRPr lang="en-AU" dirty="0"/>
          </a:p>
        </p:txBody>
      </p:sp>
      <p:pic>
        <p:nvPicPr>
          <p:cNvPr id="5" name="Picture 4"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842327" y="988291"/>
            <a:ext cx="4913745" cy="5477163"/>
          </a:xfrm>
        </p:spPr>
        <p:txBody>
          <a:bodyPr>
            <a:normAutofit/>
          </a:bodyPr>
          <a:lstStyle/>
          <a:p>
            <a:pPr algn="l"/>
            <a:r>
              <a:rPr lang="en-AU" sz="1400" dirty="0" smtClean="0">
                <a:solidFill>
                  <a:srgbClr val="FFFF00"/>
                </a:solidFill>
              </a:rPr>
              <a:t>The </a:t>
            </a:r>
            <a:r>
              <a:rPr lang="en-AU" sz="1400" dirty="0" smtClean="0">
                <a:solidFill>
                  <a:srgbClr val="FFFF00"/>
                </a:solidFill>
                <a:hlinkClick r:id="rId2"/>
              </a:rPr>
              <a:t>UN Convention on the Rights of the Child (CROC)</a:t>
            </a:r>
            <a:r>
              <a:rPr lang="en-AU" sz="1400" dirty="0" smtClean="0">
                <a:solidFill>
                  <a:srgbClr val="FFFF00"/>
                </a:solidFill>
              </a:rPr>
              <a:t> is a universally agreed set of non-negotiable standards and obligations. It is the first legally binding international instrument to incorporate the full range of human rights. The Convention defines a ‘child’ as a person below the age of 18, unless the laws of a particular country set the legal age for adulthood younger</a:t>
            </a:r>
            <a:r>
              <a:rPr lang="en-AU" sz="1400" dirty="0" smtClean="0">
                <a:solidFill>
                  <a:srgbClr val="FFFF00"/>
                </a:solidFill>
              </a:rPr>
              <a:t>.</a:t>
            </a:r>
          </a:p>
          <a:p>
            <a:pPr algn="l"/>
            <a:endParaRPr lang="en-AU" sz="1400" dirty="0" smtClean="0">
              <a:solidFill>
                <a:srgbClr val="FFFF00"/>
              </a:solidFill>
            </a:endParaRPr>
          </a:p>
          <a:p>
            <a:pPr algn="l"/>
            <a:r>
              <a:rPr lang="en-AU" sz="1400" dirty="0" smtClean="0">
                <a:solidFill>
                  <a:srgbClr val="FFFF00"/>
                </a:solidFill>
              </a:rPr>
              <a:t>The Convention applies to all children, whatever their race, religion or abilities; whatever they think or say, whatever type of family they come from. It doesn’t matter where children live, what language they speak, what their parents do, whether they are boys or girls, what their culture is, whether they have a disability or whether they are rich or poor. No child should be treated unfairly on any basis</a:t>
            </a:r>
            <a:r>
              <a:rPr lang="en-AU" sz="1400" dirty="0" smtClean="0">
                <a:solidFill>
                  <a:srgbClr val="FFFF00"/>
                </a:solidFill>
              </a:rPr>
              <a:t>.</a:t>
            </a:r>
          </a:p>
          <a:p>
            <a:pPr algn="l"/>
            <a:r>
              <a:rPr lang="en-AU" sz="1400" dirty="0" smtClean="0">
                <a:solidFill>
                  <a:srgbClr val="FFFF00"/>
                </a:solidFill>
              </a:rPr>
              <a:t>Early Childhood Australia’s (ECA) vision is that every young child is thriving and learning. Our work is guided by the United Nations Convention on the Rights of the Child (CRC). Our role in achieving this vision is to be an effective advocate for young children and a champion for quality outcomes in early childhood education and care</a:t>
            </a:r>
            <a:r>
              <a:rPr lang="en-AU" sz="1400" dirty="0" smtClean="0">
                <a:solidFill>
                  <a:srgbClr val="FFFF00"/>
                </a:solidFill>
              </a:rPr>
              <a:t>.</a:t>
            </a:r>
          </a:p>
          <a:p>
            <a:pPr algn="l"/>
            <a:endParaRPr lang="en-AU" sz="1400" dirty="0" smtClean="0"/>
          </a:p>
          <a:p>
            <a:pPr algn="l"/>
            <a:endParaRPr lang="en-AU" sz="1400" dirty="0"/>
          </a:p>
        </p:txBody>
      </p:sp>
      <p:pic>
        <p:nvPicPr>
          <p:cNvPr id="2050" name="Picture 2" descr="C:\Users\Window's\AppData\Local\Microsoft\Windows\Temporary Internet Files\Content.Outlook\0K9FDK3X\FullSizeRender (2).jpg"/>
          <p:cNvPicPr>
            <a:picLocks noChangeAspect="1" noChangeArrowheads="1"/>
          </p:cNvPicPr>
          <p:nvPr/>
        </p:nvPicPr>
        <p:blipFill>
          <a:blip r:embed="rId3" cstate="print"/>
          <a:srcRect/>
          <a:stretch>
            <a:fillRect/>
          </a:stretch>
        </p:blipFill>
        <p:spPr bwMode="auto">
          <a:xfrm>
            <a:off x="397165" y="1117600"/>
            <a:ext cx="3445162" cy="5347854"/>
          </a:xfrm>
          <a:prstGeom prst="rect">
            <a:avLst/>
          </a:prstGeom>
          <a:noFill/>
        </p:spPr>
      </p:pic>
      <p:sp>
        <p:nvSpPr>
          <p:cNvPr id="6" name="TextBox 5"/>
          <p:cNvSpPr txBox="1"/>
          <p:nvPr/>
        </p:nvSpPr>
        <p:spPr>
          <a:xfrm>
            <a:off x="526472" y="471055"/>
            <a:ext cx="6677891" cy="646331"/>
          </a:xfrm>
          <a:prstGeom prst="rect">
            <a:avLst/>
          </a:prstGeom>
          <a:noFill/>
        </p:spPr>
        <p:txBody>
          <a:bodyPr wrap="square" rtlCol="0">
            <a:spAutoFit/>
          </a:bodyPr>
          <a:lstStyle/>
          <a:p>
            <a:r>
              <a:rPr lang="en-AU" b="1" dirty="0" smtClean="0">
                <a:solidFill>
                  <a:srgbClr val="FFFF00"/>
                </a:solidFill>
              </a:rPr>
              <a:t>United Nations Conventions on the Rights of the Child (CRC)</a:t>
            </a:r>
          </a:p>
          <a:p>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6003" y="3435927"/>
            <a:ext cx="8344080" cy="5683913"/>
          </a:xfrm>
        </p:spPr>
        <p:txBody>
          <a:bodyPr/>
          <a:lstStyle/>
          <a:p>
            <a:pPr algn="l"/>
            <a:r>
              <a:rPr lang="en-AU" sz="1400" dirty="0" smtClean="0">
                <a:solidFill>
                  <a:srgbClr val="FFFF00"/>
                </a:solidFill>
              </a:rPr>
              <a:t/>
            </a:r>
            <a:br>
              <a:rPr lang="en-AU" sz="1400" dirty="0" smtClean="0">
                <a:solidFill>
                  <a:srgbClr val="FFFF00"/>
                </a:solidFill>
              </a:rPr>
            </a:br>
            <a:r>
              <a:rPr lang="en-AU" sz="1400" dirty="0" smtClean="0">
                <a:solidFill>
                  <a:srgbClr val="FFFF00"/>
                </a:solidFill>
              </a:rPr>
              <a:t/>
            </a:r>
            <a:br>
              <a:rPr lang="en-AU" sz="1400" dirty="0" smtClean="0">
                <a:solidFill>
                  <a:srgbClr val="FFFF00"/>
                </a:solidFill>
              </a:rPr>
            </a:br>
            <a:endParaRPr lang="en-US" sz="1400" dirty="0">
              <a:solidFill>
                <a:srgbClr val="FFFF00"/>
              </a:solidFill>
            </a:endParaRPr>
          </a:p>
        </p:txBody>
      </p:sp>
      <p:pic>
        <p:nvPicPr>
          <p:cNvPr id="8" name="Picture 7"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6" name="Rectangle 5"/>
          <p:cNvSpPr/>
          <p:nvPr/>
        </p:nvSpPr>
        <p:spPr>
          <a:xfrm>
            <a:off x="377371" y="892378"/>
            <a:ext cx="8464458" cy="923330"/>
          </a:xfrm>
          <a:prstGeom prst="rect">
            <a:avLst/>
          </a:prstGeom>
        </p:spPr>
        <p:txBody>
          <a:bodyPr wrap="square">
            <a:spAutoFit/>
          </a:bodyPr>
          <a:lstStyle/>
          <a:p>
            <a:endParaRPr lang="en-AU" dirty="0" smtClean="0"/>
          </a:p>
          <a:p>
            <a:endParaRPr lang="en-AU" dirty="0" smtClean="0"/>
          </a:p>
          <a:p>
            <a:endParaRPr lang="en-AU" dirty="0"/>
          </a:p>
        </p:txBody>
      </p:sp>
      <p:sp>
        <p:nvSpPr>
          <p:cNvPr id="7" name="Rectangle 6"/>
          <p:cNvSpPr/>
          <p:nvPr/>
        </p:nvSpPr>
        <p:spPr>
          <a:xfrm>
            <a:off x="377372" y="892377"/>
            <a:ext cx="8464458" cy="5632311"/>
          </a:xfrm>
          <a:prstGeom prst="rect">
            <a:avLst/>
          </a:prstGeom>
        </p:spPr>
        <p:txBody>
          <a:bodyPr wrap="square">
            <a:spAutoFit/>
          </a:bodyPr>
          <a:lstStyle/>
          <a:p>
            <a:r>
              <a:rPr lang="en-AU" dirty="0" smtClean="0">
                <a:solidFill>
                  <a:srgbClr val="FFFF00"/>
                </a:solidFill>
              </a:rPr>
              <a:t>Communication is the basis of all our relationships. It makes it possible for us to share our interests and concerns, make decisions and manage our lives, help each other, and care for our children. It is about how we talk, how we listen, and what our body is saying while we do this</a:t>
            </a:r>
            <a:r>
              <a:rPr lang="en-AU" dirty="0" smtClean="0">
                <a:solidFill>
                  <a:srgbClr val="FFFF00"/>
                </a:solidFill>
              </a:rPr>
              <a:t>.</a:t>
            </a:r>
          </a:p>
          <a:p>
            <a:endParaRPr lang="en-AU" dirty="0" smtClean="0">
              <a:solidFill>
                <a:srgbClr val="FFFF00"/>
              </a:solidFill>
            </a:endParaRPr>
          </a:p>
          <a:p>
            <a:r>
              <a:rPr lang="en-AU" dirty="0" smtClean="0">
                <a:solidFill>
                  <a:srgbClr val="FFFF00"/>
                </a:solidFill>
              </a:rPr>
              <a:t>In simple terms, communication can be called effective when the message the sender intended to send is received and understood by the receiver. There are many ways to communicate. Sometimes we are communicating without even realising it. What we say, what we do with our hands, the expression on our face or even how we stand all convey information to listeners and to onlookers. </a:t>
            </a:r>
          </a:p>
          <a:p>
            <a:endParaRPr lang="en-AU" b="1" dirty="0" smtClean="0">
              <a:solidFill>
                <a:srgbClr val="FFFF00"/>
              </a:solidFill>
            </a:endParaRPr>
          </a:p>
          <a:p>
            <a:r>
              <a:rPr lang="en-AU" b="1" dirty="0" smtClean="0">
                <a:solidFill>
                  <a:srgbClr val="FFFF00"/>
                </a:solidFill>
              </a:rPr>
              <a:t>Verbal </a:t>
            </a:r>
            <a:r>
              <a:rPr lang="en-AU" b="1" dirty="0" smtClean="0">
                <a:solidFill>
                  <a:srgbClr val="FFFF00"/>
                </a:solidFill>
              </a:rPr>
              <a:t>and non-verbal </a:t>
            </a:r>
            <a:r>
              <a:rPr lang="en-AU" b="1" dirty="0" smtClean="0">
                <a:solidFill>
                  <a:srgbClr val="FFFF00"/>
                </a:solidFill>
              </a:rPr>
              <a:t>communication</a:t>
            </a:r>
          </a:p>
          <a:p>
            <a:endParaRPr lang="en-AU" b="1" dirty="0" smtClean="0">
              <a:solidFill>
                <a:srgbClr val="FFFF00"/>
              </a:solidFill>
            </a:endParaRPr>
          </a:p>
          <a:p>
            <a:r>
              <a:rPr lang="en-AU" dirty="0" smtClean="0">
                <a:solidFill>
                  <a:srgbClr val="FFFF00"/>
                </a:solidFill>
              </a:rPr>
              <a:t>Verbal communication is basically the words that come out of our mouths. Of course, it’s not quite as simple as that. It includes not just the words we use, but also our tone of voice and our manner and as we say them.</a:t>
            </a:r>
          </a:p>
          <a:p>
            <a:r>
              <a:rPr lang="en-AU" dirty="0" smtClean="0">
                <a:solidFill>
                  <a:srgbClr val="FFFF00"/>
                </a:solidFill>
              </a:rPr>
              <a:t>Non-verbal communication is the messages we send without using spoken words. This can be intentional, and includes things like waving or smiling in greeting, or sending emails and texts. Or it can be unintentional, and includes things like gestures, facial expressions and body language</a:t>
            </a:r>
            <a:endParaRPr lang="en-AU" dirty="0">
              <a:solidFill>
                <a:srgbClr val="FFFF00"/>
              </a:solidFill>
            </a:endParaRPr>
          </a:p>
        </p:txBody>
      </p:sp>
    </p:spTree>
    <p:extLst>
      <p:ext uri="{BB962C8B-B14F-4D97-AF65-F5344CB8AC3E}">
        <p14:creationId xmlns="" xmlns:p14="http://schemas.microsoft.com/office/powerpoint/2010/main" val="31409251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MYL Logo Style 3"/>
          <p:cNvPicPr/>
          <p:nvPr/>
        </p:nvPicPr>
        <p:blipFill>
          <a:blip r:embed="rId2" cstate="print"/>
          <a:srcRect/>
          <a:stretch>
            <a:fillRect/>
          </a:stretch>
        </p:blipFill>
        <p:spPr bwMode="auto">
          <a:xfrm>
            <a:off x="7051824" y="229259"/>
            <a:ext cx="1804682" cy="680280"/>
          </a:xfrm>
          <a:prstGeom prst="rect">
            <a:avLst/>
          </a:prstGeom>
          <a:noFill/>
        </p:spPr>
      </p:pic>
      <p:sp>
        <p:nvSpPr>
          <p:cNvPr id="8" name="Rectangle 7"/>
          <p:cNvSpPr/>
          <p:nvPr/>
        </p:nvSpPr>
        <p:spPr>
          <a:xfrm>
            <a:off x="378691" y="775855"/>
            <a:ext cx="8477815" cy="6124754"/>
          </a:xfrm>
          <a:prstGeom prst="rect">
            <a:avLst/>
          </a:prstGeom>
        </p:spPr>
        <p:txBody>
          <a:bodyPr wrap="square">
            <a:spAutoFit/>
          </a:bodyPr>
          <a:lstStyle/>
          <a:p>
            <a:r>
              <a:rPr lang="en-AU" sz="1700" b="1" dirty="0" smtClean="0">
                <a:solidFill>
                  <a:srgbClr val="FFFF00"/>
                </a:solidFill>
              </a:rPr>
              <a:t>Verbal communication </a:t>
            </a:r>
            <a:r>
              <a:rPr lang="en-AU" sz="1700" dirty="0" smtClean="0">
                <a:solidFill>
                  <a:srgbClr val="FFFF00"/>
                </a:solidFill>
              </a:rPr>
              <a:t>is the most common way people relay messages. Verbal refers to the spoken word. When speaking to people, your message should always be </a:t>
            </a:r>
            <a:r>
              <a:rPr lang="en-AU" sz="1700" dirty="0" smtClean="0">
                <a:solidFill>
                  <a:srgbClr val="FFFF00"/>
                </a:solidFill>
              </a:rPr>
              <a:t>conveyed respectfully.</a:t>
            </a:r>
            <a:endParaRPr lang="en-AU" sz="1700" dirty="0" smtClean="0">
              <a:solidFill>
                <a:srgbClr val="FFFF00"/>
              </a:solidFill>
            </a:endParaRPr>
          </a:p>
          <a:p>
            <a:endParaRPr lang="en-AU" sz="1700" dirty="0" smtClean="0">
              <a:solidFill>
                <a:srgbClr val="FFFF00"/>
              </a:solidFill>
            </a:endParaRPr>
          </a:p>
          <a:p>
            <a:r>
              <a:rPr lang="en-AU" sz="1700" dirty="0" smtClean="0">
                <a:solidFill>
                  <a:srgbClr val="FFFF00"/>
                </a:solidFill>
              </a:rPr>
              <a:t>Using </a:t>
            </a:r>
            <a:r>
              <a:rPr lang="en-AU" sz="1700" dirty="0" smtClean="0">
                <a:solidFill>
                  <a:srgbClr val="FFFF00"/>
                </a:solidFill>
              </a:rPr>
              <a:t>language the receiver can interpret easily means it is more likely your message will be clearly understood. The language used should be both </a:t>
            </a:r>
            <a:r>
              <a:rPr lang="en-AU" sz="1700" dirty="0" smtClean="0">
                <a:solidFill>
                  <a:srgbClr val="FFFF00"/>
                </a:solidFill>
              </a:rPr>
              <a:t>age appropriate and culturally appropriate.</a:t>
            </a:r>
            <a:endParaRPr lang="en-AU" sz="1700" dirty="0" smtClean="0">
              <a:solidFill>
                <a:srgbClr val="FFFF00"/>
              </a:solidFill>
            </a:endParaRPr>
          </a:p>
          <a:p>
            <a:endParaRPr lang="en-AU" sz="1700" dirty="0" smtClean="0">
              <a:solidFill>
                <a:srgbClr val="FFFF00"/>
              </a:solidFill>
              <a:hlinkClick r:id="rId3"/>
            </a:endParaRPr>
          </a:p>
          <a:p>
            <a:r>
              <a:rPr lang="en-AU" sz="1700" dirty="0" smtClean="0">
                <a:solidFill>
                  <a:srgbClr val="FFFF00"/>
                </a:solidFill>
              </a:rPr>
              <a:t>Jargon should </a:t>
            </a:r>
            <a:r>
              <a:rPr lang="en-AU" sz="1700" dirty="0" smtClean="0">
                <a:solidFill>
                  <a:srgbClr val="FFFF00"/>
                </a:solidFill>
              </a:rPr>
              <a:t>only be used amongst colleagues who are also involved with the care of children. It should be avoided when discussing a child's day with their </a:t>
            </a:r>
            <a:r>
              <a:rPr lang="en-AU" sz="1700" dirty="0" smtClean="0">
                <a:solidFill>
                  <a:srgbClr val="FFFF00"/>
                </a:solidFill>
              </a:rPr>
              <a:t>parents.  </a:t>
            </a:r>
          </a:p>
          <a:p>
            <a:endParaRPr lang="en-AU" sz="1700" dirty="0" smtClean="0">
              <a:solidFill>
                <a:srgbClr val="FFFF00"/>
              </a:solidFill>
            </a:endParaRPr>
          </a:p>
          <a:p>
            <a:r>
              <a:rPr lang="en-AU" sz="1700" dirty="0" smtClean="0">
                <a:solidFill>
                  <a:srgbClr val="FFFF00"/>
                </a:solidFill>
              </a:rPr>
              <a:t>People </a:t>
            </a:r>
            <a:r>
              <a:rPr lang="en-AU" sz="1700" dirty="0" smtClean="0">
                <a:solidFill>
                  <a:srgbClr val="FFFF00"/>
                </a:solidFill>
              </a:rPr>
              <a:t>with a hearing impairment consider sign language to be another form of verbal communication. </a:t>
            </a:r>
            <a:endParaRPr lang="en-AU" sz="1700" dirty="0" smtClean="0">
              <a:solidFill>
                <a:srgbClr val="FFFF00"/>
              </a:solidFill>
            </a:endParaRPr>
          </a:p>
          <a:p>
            <a:endParaRPr lang="en-AU" sz="1700" dirty="0" smtClean="0">
              <a:solidFill>
                <a:srgbClr val="FFFF00"/>
              </a:solidFill>
            </a:endParaRPr>
          </a:p>
          <a:p>
            <a:r>
              <a:rPr lang="en-AU" sz="1700" b="1" dirty="0" smtClean="0">
                <a:solidFill>
                  <a:srgbClr val="FFFF00"/>
                </a:solidFill>
              </a:rPr>
              <a:t>Tone of voice</a:t>
            </a:r>
          </a:p>
          <a:p>
            <a:r>
              <a:rPr lang="en-AU" sz="1700" dirty="0" smtClean="0">
                <a:solidFill>
                  <a:srgbClr val="FFFF00"/>
                </a:solidFill>
              </a:rPr>
              <a:t>An important part of verbal communication is the tone of the person's voice. This can give the receiver of the message an insight into how the other person is feeling.</a:t>
            </a:r>
          </a:p>
          <a:p>
            <a:r>
              <a:rPr lang="en-AU" sz="1700" dirty="0" smtClean="0">
                <a:solidFill>
                  <a:srgbClr val="FFFF00"/>
                </a:solidFill>
              </a:rPr>
              <a:t>The tone in which you respond to a message is also crucial. If the tone of the person communicating with you is one of concern, you should use an appropriate tone when responding.</a:t>
            </a:r>
          </a:p>
          <a:p>
            <a:r>
              <a:rPr lang="en-AU" sz="1700" dirty="0" smtClean="0">
                <a:solidFill>
                  <a:srgbClr val="FFFF00"/>
                </a:solidFill>
              </a:rPr>
              <a:t>Have you ever been anxious, happy, or excited to share some news only to have an indifferent response relayed back to you? It can be quite a let down.</a:t>
            </a:r>
          </a:p>
          <a:p>
            <a:endParaRPr lang="en-AU" dirty="0">
              <a:solidFill>
                <a:srgbClr val="FFFF00"/>
              </a:solidFill>
            </a:endParaRPr>
          </a:p>
        </p:txBody>
      </p:sp>
    </p:spTree>
    <p:extLst>
      <p:ext uri="{BB962C8B-B14F-4D97-AF65-F5344CB8AC3E}">
        <p14:creationId xmlns="" xmlns:p14="http://schemas.microsoft.com/office/powerpoint/2010/main" val="10400139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55002" y="378692"/>
            <a:ext cx="8433996" cy="4211781"/>
          </a:xfrm>
        </p:spPr>
        <p:txBody>
          <a:bodyPr>
            <a:noAutofit/>
          </a:bodyPr>
          <a:lstStyle/>
          <a:p>
            <a:pPr algn="l"/>
            <a:r>
              <a:rPr lang="en-AU" sz="2000" b="1" dirty="0" smtClean="0">
                <a:solidFill>
                  <a:srgbClr val="FFFF00"/>
                </a:solidFill>
              </a:rPr>
              <a:t>Non-verbal communication</a:t>
            </a:r>
          </a:p>
          <a:p>
            <a:pPr algn="l"/>
            <a:endParaRPr lang="en-AU" sz="800" dirty="0" smtClean="0">
              <a:solidFill>
                <a:srgbClr val="FFFF00"/>
              </a:solidFill>
            </a:endParaRPr>
          </a:p>
          <a:p>
            <a:pPr algn="l"/>
            <a:r>
              <a:rPr lang="en-AU" sz="2000" dirty="0" smtClean="0">
                <a:solidFill>
                  <a:srgbClr val="FFFF00"/>
                </a:solidFill>
              </a:rPr>
              <a:t>Non-verbal </a:t>
            </a:r>
            <a:r>
              <a:rPr lang="en-AU" sz="2000" dirty="0" smtClean="0">
                <a:solidFill>
                  <a:srgbClr val="FFFF00"/>
                </a:solidFill>
              </a:rPr>
              <a:t>communication accompanies or makes up the rest of </a:t>
            </a:r>
            <a:r>
              <a:rPr lang="en-AU" sz="2000" dirty="0" smtClean="0">
                <a:solidFill>
                  <a:srgbClr val="FFFF00"/>
                </a:solidFill>
              </a:rPr>
              <a:t>the channels of communication. </a:t>
            </a:r>
            <a:r>
              <a:rPr lang="en-AU" sz="2000" dirty="0" smtClean="0">
                <a:solidFill>
                  <a:srgbClr val="FFFF00"/>
                </a:solidFill>
              </a:rPr>
              <a:t>It includes body language, gestures, written, and any other communication that is not spoken. The only exception is sign language, which is considered to be a form of verbal communication.</a:t>
            </a:r>
          </a:p>
          <a:p>
            <a:pPr algn="l"/>
            <a:endParaRPr lang="en-AU" sz="800" b="1" dirty="0" smtClean="0">
              <a:solidFill>
                <a:srgbClr val="FFFF00"/>
              </a:solidFill>
            </a:endParaRPr>
          </a:p>
          <a:p>
            <a:pPr algn="l"/>
            <a:r>
              <a:rPr lang="en-AU" sz="2000" b="1" dirty="0" smtClean="0">
                <a:solidFill>
                  <a:srgbClr val="FFFF00"/>
                </a:solidFill>
              </a:rPr>
              <a:t>Gestures</a:t>
            </a:r>
            <a:endParaRPr lang="en-AU" sz="2000" b="1" dirty="0" smtClean="0">
              <a:solidFill>
                <a:srgbClr val="FFFF00"/>
              </a:solidFill>
            </a:endParaRPr>
          </a:p>
          <a:p>
            <a:pPr algn="l"/>
            <a:r>
              <a:rPr lang="en-AU" sz="2000" dirty="0" smtClean="0">
                <a:solidFill>
                  <a:srgbClr val="FFFF00"/>
                </a:solidFill>
              </a:rPr>
              <a:t>Many people use gestures to communicate. An example of a gesture you may know is the 'thumbs up' gesture - this communicates that something is good. Many gestures used in Australia are also recognised by people in other countries</a:t>
            </a:r>
            <a:r>
              <a:rPr lang="en-AU" sz="2000" dirty="0" smtClean="0">
                <a:solidFill>
                  <a:srgbClr val="FFFF00"/>
                </a:solidFill>
              </a:rPr>
              <a:t>.</a:t>
            </a:r>
          </a:p>
          <a:p>
            <a:pPr algn="l"/>
            <a:endParaRPr lang="en-AU" sz="2000" dirty="0" smtClean="0">
              <a:solidFill>
                <a:srgbClr val="FFFF00"/>
              </a:solidFill>
            </a:endParaRPr>
          </a:p>
          <a:p>
            <a:pPr algn="l"/>
            <a:endParaRPr lang="en-AU" sz="2000" dirty="0" smtClean="0">
              <a:solidFill>
                <a:srgbClr val="FFFF00"/>
              </a:solidFill>
            </a:endParaRPr>
          </a:p>
          <a:p>
            <a:pPr algn="l"/>
            <a:endParaRPr lang="en-AU" sz="2000" dirty="0" smtClean="0">
              <a:solidFill>
                <a:srgbClr val="FFFF00"/>
              </a:solidFill>
            </a:endParaRPr>
          </a:p>
          <a:p>
            <a:pPr algn="l"/>
            <a:endParaRPr lang="en-AU" sz="2000" dirty="0" smtClean="0">
              <a:solidFill>
                <a:srgbClr val="FFFF00"/>
              </a:solidFill>
            </a:endParaRPr>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pic>
        <p:nvPicPr>
          <p:cNvPr id="5" name="Picture 4" descr="handsig_stop.jpg"/>
          <p:cNvPicPr>
            <a:picLocks noChangeAspect="1"/>
          </p:cNvPicPr>
          <p:nvPr/>
        </p:nvPicPr>
        <p:blipFill>
          <a:blip r:embed="rId3" cstate="print"/>
          <a:stretch>
            <a:fillRect/>
          </a:stretch>
        </p:blipFill>
        <p:spPr>
          <a:xfrm>
            <a:off x="489239" y="4590473"/>
            <a:ext cx="1238250" cy="1714500"/>
          </a:xfrm>
          <a:prstGeom prst="rect">
            <a:avLst/>
          </a:prstGeom>
        </p:spPr>
      </p:pic>
      <p:sp>
        <p:nvSpPr>
          <p:cNvPr id="6" name="TextBox 5"/>
          <p:cNvSpPr txBox="1"/>
          <p:nvPr/>
        </p:nvSpPr>
        <p:spPr>
          <a:xfrm>
            <a:off x="2018145" y="4590473"/>
            <a:ext cx="2059709" cy="1169551"/>
          </a:xfrm>
          <a:prstGeom prst="rect">
            <a:avLst/>
          </a:prstGeom>
          <a:noFill/>
        </p:spPr>
        <p:txBody>
          <a:bodyPr wrap="square" rtlCol="0">
            <a:spAutoFit/>
          </a:bodyPr>
          <a:lstStyle/>
          <a:p>
            <a:r>
              <a:rPr lang="en-AU" sz="1400" dirty="0" smtClean="0">
                <a:solidFill>
                  <a:srgbClr val="FFFF00"/>
                </a:solidFill>
              </a:rPr>
              <a:t>This gesture, a hand signal with an open palm facing outwards, is almost universally seen to mean stop</a:t>
            </a:r>
            <a:r>
              <a:rPr lang="en-AU" sz="1400" dirty="0" smtClean="0">
                <a:solidFill>
                  <a:srgbClr val="FFFF00"/>
                </a:solidFill>
              </a:rPr>
              <a:t>.</a:t>
            </a:r>
            <a:endParaRPr lang="en-AU" sz="1400" dirty="0" smtClean="0">
              <a:solidFill>
                <a:srgbClr val="FFFF00"/>
              </a:solidFill>
            </a:endParaRPr>
          </a:p>
        </p:txBody>
      </p:sp>
      <p:sp>
        <p:nvSpPr>
          <p:cNvPr id="7" name="TextBox 6"/>
          <p:cNvSpPr txBox="1"/>
          <p:nvPr/>
        </p:nvSpPr>
        <p:spPr>
          <a:xfrm>
            <a:off x="5911561" y="4442691"/>
            <a:ext cx="2930268" cy="2031325"/>
          </a:xfrm>
          <a:prstGeom prst="rect">
            <a:avLst/>
          </a:prstGeom>
          <a:noFill/>
        </p:spPr>
        <p:txBody>
          <a:bodyPr wrap="square" rtlCol="0">
            <a:spAutoFit/>
          </a:bodyPr>
          <a:lstStyle/>
          <a:p>
            <a:r>
              <a:rPr lang="en-AU" sz="1400" dirty="0" smtClean="0">
                <a:solidFill>
                  <a:srgbClr val="FFFF00"/>
                </a:solidFill>
              </a:rPr>
              <a:t>This gesture, a hand signal of joining the pointer finger to the thumb and forming a circle and then spraying the remainder of the fingers over the circle represents that ‘all is OK’ in Australia. In France however, it represents a not so nice name calling.</a:t>
            </a:r>
            <a:endParaRPr lang="en-AU" sz="1400" dirty="0" smtClean="0">
              <a:solidFill>
                <a:srgbClr val="FFFF00"/>
              </a:solidFill>
            </a:endParaRPr>
          </a:p>
        </p:txBody>
      </p:sp>
      <p:pic>
        <p:nvPicPr>
          <p:cNvPr id="8" name="Picture 7" descr="handsign_ok.jpg"/>
          <p:cNvPicPr>
            <a:picLocks noChangeAspect="1"/>
          </p:cNvPicPr>
          <p:nvPr/>
        </p:nvPicPr>
        <p:blipFill>
          <a:blip r:embed="rId4" cstate="print"/>
          <a:stretch>
            <a:fillRect/>
          </a:stretch>
        </p:blipFill>
        <p:spPr>
          <a:xfrm>
            <a:off x="4340513" y="4590473"/>
            <a:ext cx="1238250" cy="1714500"/>
          </a:xfrm>
          <a:prstGeom prst="rect">
            <a:avLst/>
          </a:prstGeom>
        </p:spPr>
      </p:pic>
      <p:sp>
        <p:nvSpPr>
          <p:cNvPr id="10" name="Left Brace 9"/>
          <p:cNvSpPr/>
          <p:nvPr/>
        </p:nvSpPr>
        <p:spPr>
          <a:xfrm rot="10800000">
            <a:off x="5578763" y="4590473"/>
            <a:ext cx="332798" cy="1714500"/>
          </a:xfrm>
          <a:prstGeom prst="leftBrace">
            <a:avLst/>
          </a:prstGeom>
          <a:noFill/>
          <a:ln w="19050">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p>
        </p:txBody>
      </p:sp>
      <p:sp>
        <p:nvSpPr>
          <p:cNvPr id="11" name="Left Brace 10"/>
          <p:cNvSpPr/>
          <p:nvPr/>
        </p:nvSpPr>
        <p:spPr>
          <a:xfrm rot="10800000">
            <a:off x="1727489" y="4590473"/>
            <a:ext cx="332798" cy="1714500"/>
          </a:xfrm>
          <a:prstGeom prst="leftBrace">
            <a:avLst/>
          </a:prstGeom>
          <a:noFill/>
          <a:ln w="19050">
            <a:solidFill>
              <a:srgbClr val="FFFF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AU"/>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6" name="Title 1"/>
          <p:cNvSpPr txBox="1">
            <a:spLocks/>
          </p:cNvSpPr>
          <p:nvPr/>
        </p:nvSpPr>
        <p:spPr>
          <a:xfrm>
            <a:off x="856311" y="742950"/>
            <a:ext cx="6363355" cy="869950"/>
          </a:xfrm>
          <a:prstGeom prst="rect">
            <a:avLst/>
          </a:prstGeom>
        </p:spPr>
        <p:txBody>
          <a:bodyPr vert="horz" lIns="91440" tIns="45720" rIns="91440" bIns="45720" rtlCol="0" anchor="b" anchorCtr="0">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0" i="0" u="none" strike="noStrike" kern="1200" cap="none" spc="0" normalizeH="0" baseline="0" noProof="0" smtClean="0">
                <a:ln>
                  <a:noFill/>
                </a:ln>
                <a:solidFill>
                  <a:schemeClr val="bg1"/>
                </a:solidFill>
                <a:effectLst/>
                <a:uLnTx/>
                <a:uFillTx/>
                <a:latin typeface="+mj-lt"/>
                <a:ea typeface="+mj-ea"/>
                <a:cs typeface="+mj-cs"/>
              </a:rPr>
              <a:t/>
            </a:r>
            <a:br>
              <a:rPr kumimoji="0" lang="en-US" sz="3600" b="0" i="0" u="none" strike="noStrike" kern="1200" cap="none" spc="0" normalizeH="0" baseline="0" noProof="0" smtClean="0">
                <a:ln>
                  <a:noFill/>
                </a:ln>
                <a:solidFill>
                  <a:schemeClr val="bg1"/>
                </a:solidFill>
                <a:effectLst/>
                <a:uLnTx/>
                <a:uFillTx/>
                <a:latin typeface="+mj-lt"/>
                <a:ea typeface="+mj-ea"/>
                <a:cs typeface="+mj-cs"/>
              </a:rPr>
            </a:br>
            <a:endParaRPr kumimoji="0" lang="en-US" sz="3600" b="0" i="0" u="none" strike="noStrike" kern="1200" cap="none" spc="0" normalizeH="0" baseline="0" noProof="0" dirty="0">
              <a:ln>
                <a:noFill/>
              </a:ln>
              <a:solidFill>
                <a:schemeClr val="bg1"/>
              </a:solidFill>
              <a:effectLst/>
              <a:uLnTx/>
              <a:uFillTx/>
              <a:latin typeface="+mj-lt"/>
              <a:ea typeface="+mj-ea"/>
              <a:cs typeface="+mj-cs"/>
            </a:endParaRPr>
          </a:p>
        </p:txBody>
      </p:sp>
      <p:sp>
        <p:nvSpPr>
          <p:cNvPr id="9" name="Rectangle 8"/>
          <p:cNvSpPr/>
          <p:nvPr/>
        </p:nvSpPr>
        <p:spPr>
          <a:xfrm>
            <a:off x="275771" y="892377"/>
            <a:ext cx="8566058" cy="1477328"/>
          </a:xfrm>
          <a:prstGeom prst="rect">
            <a:avLst/>
          </a:prstGeom>
        </p:spPr>
        <p:txBody>
          <a:bodyPr wrap="square">
            <a:spAutoFit/>
          </a:bodyPr>
          <a:lstStyle/>
          <a:p>
            <a:endParaRPr lang="en-AU" dirty="0" smtClean="0">
              <a:solidFill>
                <a:srgbClr val="FFFF00"/>
              </a:solidFill>
            </a:endParaRPr>
          </a:p>
          <a:p>
            <a:endParaRPr lang="en-AU" dirty="0" smtClean="0">
              <a:solidFill>
                <a:srgbClr val="FFFF00"/>
              </a:solidFill>
            </a:endParaRPr>
          </a:p>
          <a:p>
            <a:r>
              <a:rPr lang="en-AU" dirty="0" smtClean="0"/>
              <a:t> </a:t>
            </a:r>
            <a:endParaRPr lang="en-AU" b="1" dirty="0" smtClean="0">
              <a:solidFill>
                <a:srgbClr val="FFFF00"/>
              </a:solidFill>
            </a:endParaRPr>
          </a:p>
          <a:p>
            <a:endParaRPr lang="en-AU" dirty="0" smtClean="0">
              <a:solidFill>
                <a:srgbClr val="FFFF00"/>
              </a:solidFill>
            </a:endParaRPr>
          </a:p>
          <a:p>
            <a:endParaRPr lang="en-AU" dirty="0">
              <a:solidFill>
                <a:srgbClr val="FFFF00"/>
              </a:solidFill>
            </a:endParaRPr>
          </a:p>
        </p:txBody>
      </p:sp>
      <p:sp>
        <p:nvSpPr>
          <p:cNvPr id="7" name="Rectangle 6"/>
          <p:cNvSpPr/>
          <p:nvPr/>
        </p:nvSpPr>
        <p:spPr>
          <a:xfrm>
            <a:off x="275771" y="600364"/>
            <a:ext cx="8566058" cy="5355312"/>
          </a:xfrm>
          <a:prstGeom prst="rect">
            <a:avLst/>
          </a:prstGeom>
        </p:spPr>
        <p:txBody>
          <a:bodyPr wrap="square">
            <a:spAutoFit/>
          </a:bodyPr>
          <a:lstStyle/>
          <a:p>
            <a:r>
              <a:rPr lang="en-AU" b="1" dirty="0" smtClean="0">
                <a:solidFill>
                  <a:srgbClr val="FFFF00"/>
                </a:solidFill>
              </a:rPr>
              <a:t>Cues</a:t>
            </a:r>
          </a:p>
          <a:p>
            <a:endParaRPr lang="en-AU" dirty="0" smtClean="0">
              <a:solidFill>
                <a:srgbClr val="FFFF00"/>
              </a:solidFill>
            </a:endParaRPr>
          </a:p>
          <a:p>
            <a:r>
              <a:rPr lang="en-AU" dirty="0" smtClean="0">
                <a:solidFill>
                  <a:srgbClr val="FFFF00"/>
                </a:solidFill>
              </a:rPr>
              <a:t>You </a:t>
            </a:r>
            <a:r>
              <a:rPr lang="en-AU" dirty="0" smtClean="0">
                <a:solidFill>
                  <a:srgbClr val="FFFF00"/>
                </a:solidFill>
              </a:rPr>
              <a:t>will probably notice that you use a number of non-verbal cues when you are communicating. Cues are verbal or non-verbal signs that people use to indicate their </a:t>
            </a:r>
            <a:r>
              <a:rPr lang="en-AU" dirty="0" smtClean="0">
                <a:solidFill>
                  <a:srgbClr val="FFFF00"/>
                </a:solidFill>
              </a:rPr>
              <a:t>needs</a:t>
            </a:r>
          </a:p>
          <a:p>
            <a:endParaRPr lang="en-AU" dirty="0" smtClean="0">
              <a:solidFill>
                <a:srgbClr val="FFFF00"/>
              </a:solidFill>
            </a:endParaRPr>
          </a:p>
          <a:p>
            <a:r>
              <a:rPr lang="en-AU" b="1" dirty="0" smtClean="0">
                <a:solidFill>
                  <a:srgbClr val="FFFF00"/>
                </a:solidFill>
              </a:rPr>
              <a:t>Body </a:t>
            </a:r>
            <a:r>
              <a:rPr lang="en-AU" b="1" dirty="0" smtClean="0">
                <a:solidFill>
                  <a:srgbClr val="FFFF00"/>
                </a:solidFill>
              </a:rPr>
              <a:t>language</a:t>
            </a:r>
          </a:p>
          <a:p>
            <a:endParaRPr lang="en-AU" b="1" dirty="0" smtClean="0">
              <a:solidFill>
                <a:srgbClr val="FFFF00"/>
              </a:solidFill>
            </a:endParaRPr>
          </a:p>
          <a:p>
            <a:r>
              <a:rPr lang="en-AU" dirty="0" smtClean="0">
                <a:solidFill>
                  <a:srgbClr val="FFFF00"/>
                </a:solidFill>
              </a:rPr>
              <a:t>Body </a:t>
            </a:r>
            <a:r>
              <a:rPr lang="en-AU" dirty="0" smtClean="0">
                <a:solidFill>
                  <a:srgbClr val="FFFF00"/>
                </a:solidFill>
              </a:rPr>
              <a:t>language is a tell-tale way of determining how someone is feeling when they are communicating with you. A person's posture and facial expressions can help you to identify their emotions at the time. When communicating with others, pay close attention to both their body language and your own to see what it is saying.</a:t>
            </a:r>
          </a:p>
          <a:p>
            <a:endParaRPr lang="en-AU" dirty="0" smtClean="0">
              <a:solidFill>
                <a:srgbClr val="FFFF00"/>
              </a:solidFill>
            </a:endParaRPr>
          </a:p>
          <a:p>
            <a:r>
              <a:rPr lang="en-AU" dirty="0" smtClean="0">
                <a:solidFill>
                  <a:srgbClr val="FFFF00"/>
                </a:solidFill>
              </a:rPr>
              <a:t>Body </a:t>
            </a:r>
            <a:r>
              <a:rPr lang="en-AU" dirty="0" smtClean="0">
                <a:solidFill>
                  <a:srgbClr val="FFFF00"/>
                </a:solidFill>
              </a:rPr>
              <a:t>language is part of non-verbal communication, which can account for up to 70% of the total message being communicated</a:t>
            </a:r>
            <a:r>
              <a:rPr lang="en-AU" dirty="0" smtClean="0">
                <a:solidFill>
                  <a:srgbClr val="FFFF00"/>
                </a:solidFill>
              </a:rPr>
              <a:t>.</a:t>
            </a:r>
          </a:p>
          <a:p>
            <a:endParaRPr lang="en-AU" dirty="0" smtClean="0">
              <a:solidFill>
                <a:srgbClr val="FFFF00"/>
              </a:solidFill>
            </a:endParaRPr>
          </a:p>
          <a:p>
            <a:endParaRPr lang="en-AU" dirty="0" smtClean="0">
              <a:solidFill>
                <a:srgbClr val="FFFF00"/>
              </a:solidFill>
            </a:endParaRPr>
          </a:p>
          <a:p>
            <a:endParaRPr lang="en-AU" dirty="0">
              <a:solidFill>
                <a:srgbClr val="FFFF00"/>
              </a:solidFill>
            </a:endParaRPr>
          </a:p>
        </p:txBody>
      </p:sp>
    </p:spTree>
    <p:extLst>
      <p:ext uri="{BB962C8B-B14F-4D97-AF65-F5344CB8AC3E}">
        <p14:creationId xmlns="" xmlns:p14="http://schemas.microsoft.com/office/powerpoint/2010/main" val="1324137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91319" y="344671"/>
            <a:ext cx="8350510" cy="5437633"/>
          </a:xfrm>
        </p:spPr>
        <p:txBody>
          <a:bodyPr>
            <a:normAutofit/>
          </a:bodyPr>
          <a:lstStyle/>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a:p>
            <a:pPr algn="l"/>
            <a:endParaRPr lang="en-AU" dirty="0" smtClean="0">
              <a:solidFill>
                <a:srgbClr val="FFFF00"/>
              </a:solidFill>
            </a:endParaRPr>
          </a:p>
        </p:txBody>
      </p:sp>
      <p:pic>
        <p:nvPicPr>
          <p:cNvPr id="7" name="Picture 6"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8" name="Rectangle 7"/>
          <p:cNvSpPr/>
          <p:nvPr/>
        </p:nvSpPr>
        <p:spPr>
          <a:xfrm>
            <a:off x="315828" y="344671"/>
            <a:ext cx="8350510" cy="5909310"/>
          </a:xfrm>
          <a:prstGeom prst="rect">
            <a:avLst/>
          </a:prstGeom>
        </p:spPr>
        <p:txBody>
          <a:bodyPr wrap="square">
            <a:spAutoFit/>
          </a:bodyPr>
          <a:lstStyle/>
          <a:p>
            <a:r>
              <a:rPr lang="en-AU" b="1" dirty="0" smtClean="0">
                <a:solidFill>
                  <a:srgbClr val="FFFF00"/>
                </a:solidFill>
              </a:rPr>
              <a:t>Facial expressions</a:t>
            </a:r>
          </a:p>
          <a:p>
            <a:endParaRPr lang="en-AU" dirty="0" smtClean="0">
              <a:solidFill>
                <a:srgbClr val="FFFF00"/>
              </a:solidFill>
            </a:endParaRPr>
          </a:p>
          <a:p>
            <a:r>
              <a:rPr lang="en-AU" dirty="0" smtClean="0">
                <a:solidFill>
                  <a:srgbClr val="FFFF00"/>
                </a:solidFill>
              </a:rPr>
              <a:t>Look at each of the pictures below. What are the facial expressions telling you? Match each facial expression with the feeling or mood it expresses to you</a:t>
            </a:r>
            <a:r>
              <a:rPr lang="en-AU" dirty="0" smtClean="0">
                <a:solidFill>
                  <a:srgbClr val="FFFF00"/>
                </a:solidFill>
              </a:rPr>
              <a:t>.</a:t>
            </a: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endParaRPr lang="en-AU" dirty="0" smtClean="0">
              <a:solidFill>
                <a:srgbClr val="FFFF00"/>
              </a:solidFill>
            </a:endParaRPr>
          </a:p>
          <a:p>
            <a:r>
              <a:rPr lang="en-AU" dirty="0" smtClean="0">
                <a:solidFill>
                  <a:srgbClr val="FFFF00"/>
                </a:solidFill>
              </a:rPr>
              <a:t>  Disapproval     Impatient      Boredom     </a:t>
            </a:r>
            <a:r>
              <a:rPr lang="en-AU" dirty="0" smtClean="0">
                <a:solidFill>
                  <a:srgbClr val="FFFF00"/>
                </a:solidFill>
              </a:rPr>
              <a:t>U</a:t>
            </a:r>
            <a:r>
              <a:rPr lang="en-AU" dirty="0" smtClean="0">
                <a:solidFill>
                  <a:srgbClr val="FFFF00"/>
                </a:solidFill>
              </a:rPr>
              <a:t>ncertain     Agreement     Surprise</a:t>
            </a:r>
            <a:endParaRPr lang="en-AU" dirty="0" smtClean="0">
              <a:solidFill>
                <a:srgbClr val="FFFF00"/>
              </a:solidFill>
            </a:endParaRPr>
          </a:p>
        </p:txBody>
      </p:sp>
      <p:pic>
        <p:nvPicPr>
          <p:cNvPr id="1026" name="Picture 2" descr="C:\Users\Window's\AppData\Local\Microsoft\Windows\Temporary Internet Files\Content.Outlook\0K9FDK3X\FullSizeRender (14).jpg"/>
          <p:cNvPicPr>
            <a:picLocks noChangeAspect="1" noChangeArrowheads="1"/>
          </p:cNvPicPr>
          <p:nvPr/>
        </p:nvPicPr>
        <p:blipFill>
          <a:blip r:embed="rId3" cstate="print"/>
          <a:srcRect/>
          <a:stretch>
            <a:fillRect/>
          </a:stretch>
        </p:blipFill>
        <p:spPr bwMode="auto">
          <a:xfrm>
            <a:off x="508000" y="1505527"/>
            <a:ext cx="8128000" cy="4276778"/>
          </a:xfrm>
          <a:prstGeom prst="rect">
            <a:avLst/>
          </a:prstGeom>
          <a:noFill/>
        </p:spPr>
      </p:pic>
      <p:sp>
        <p:nvSpPr>
          <p:cNvPr id="10" name="TextBox 9"/>
          <p:cNvSpPr txBox="1"/>
          <p:nvPr/>
        </p:nvSpPr>
        <p:spPr>
          <a:xfrm>
            <a:off x="508000" y="3066534"/>
            <a:ext cx="332509" cy="369332"/>
          </a:xfrm>
          <a:prstGeom prst="rect">
            <a:avLst/>
          </a:prstGeom>
          <a:noFill/>
        </p:spPr>
        <p:txBody>
          <a:bodyPr wrap="square" rtlCol="0">
            <a:spAutoFit/>
          </a:bodyPr>
          <a:lstStyle/>
          <a:p>
            <a:r>
              <a:rPr lang="en-AU" dirty="0" smtClean="0"/>
              <a:t>1</a:t>
            </a:r>
            <a:endParaRPr lang="en-AU" dirty="0"/>
          </a:p>
        </p:txBody>
      </p:sp>
      <p:sp>
        <p:nvSpPr>
          <p:cNvPr id="11" name="TextBox 10"/>
          <p:cNvSpPr txBox="1"/>
          <p:nvPr/>
        </p:nvSpPr>
        <p:spPr>
          <a:xfrm>
            <a:off x="5860473" y="5412972"/>
            <a:ext cx="332509" cy="369332"/>
          </a:xfrm>
          <a:prstGeom prst="rect">
            <a:avLst/>
          </a:prstGeom>
          <a:noFill/>
        </p:spPr>
        <p:txBody>
          <a:bodyPr wrap="square" rtlCol="0">
            <a:spAutoFit/>
          </a:bodyPr>
          <a:lstStyle/>
          <a:p>
            <a:r>
              <a:rPr lang="en-AU" dirty="0" smtClean="0"/>
              <a:t>6</a:t>
            </a:r>
            <a:endParaRPr lang="en-AU" dirty="0"/>
          </a:p>
        </p:txBody>
      </p:sp>
      <p:sp>
        <p:nvSpPr>
          <p:cNvPr id="12" name="TextBox 11"/>
          <p:cNvSpPr txBox="1"/>
          <p:nvPr/>
        </p:nvSpPr>
        <p:spPr>
          <a:xfrm>
            <a:off x="5860473" y="3154402"/>
            <a:ext cx="332509" cy="369332"/>
          </a:xfrm>
          <a:prstGeom prst="rect">
            <a:avLst/>
          </a:prstGeom>
          <a:noFill/>
        </p:spPr>
        <p:txBody>
          <a:bodyPr wrap="square" rtlCol="0">
            <a:spAutoFit/>
          </a:bodyPr>
          <a:lstStyle/>
          <a:p>
            <a:r>
              <a:rPr lang="en-AU" dirty="0" smtClean="0"/>
              <a:t>3</a:t>
            </a:r>
            <a:endParaRPr lang="en-AU" dirty="0"/>
          </a:p>
        </p:txBody>
      </p:sp>
      <p:sp>
        <p:nvSpPr>
          <p:cNvPr id="13" name="TextBox 12"/>
          <p:cNvSpPr txBox="1"/>
          <p:nvPr/>
        </p:nvSpPr>
        <p:spPr>
          <a:xfrm>
            <a:off x="3200400" y="3154402"/>
            <a:ext cx="332509" cy="369332"/>
          </a:xfrm>
          <a:prstGeom prst="rect">
            <a:avLst/>
          </a:prstGeom>
          <a:noFill/>
        </p:spPr>
        <p:txBody>
          <a:bodyPr wrap="square" rtlCol="0">
            <a:spAutoFit/>
          </a:bodyPr>
          <a:lstStyle/>
          <a:p>
            <a:r>
              <a:rPr lang="en-AU" dirty="0" smtClean="0"/>
              <a:t>2</a:t>
            </a:r>
            <a:endParaRPr lang="en-AU" dirty="0"/>
          </a:p>
        </p:txBody>
      </p:sp>
      <p:sp>
        <p:nvSpPr>
          <p:cNvPr id="14" name="TextBox 13"/>
          <p:cNvSpPr txBox="1"/>
          <p:nvPr/>
        </p:nvSpPr>
        <p:spPr>
          <a:xfrm>
            <a:off x="3200400" y="5255613"/>
            <a:ext cx="332509" cy="369332"/>
          </a:xfrm>
          <a:prstGeom prst="rect">
            <a:avLst/>
          </a:prstGeom>
          <a:noFill/>
        </p:spPr>
        <p:txBody>
          <a:bodyPr wrap="square" rtlCol="0">
            <a:spAutoFit/>
          </a:bodyPr>
          <a:lstStyle/>
          <a:p>
            <a:r>
              <a:rPr lang="en-AU" dirty="0" smtClean="0"/>
              <a:t>5</a:t>
            </a:r>
            <a:endParaRPr lang="en-AU" dirty="0"/>
          </a:p>
        </p:txBody>
      </p:sp>
      <p:sp>
        <p:nvSpPr>
          <p:cNvPr id="15" name="TextBox 14"/>
          <p:cNvSpPr txBox="1"/>
          <p:nvPr/>
        </p:nvSpPr>
        <p:spPr>
          <a:xfrm>
            <a:off x="508000" y="5255613"/>
            <a:ext cx="332509" cy="369332"/>
          </a:xfrm>
          <a:prstGeom prst="rect">
            <a:avLst/>
          </a:prstGeom>
          <a:noFill/>
        </p:spPr>
        <p:txBody>
          <a:bodyPr wrap="square" rtlCol="0">
            <a:spAutoFit/>
          </a:bodyPr>
          <a:lstStyle/>
          <a:p>
            <a:r>
              <a:rPr lang="en-AU" dirty="0" smtClean="0"/>
              <a:t>4</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408791" y="516367"/>
            <a:ext cx="8315661" cy="6002767"/>
          </a:xfrm>
        </p:spPr>
        <p:txBody>
          <a:bodyPr>
            <a:normAutofit/>
          </a:bodyPr>
          <a:lstStyle/>
          <a:p>
            <a:pPr marL="457200" indent="-457200" algn="l"/>
            <a:r>
              <a:rPr lang="en-AU" sz="4300" dirty="0" smtClean="0">
                <a:solidFill>
                  <a:srgbClr val="FFFF00"/>
                </a:solidFill>
              </a:rPr>
              <a:t/>
            </a:r>
            <a:br>
              <a:rPr lang="en-AU" sz="4300" dirty="0" smtClean="0">
                <a:solidFill>
                  <a:srgbClr val="FFFF00"/>
                </a:solidFill>
              </a:rPr>
            </a:br>
            <a:r>
              <a:rPr lang="en-AU" sz="2200" dirty="0" smtClean="0">
                <a:solidFill>
                  <a:srgbClr val="FFFF00"/>
                </a:solidFill>
              </a:rPr>
              <a:t/>
            </a:r>
            <a:br>
              <a:rPr lang="en-AU" sz="2200" dirty="0" smtClean="0">
                <a:solidFill>
                  <a:srgbClr val="FFFF00"/>
                </a:solidFill>
              </a:rPr>
            </a:br>
            <a:endParaRPr lang="en-AU" sz="2200" dirty="0" smtClean="0">
              <a:solidFill>
                <a:srgbClr val="FFFF00"/>
              </a:solidFill>
            </a:endParaRPr>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5" name="Rectangle 4"/>
          <p:cNvSpPr/>
          <p:nvPr/>
        </p:nvSpPr>
        <p:spPr>
          <a:xfrm>
            <a:off x="291414" y="516367"/>
            <a:ext cx="8433038" cy="6494085"/>
          </a:xfrm>
          <a:prstGeom prst="rect">
            <a:avLst/>
          </a:prstGeom>
        </p:spPr>
        <p:txBody>
          <a:bodyPr wrap="square">
            <a:spAutoFit/>
          </a:bodyPr>
          <a:lstStyle/>
          <a:p>
            <a:r>
              <a:rPr lang="en-AU" sz="1600" b="1" dirty="0" smtClean="0">
                <a:solidFill>
                  <a:srgbClr val="FFFF00"/>
                </a:solidFill>
              </a:rPr>
              <a:t>Audience awareness </a:t>
            </a:r>
          </a:p>
          <a:p>
            <a:r>
              <a:rPr lang="en-AU" sz="1400" dirty="0" smtClean="0">
                <a:solidFill>
                  <a:srgbClr val="FFFF00"/>
                </a:solidFill>
              </a:rPr>
              <a:t>We know that we need to match our communication to our audience in all of our interactions. When we’re communicating with children, this is even more important. Our choice of language and tone needs to match their level of understanding and development. We also need to be mindful that children with limited language skills are even more likely to be paying attention to our non-verbal communications, like our facial expression and tone of voice. They watch us talking with their parents/carers, and with our fellow workers, and may interpret the things we say in these adult conversations a little differently to how we intended them. </a:t>
            </a:r>
            <a:endParaRPr lang="en-AU" sz="1400" dirty="0" smtClean="0">
              <a:solidFill>
                <a:srgbClr val="FFFF00"/>
              </a:solidFill>
            </a:endParaRPr>
          </a:p>
          <a:p>
            <a:endParaRPr lang="en-AU" dirty="0" smtClean="0">
              <a:solidFill>
                <a:srgbClr val="FFFF00"/>
              </a:solidFill>
            </a:endParaRPr>
          </a:p>
          <a:p>
            <a:r>
              <a:rPr lang="en-AU" sz="1600" b="1" dirty="0" smtClean="0">
                <a:solidFill>
                  <a:srgbClr val="FFFF00"/>
                </a:solidFill>
              </a:rPr>
              <a:t>Modelling appropriate communication</a:t>
            </a:r>
          </a:p>
          <a:p>
            <a:r>
              <a:rPr lang="en-AU" sz="1400" dirty="0" smtClean="0">
                <a:solidFill>
                  <a:srgbClr val="FFFF00"/>
                </a:solidFill>
              </a:rPr>
              <a:t>By having a positive and attentive approach to caring for children, you are already beginning to demonstrate a respectful approach. By making yourself available to the children and taking an active role in their interests you will be well on your way to being a respectful communicator. By being accessible you will be available for the child to approach you whenever they feel the need. There are many ways you can make yourself accessible to the children.</a:t>
            </a:r>
          </a:p>
          <a:p>
            <a:endParaRPr lang="en-AU" b="1" dirty="0" smtClean="0"/>
          </a:p>
          <a:p>
            <a:r>
              <a:rPr lang="en-AU" sz="1600" b="1" dirty="0" smtClean="0">
                <a:solidFill>
                  <a:srgbClr val="FFFF00"/>
                </a:solidFill>
              </a:rPr>
              <a:t>Turn </a:t>
            </a:r>
            <a:r>
              <a:rPr lang="en-AU" sz="1600" b="1" dirty="0" smtClean="0">
                <a:solidFill>
                  <a:srgbClr val="FFFF00"/>
                </a:solidFill>
              </a:rPr>
              <a:t>to face the child when they </a:t>
            </a:r>
            <a:r>
              <a:rPr lang="en-AU" sz="1600" b="1" dirty="0" smtClean="0">
                <a:solidFill>
                  <a:srgbClr val="FFFF00"/>
                </a:solidFill>
              </a:rPr>
              <a:t>communicate</a:t>
            </a:r>
          </a:p>
          <a:p>
            <a:r>
              <a:rPr lang="en-AU" sz="1400" dirty="0" smtClean="0">
                <a:solidFill>
                  <a:srgbClr val="FFFF00"/>
                </a:solidFill>
              </a:rPr>
              <a:t>When </a:t>
            </a:r>
            <a:r>
              <a:rPr lang="en-AU" sz="1400" dirty="0" smtClean="0">
                <a:solidFill>
                  <a:srgbClr val="FFFF00"/>
                </a:solidFill>
              </a:rPr>
              <a:t>a child is communicating with you, always turn to face the child. This demonstrates your positive interest and </a:t>
            </a:r>
            <a:r>
              <a:rPr lang="en-AU" sz="1400" dirty="0" smtClean="0">
                <a:solidFill>
                  <a:srgbClr val="FFFF00"/>
                </a:solidFill>
              </a:rPr>
              <a:t>role models respectful </a:t>
            </a:r>
            <a:r>
              <a:rPr lang="en-AU" sz="1400" dirty="0" smtClean="0">
                <a:solidFill>
                  <a:srgbClr val="FFFF00"/>
                </a:solidFill>
              </a:rPr>
              <a:t>communication as you listen to the child. By facing the child as they speak, you will also be more likely to pick up </a:t>
            </a:r>
            <a:r>
              <a:rPr lang="en-AU" sz="1400" dirty="0" smtClean="0">
                <a:solidFill>
                  <a:srgbClr val="FFFF00"/>
                </a:solidFill>
              </a:rPr>
              <a:t>non verbal cues such </a:t>
            </a:r>
            <a:r>
              <a:rPr lang="en-AU" sz="1400" dirty="0" smtClean="0">
                <a:solidFill>
                  <a:srgbClr val="FFFF00"/>
                </a:solidFill>
              </a:rPr>
              <a:t>as facial </a:t>
            </a:r>
            <a:r>
              <a:rPr lang="en-AU" sz="1400" dirty="0" smtClean="0">
                <a:solidFill>
                  <a:srgbClr val="FFFF00"/>
                </a:solidFill>
              </a:rPr>
              <a:t>expressions.</a:t>
            </a:r>
          </a:p>
          <a:p>
            <a:endParaRPr lang="en-AU" sz="1400" b="1" dirty="0" smtClean="0">
              <a:solidFill>
                <a:srgbClr val="FFFF00"/>
              </a:solidFill>
            </a:endParaRPr>
          </a:p>
          <a:p>
            <a:r>
              <a:rPr lang="en-AU" sz="1600" b="1" dirty="0" smtClean="0">
                <a:solidFill>
                  <a:srgbClr val="FFFF00"/>
                </a:solidFill>
              </a:rPr>
              <a:t>Go down to a child's physical level when you </a:t>
            </a:r>
            <a:r>
              <a:rPr lang="en-AU" sz="1600" b="1" dirty="0" smtClean="0">
                <a:solidFill>
                  <a:srgbClr val="FFFF00"/>
                </a:solidFill>
              </a:rPr>
              <a:t>communicate</a:t>
            </a:r>
          </a:p>
          <a:p>
            <a:r>
              <a:rPr lang="en-AU" sz="1400" dirty="0" smtClean="0">
                <a:solidFill>
                  <a:srgbClr val="FFFF00"/>
                </a:solidFill>
              </a:rPr>
              <a:t>When communicating with a child, you should always move down to their physical level. This is a great way of demonstrating that you consider the child an equal, and that you are willing to engage in communication together. Standing over a child when they're talking to you could make them feel intimidated. Moving down to the child's level is a way of role modelling </a:t>
            </a:r>
            <a:r>
              <a:rPr lang="en-AU" sz="1400" dirty="0" smtClean="0">
                <a:solidFill>
                  <a:srgbClr val="FFFF00"/>
                </a:solidFill>
              </a:rPr>
              <a:t>equality </a:t>
            </a:r>
            <a:r>
              <a:rPr lang="en-AU" sz="1400" dirty="0" smtClean="0">
                <a:solidFill>
                  <a:srgbClr val="FFFF00"/>
                </a:solidFill>
              </a:rPr>
              <a:t>and respect.</a:t>
            </a:r>
            <a:endParaRPr lang="en-AU" sz="1400" b="1" dirty="0" smtClean="0">
              <a:solidFill>
                <a:srgbClr val="FFFF00"/>
              </a:solidFill>
            </a:endParaRPr>
          </a:p>
          <a:p>
            <a:endParaRPr lang="en-AU" b="1" dirty="0" smtClean="0"/>
          </a:p>
          <a:p>
            <a:endParaRPr lang="en-AU" dirty="0">
              <a:solidFill>
                <a:srgbClr val="FFFF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332509" y="415635"/>
            <a:ext cx="8460509" cy="6123709"/>
          </a:xfrm>
        </p:spPr>
        <p:txBody>
          <a:bodyPr>
            <a:normAutofit/>
          </a:bodyPr>
          <a:lstStyle/>
          <a:p>
            <a:pPr algn="l"/>
            <a:r>
              <a:rPr lang="en-AU" sz="1600" b="1" dirty="0" smtClean="0">
                <a:solidFill>
                  <a:srgbClr val="FFFF00"/>
                </a:solidFill>
              </a:rPr>
              <a:t>Never ignore or pass over a </a:t>
            </a:r>
            <a:r>
              <a:rPr lang="en-AU" sz="1600" b="1" dirty="0" smtClean="0">
                <a:solidFill>
                  <a:srgbClr val="FFFF00"/>
                </a:solidFill>
              </a:rPr>
              <a:t>child</a:t>
            </a:r>
          </a:p>
          <a:p>
            <a:pPr algn="l"/>
            <a:r>
              <a:rPr lang="en-AU" sz="1400" dirty="0" smtClean="0">
                <a:solidFill>
                  <a:srgbClr val="FFFF00"/>
                </a:solidFill>
              </a:rPr>
              <a:t>Children (just like adults) like to feel valued. Ignoring or passing over a child when they're trying to interact with you is like sending a signal that says, 'I'm not interested in you'. Whatever you're doing, always make time to pay </a:t>
            </a:r>
            <a:r>
              <a:rPr lang="en-AU" sz="1400" dirty="0" smtClean="0">
                <a:solidFill>
                  <a:srgbClr val="FFFF00"/>
                </a:solidFill>
              </a:rPr>
              <a:t>attention </a:t>
            </a:r>
            <a:r>
              <a:rPr lang="en-AU" sz="1400" dirty="0" smtClean="0">
                <a:solidFill>
                  <a:srgbClr val="FFFF00"/>
                </a:solidFill>
              </a:rPr>
              <a:t>to a child. This role models respect for others</a:t>
            </a:r>
            <a:r>
              <a:rPr lang="en-AU" sz="1400" dirty="0" smtClean="0">
                <a:solidFill>
                  <a:srgbClr val="FFFF00"/>
                </a:solidFill>
              </a:rPr>
              <a:t>.</a:t>
            </a:r>
          </a:p>
          <a:p>
            <a:pPr algn="l"/>
            <a:endParaRPr lang="en-AU" dirty="0" smtClean="0">
              <a:solidFill>
                <a:srgbClr val="FFFF00"/>
              </a:solidFill>
            </a:endParaRPr>
          </a:p>
          <a:p>
            <a:pPr algn="l"/>
            <a:r>
              <a:rPr lang="en-AU" sz="1600" b="1" dirty="0" smtClean="0">
                <a:solidFill>
                  <a:srgbClr val="FFFF00"/>
                </a:solidFill>
              </a:rPr>
              <a:t>Always stay within sight or hearing </a:t>
            </a:r>
            <a:r>
              <a:rPr lang="en-AU" sz="1600" b="1" dirty="0" smtClean="0">
                <a:solidFill>
                  <a:srgbClr val="FFFF00"/>
                </a:solidFill>
              </a:rPr>
              <a:t>range</a:t>
            </a:r>
          </a:p>
          <a:p>
            <a:pPr algn="l"/>
            <a:r>
              <a:rPr lang="en-AU" sz="1400" dirty="0" smtClean="0">
                <a:solidFill>
                  <a:srgbClr val="FFFF00"/>
                </a:solidFill>
              </a:rPr>
              <a:t>When a child is communicating or interacting with you, it is important that they feel you are interested in their interests or concerns. Always stay within visual and hearing range, so you can see and hear what they're communicating. By role modelling respect for others in this way, you are providing an excellent example for others to follow</a:t>
            </a:r>
            <a:r>
              <a:rPr lang="en-AU" sz="1400" dirty="0" smtClean="0">
                <a:solidFill>
                  <a:srgbClr val="FFFF00"/>
                </a:solidFill>
              </a:rPr>
              <a:t>.</a:t>
            </a:r>
          </a:p>
          <a:p>
            <a:pPr algn="l"/>
            <a:endParaRPr lang="en-AU" sz="1400" dirty="0" smtClean="0">
              <a:solidFill>
                <a:srgbClr val="FFFF00"/>
              </a:solidFill>
            </a:endParaRPr>
          </a:p>
          <a:p>
            <a:pPr algn="l"/>
            <a:r>
              <a:rPr lang="en-AU" sz="1400" dirty="0" smtClean="0">
                <a:solidFill>
                  <a:srgbClr val="FFFF00"/>
                </a:solidFill>
              </a:rPr>
              <a:t>Remember to treat children the way that you would like to be treated. Children are like sponges - they absorb everything. </a:t>
            </a:r>
          </a:p>
          <a:p>
            <a:pPr algn="l"/>
            <a:endParaRPr lang="en-AU" sz="1400" dirty="0" smtClean="0">
              <a:solidFill>
                <a:srgbClr val="FFFF00"/>
              </a:solidFill>
            </a:endParaRPr>
          </a:p>
          <a:p>
            <a:r>
              <a:rPr lang="en-AU" dirty="0" smtClean="0">
                <a:solidFill>
                  <a:srgbClr val="FFFF00"/>
                </a:solidFill>
              </a:rPr>
              <a:t>Did </a:t>
            </a:r>
            <a:r>
              <a:rPr lang="en-AU" dirty="0" smtClean="0">
                <a:solidFill>
                  <a:srgbClr val="FFFF00"/>
                </a:solidFill>
              </a:rPr>
              <a:t>you know that you're a super model? Not the fashion model type, but a model of appropriate behaviour for the children you care for.</a:t>
            </a:r>
          </a:p>
          <a:p>
            <a:pPr algn="l"/>
            <a:endParaRPr lang="en-AU" sz="1400" dirty="0" smtClean="0">
              <a:solidFill>
                <a:srgbClr val="FFFF00"/>
              </a:solidFill>
            </a:endParaRPr>
          </a:p>
          <a:p>
            <a:pPr algn="l"/>
            <a:r>
              <a:rPr lang="en-AU" sz="1400" dirty="0" smtClean="0">
                <a:solidFill>
                  <a:srgbClr val="FFFF00"/>
                </a:solidFill>
              </a:rPr>
              <a:t>Remember</a:t>
            </a:r>
            <a:r>
              <a:rPr lang="en-AU" sz="1400" dirty="0" smtClean="0">
                <a:solidFill>
                  <a:srgbClr val="FFFF00"/>
                </a:solidFill>
              </a:rPr>
              <a:t>, children are very impressionable - they will be watching everything you do and say very closely. As they watch you interact and communicate with the people in your centre, they will be learning from the skills you demonstrate. Be aware of this responsibility you have as a role model, and make sure that you are modelling the types of behaviours that you want the children to develop</a:t>
            </a:r>
          </a:p>
          <a:p>
            <a:pPr algn="l"/>
            <a:endParaRPr lang="en-AU" sz="1400" dirty="0">
              <a:solidFill>
                <a:srgbClr val="FFFF00"/>
              </a:solidFill>
            </a:endParaRPr>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8981</TotalTime>
  <Words>4845</Words>
  <Application>Microsoft Office PowerPoint</Application>
  <PresentationFormat>On-screen Show (4:3)</PresentationFormat>
  <Paragraphs>289</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Revolution</vt:lpstr>
      <vt:lpstr>Interactions</vt:lpstr>
      <vt:lpstr>Slide 2</vt:lpstr>
      <vt:lpstr>  </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Window's</cp:lastModifiedBy>
  <cp:revision>269</cp:revision>
  <dcterms:created xsi:type="dcterms:W3CDTF">2014-07-09T11:14:43Z</dcterms:created>
  <dcterms:modified xsi:type="dcterms:W3CDTF">2014-10-03T05:01:49Z</dcterms:modified>
</cp:coreProperties>
</file>