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58" r:id="rId4"/>
    <p:sldId id="259" r:id="rId5"/>
    <p:sldId id="268" r:id="rId6"/>
    <p:sldId id="260" r:id="rId7"/>
    <p:sldId id="261" r:id="rId8"/>
    <p:sldId id="262" r:id="rId9"/>
    <p:sldId id="263" r:id="rId10"/>
    <p:sldId id="264" r:id="rId11"/>
    <p:sldId id="266" r:id="rId12"/>
    <p:sldId id="265" r:id="rId13"/>
    <p:sldId id="26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43" autoAdjust="0"/>
  </p:normalViewPr>
  <p:slideViewPr>
    <p:cSldViewPr snapToGrid="0" snapToObjects="1">
      <p:cViewPr varScale="1">
        <p:scale>
          <a:sx n="70" d="100"/>
          <a:sy n="70" d="100"/>
        </p:scale>
        <p:origin x="-1368" y="-102"/>
      </p:cViewPr>
      <p:guideLst>
        <p:guide orient="horz" pos="2160"/>
        <p:guide pos="2880"/>
      </p:guideLst>
    </p:cSldViewPr>
  </p:slideViewPr>
  <p:outlineViewPr>
    <p:cViewPr>
      <p:scale>
        <a:sx n="33" d="100"/>
        <a:sy n="33" d="100"/>
      </p:scale>
      <p:origin x="0" y="489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2" d="100"/>
          <a:sy n="82" d="100"/>
        </p:scale>
        <p:origin x="-146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6B5537-AD0C-429F-A62E-DED3FCA68252}" type="datetimeFigureOut">
              <a:rPr lang="en-AU" smtClean="0"/>
              <a:pPr/>
              <a:t>3/02/2015</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ACD2C0-E113-4DC9-A921-FD36B34C92DC}" type="slidenum">
              <a:rPr lang="en-AU" smtClean="0"/>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BAFB62-B6D2-4CCC-B89C-26C27924C19E}" type="datetimeFigureOut">
              <a:rPr lang="en-AU" smtClean="0"/>
              <a:pPr/>
              <a:t>3/02/2015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288EC2-8287-4239-BE66-7C4E8439778F}"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print"/>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AU"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2/3/2015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AU"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pPr/>
              <a:t>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AU"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2/3/2015</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2/3/2015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2/3/2015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AU"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AU"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2/3/2015</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xytcl=85114404&amp;v=RJUE1mJ_dOY&amp;feature=player_embedded&amp;x-yt-ts=142257942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education.gov.au/early-years-learning-framework"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uBGFrmSg1c&amp;x-yt-ts=1422579428&amp;x-yt-cl=85114404&amp;feature=player_embedde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x-yt-ts=1422579428&amp;v=QyyxcfRTL8o&amp;x-yt-cl=85114404&amp;feature=player_embedded" TargetMode="External"/><Relationship Id="rId2" Type="http://schemas.openxmlformats.org/officeDocument/2006/relationships/hyperlink" Target="https://www.youtube.com/watch?x-yt-ts=1422579428&amp;v=zg5JUcr-VJA&amp;x-ytcl=85114404&amp;feature=player_embedde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x-yt-ts=1422579428&amp;v=iXKkMZC2DII&amp;x-y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9080" y="3234088"/>
            <a:ext cx="6762749" cy="1124886"/>
          </a:xfrm>
        </p:spPr>
        <p:txBody>
          <a:bodyPr/>
          <a:lstStyle/>
          <a:p>
            <a:r>
              <a:rPr lang="en-US" sz="6000" b="1" dirty="0" smtClean="0">
                <a:ln>
                  <a:solidFill>
                    <a:schemeClr val="tx2">
                      <a:lumMod val="60000"/>
                      <a:lumOff val="40000"/>
                    </a:schemeClr>
                  </a:solidFill>
                </a:ln>
                <a:solidFill>
                  <a:srgbClr val="FFFF00"/>
                </a:solidFill>
                <a:cs typeface="Calibri"/>
              </a:rPr>
              <a:t>NQS / NQF and ACECQA</a:t>
            </a:r>
            <a:endParaRPr lang="en-US" sz="6000" b="1" dirty="0">
              <a:ln>
                <a:solidFill>
                  <a:schemeClr val="tx2">
                    <a:lumMod val="60000"/>
                    <a:lumOff val="40000"/>
                  </a:schemeClr>
                </a:solidFill>
              </a:ln>
              <a:solidFill>
                <a:srgbClr val="FFFF00"/>
              </a:solidFill>
              <a:cs typeface="Calibri"/>
            </a:endParaRPr>
          </a:p>
        </p:txBody>
      </p:sp>
      <p:pic>
        <p:nvPicPr>
          <p:cNvPr id="8" name="Picture 7" descr="SMYL Logo Style 3"/>
          <p:cNvPicPr/>
          <p:nvPr/>
        </p:nvPicPr>
        <p:blipFill>
          <a:blip r:embed="rId2" cstate="print"/>
          <a:srcRect/>
          <a:stretch>
            <a:fillRect/>
          </a:stretch>
        </p:blipFill>
        <p:spPr bwMode="auto">
          <a:xfrm>
            <a:off x="5887174" y="418030"/>
            <a:ext cx="2954655" cy="1515745"/>
          </a:xfrm>
          <a:prstGeom prst="rect">
            <a:avLst/>
          </a:prstGeom>
          <a:noFill/>
        </p:spPr>
      </p:pic>
      <p:sp>
        <p:nvSpPr>
          <p:cNvPr id="18" name="Arc 17"/>
          <p:cNvSpPr/>
          <p:nvPr/>
        </p:nvSpPr>
        <p:spPr>
          <a:xfrm rot="14893089">
            <a:off x="1211063" y="3583982"/>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1" name="Arc 20"/>
          <p:cNvSpPr/>
          <p:nvPr/>
        </p:nvSpPr>
        <p:spPr>
          <a:xfrm rot="14893089">
            <a:off x="1088821" y="3736383"/>
            <a:ext cx="5048000" cy="2881238"/>
          </a:xfrm>
          <a:prstGeom prst="arc">
            <a:avLst>
              <a:gd name="adj1" fmla="val 13737976"/>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3" name="Arc 22"/>
          <p:cNvSpPr/>
          <p:nvPr/>
        </p:nvSpPr>
        <p:spPr>
          <a:xfrm rot="14632926">
            <a:off x="1363464" y="3524285"/>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Tree>
    <p:extLst>
      <p:ext uri="{BB962C8B-B14F-4D97-AF65-F5344CB8AC3E}">
        <p14:creationId xmlns:p14="http://schemas.microsoft.com/office/powerpoint/2010/main" xmlns="" val="1467134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69507" y="529389"/>
            <a:ext cx="8624236" cy="6463308"/>
          </a:xfrm>
          <a:prstGeom prst="rect">
            <a:avLst/>
          </a:prstGeom>
        </p:spPr>
        <p:txBody>
          <a:bodyPr wrap="square">
            <a:spAutoFit/>
          </a:bodyPr>
          <a:lstStyle/>
          <a:p>
            <a:r>
              <a:rPr lang="en-AU" b="1" u="sng" dirty="0" smtClean="0">
                <a:solidFill>
                  <a:srgbClr val="FFFF00"/>
                </a:solidFill>
              </a:rPr>
              <a:t>Australian Children's Education and Care Quality Authority</a:t>
            </a:r>
          </a:p>
          <a:p>
            <a:endParaRPr lang="en-AU" dirty="0" smtClean="0">
              <a:solidFill>
                <a:srgbClr val="FFFF00"/>
              </a:solidFill>
            </a:endParaRPr>
          </a:p>
          <a:p>
            <a:r>
              <a:rPr lang="en-AU" dirty="0" smtClean="0">
                <a:solidFill>
                  <a:srgbClr val="FFFF00"/>
                </a:solidFill>
              </a:rPr>
              <a:t>ACECQA is an independent national authority, based in Sydney. It is led by CEO Karen Curtis and guided by a 12 member governing Board whose members were nominated by each state and territory and the Commonwealth. Board members serve three year terms.</a:t>
            </a:r>
          </a:p>
          <a:p>
            <a:endParaRPr lang="en-AU" dirty="0" smtClean="0">
              <a:solidFill>
                <a:srgbClr val="FFFF00"/>
              </a:solidFill>
            </a:endParaRPr>
          </a:p>
          <a:p>
            <a:r>
              <a:rPr lang="en-AU" dirty="0" smtClean="0">
                <a:solidFill>
                  <a:srgbClr val="FFFF00"/>
                </a:solidFill>
              </a:rPr>
              <a:t>As the name suggests, one of ACECQA’s many roles is to educate and inform the wider community about the importance of improving outcomes in children’s education and care. We also provide governments, the sector and families with access to the most current research to ensure NQF policy and service delivery is in line with best practice across the country.</a:t>
            </a:r>
          </a:p>
          <a:p>
            <a:endParaRPr lang="en-AU" dirty="0" smtClean="0">
              <a:solidFill>
                <a:srgbClr val="FFFF00"/>
              </a:solidFill>
            </a:endParaRPr>
          </a:p>
          <a:p>
            <a:r>
              <a:rPr lang="en-AU" dirty="0" smtClean="0">
                <a:solidFill>
                  <a:srgbClr val="FFFF00"/>
                </a:solidFill>
              </a:rPr>
              <a:t>ACECQA guides the implementation of the National Quality Framework for Early Childhood Education and Care nationally and ensures consistency in delivery.</a:t>
            </a:r>
          </a:p>
          <a:p>
            <a:endParaRPr lang="en-AU" dirty="0" smtClean="0">
              <a:solidFill>
                <a:srgbClr val="FFFF00"/>
              </a:solidFill>
            </a:endParaRPr>
          </a:p>
          <a:p>
            <a:r>
              <a:rPr lang="en-AU" dirty="0" smtClean="0">
                <a:solidFill>
                  <a:srgbClr val="FFFF00"/>
                </a:solidFill>
              </a:rPr>
              <a:t>What is the role of ACECQA and regulatory authorities </a:t>
            </a:r>
            <a:r>
              <a:rPr lang="en-AU" dirty="0" smtClean="0"/>
              <a:t>–</a:t>
            </a:r>
          </a:p>
          <a:p>
            <a:endParaRPr lang="en-AU" dirty="0" smtClean="0"/>
          </a:p>
          <a:p>
            <a:r>
              <a:rPr lang="en-AU" dirty="0" smtClean="0">
                <a:hlinkClick r:id="rId2"/>
              </a:rPr>
              <a:t>https://www.youtube.com/watch?xytcl=85114404&amp;v=RJUE1mJ_dOY&amp;feature=player_embedded&amp;x-yt-ts=1422579428</a:t>
            </a:r>
            <a:endParaRPr lang="en-AU" dirty="0" smtClean="0"/>
          </a:p>
          <a:p>
            <a:endParaRPr lang="en-AU" dirty="0" smtClean="0"/>
          </a:p>
          <a:p>
            <a:endParaRPr lang="en-AU" dirty="0" smtClean="0"/>
          </a:p>
          <a:p>
            <a:endParaRPr lang="en-AU"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383" y="419940"/>
            <a:ext cx="8624235" cy="5909310"/>
          </a:xfrm>
          <a:prstGeom prst="rect">
            <a:avLst/>
          </a:prstGeom>
          <a:noFill/>
        </p:spPr>
        <p:txBody>
          <a:bodyPr wrap="square" rtlCol="0">
            <a:spAutoFit/>
          </a:bodyPr>
          <a:lstStyle/>
          <a:p>
            <a:r>
              <a:rPr lang="en-AU" b="1" dirty="0" smtClean="0">
                <a:solidFill>
                  <a:srgbClr val="FFFF00"/>
                </a:solidFill>
              </a:rPr>
              <a:t>Western Australia Regulatory Unit is </a:t>
            </a:r>
          </a:p>
          <a:p>
            <a:endParaRPr lang="en-AU" b="1" dirty="0" smtClean="0">
              <a:solidFill>
                <a:srgbClr val="FFFF00"/>
              </a:solidFill>
            </a:endParaRPr>
          </a:p>
          <a:p>
            <a:r>
              <a:rPr lang="en-AU" dirty="0" smtClean="0">
                <a:solidFill>
                  <a:srgbClr val="FFFF00"/>
                </a:solidFill>
              </a:rPr>
              <a:t>Department of Local Government and Communities, Education and Care Regulatory Unit</a:t>
            </a:r>
          </a:p>
          <a:p>
            <a:endParaRPr lang="en-AU" dirty="0" smtClean="0">
              <a:solidFill>
                <a:srgbClr val="FFFF00"/>
              </a:solidFill>
            </a:endParaRPr>
          </a:p>
          <a:p>
            <a:r>
              <a:rPr lang="en-AU" dirty="0" smtClean="0">
                <a:solidFill>
                  <a:srgbClr val="FFFF00"/>
                </a:solidFill>
              </a:rPr>
              <a:t>Level 1, 111 Wellington Street, East Perth, WA 6004</a:t>
            </a:r>
          </a:p>
          <a:p>
            <a:endParaRPr lang="en-AU" dirty="0" smtClean="0">
              <a:solidFill>
                <a:srgbClr val="FFFF00"/>
              </a:solidFill>
            </a:endParaRPr>
          </a:p>
          <a:p>
            <a:r>
              <a:rPr lang="en-AU" dirty="0" smtClean="0">
                <a:solidFill>
                  <a:srgbClr val="FFFF00"/>
                </a:solidFill>
              </a:rPr>
              <a:t>Website: www.digc.wa.gov.au</a:t>
            </a:r>
          </a:p>
          <a:p>
            <a:r>
              <a:rPr lang="en-AU" dirty="0" smtClean="0">
                <a:solidFill>
                  <a:srgbClr val="FFFF00"/>
                </a:solidFill>
              </a:rPr>
              <a:t>Email: ecru@digc.wa.gov.au</a:t>
            </a:r>
          </a:p>
          <a:p>
            <a:r>
              <a:rPr lang="en-AU" dirty="0" smtClean="0">
                <a:solidFill>
                  <a:srgbClr val="FFFF00"/>
                </a:solidFill>
              </a:rPr>
              <a:t>Phone: (08) 6551 8333</a:t>
            </a:r>
          </a:p>
          <a:p>
            <a:r>
              <a:rPr lang="en-AU" dirty="0" smtClean="0">
                <a:solidFill>
                  <a:srgbClr val="FFFF00"/>
                </a:solidFill>
              </a:rPr>
              <a:t>Fax  (09) 65521555</a:t>
            </a:r>
          </a:p>
          <a:p>
            <a:endParaRPr lang="en-AU" b="1" dirty="0" smtClean="0"/>
          </a:p>
          <a:p>
            <a:endParaRPr lang="en-AU" b="1" dirty="0" smtClean="0"/>
          </a:p>
          <a:p>
            <a:r>
              <a:rPr lang="en-AU" b="1" dirty="0" smtClean="0">
                <a:solidFill>
                  <a:srgbClr val="FFFF00"/>
                </a:solidFill>
              </a:rPr>
              <a:t>Assessment and Ratings Process </a:t>
            </a:r>
          </a:p>
          <a:p>
            <a:endParaRPr lang="en-AU" dirty="0" smtClean="0">
              <a:solidFill>
                <a:srgbClr val="FFFF00"/>
              </a:solidFill>
            </a:endParaRPr>
          </a:p>
          <a:p>
            <a:r>
              <a:rPr lang="en-AU" dirty="0" smtClean="0">
                <a:solidFill>
                  <a:srgbClr val="FFFF00"/>
                </a:solidFill>
              </a:rPr>
              <a:t>The following tables outline the national quality rating and assessment process for evaluation of services against the National Quality Standards and the National Regulations.  It is designed to be a cooperative process with opportunities for services to discuss how they are meeting the National Quality Standards and enhancing outcomes for children. The timeframes reflect the approximate period of time involved in each step.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79133" y="516442"/>
          <a:ext cx="8595361" cy="6005273"/>
        </p:xfrm>
        <a:graphic>
          <a:graphicData uri="http://schemas.openxmlformats.org/drawingml/2006/table">
            <a:tbl>
              <a:tblPr/>
              <a:tblGrid>
                <a:gridCol w="1248581"/>
                <a:gridCol w="1817616"/>
                <a:gridCol w="5529164"/>
              </a:tblGrid>
              <a:tr h="280315">
                <a:tc>
                  <a:txBody>
                    <a:bodyPr/>
                    <a:lstStyle/>
                    <a:p>
                      <a:pPr algn="ctr">
                        <a:lnSpc>
                          <a:spcPts val="1500"/>
                        </a:lnSpc>
                        <a:spcAft>
                          <a:spcPts val="750"/>
                        </a:spcAft>
                      </a:pPr>
                      <a:r>
                        <a:rPr lang="en-AU" sz="1200" b="1" dirty="0">
                          <a:solidFill>
                            <a:srgbClr val="FFFF00"/>
                          </a:solidFill>
                          <a:latin typeface="Source Sans Pro"/>
                          <a:ea typeface="Times New Roman"/>
                          <a:cs typeface="Times New Roman"/>
                        </a:rPr>
                        <a:t>Timeline</a:t>
                      </a:r>
                      <a:endParaRPr lang="en-AU" sz="1200" dirty="0">
                        <a:solidFill>
                          <a:srgbClr val="FFFF00"/>
                        </a:solidFill>
                        <a:latin typeface="Calibri"/>
                        <a:ea typeface="Calibri"/>
                        <a:cs typeface="Times New Roman"/>
                      </a:endParaRPr>
                    </a:p>
                  </a:txBody>
                  <a:tcPr marL="22087" marR="22087" marT="22087" marB="22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750"/>
                        </a:spcAft>
                      </a:pPr>
                      <a:r>
                        <a:rPr lang="en-AU" sz="1200" b="1">
                          <a:solidFill>
                            <a:srgbClr val="FFFF00"/>
                          </a:solidFill>
                          <a:latin typeface="Source Sans Pro"/>
                          <a:ea typeface="Times New Roman"/>
                          <a:cs typeface="Times New Roman"/>
                        </a:rPr>
                        <a:t>Step</a:t>
                      </a:r>
                      <a:endParaRPr lang="en-AU" sz="1200">
                        <a:solidFill>
                          <a:srgbClr val="FFFF00"/>
                        </a:solidFill>
                        <a:latin typeface="Calibri"/>
                        <a:ea typeface="Calibri"/>
                        <a:cs typeface="Times New Roman"/>
                      </a:endParaRPr>
                    </a:p>
                  </a:txBody>
                  <a:tcPr marL="22087" marR="22087" marT="22087" marB="22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750"/>
                        </a:spcAft>
                      </a:pPr>
                      <a:r>
                        <a:rPr lang="en-AU" sz="1200" b="1">
                          <a:solidFill>
                            <a:srgbClr val="FFFF00"/>
                          </a:solidFill>
                          <a:latin typeface="Source Sans Pro"/>
                          <a:ea typeface="Times New Roman"/>
                          <a:cs typeface="Times New Roman"/>
                        </a:rPr>
                        <a:t>Process</a:t>
                      </a:r>
                      <a:endParaRPr lang="en-AU" sz="1200">
                        <a:solidFill>
                          <a:srgbClr val="FFFF00"/>
                        </a:solidFill>
                        <a:latin typeface="Calibri"/>
                        <a:ea typeface="Calibri"/>
                        <a:cs typeface="Times New Roman"/>
                      </a:endParaRPr>
                    </a:p>
                  </a:txBody>
                  <a:tcPr marL="22087" marR="22087" marT="22087" marB="22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88672">
                <a:tc>
                  <a:txBody>
                    <a:bodyPr/>
                    <a:lstStyle/>
                    <a:p>
                      <a:pPr algn="l">
                        <a:lnSpc>
                          <a:spcPts val="1500"/>
                        </a:lnSpc>
                        <a:spcAft>
                          <a:spcPts val="750"/>
                        </a:spcAft>
                      </a:pPr>
                      <a:r>
                        <a:rPr lang="en-AU" sz="1200" dirty="0">
                          <a:solidFill>
                            <a:srgbClr val="FFFF00"/>
                          </a:solidFill>
                          <a:latin typeface="Source Sans Pro"/>
                          <a:ea typeface="Times New Roman"/>
                          <a:cs typeface="Times New Roman"/>
                        </a:rPr>
                        <a:t>Week 1*</a:t>
                      </a:r>
                      <a:endParaRPr lang="en-AU" sz="1200" dirty="0">
                        <a:solidFill>
                          <a:srgbClr val="FFFF00"/>
                        </a:solidFill>
                        <a:latin typeface="Calibri"/>
                        <a:ea typeface="Calibri"/>
                        <a:cs typeface="Times New Roman"/>
                      </a:endParaRPr>
                    </a:p>
                  </a:txBody>
                  <a:tcPr marL="22087" marR="22087" marT="22087" marB="22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500"/>
                        </a:lnSpc>
                        <a:spcAft>
                          <a:spcPts val="750"/>
                        </a:spcAft>
                      </a:pPr>
                      <a:r>
                        <a:rPr lang="en-AU" sz="1200" dirty="0">
                          <a:solidFill>
                            <a:srgbClr val="FFFF00"/>
                          </a:solidFill>
                          <a:latin typeface="Source Sans Pro"/>
                          <a:ea typeface="Times New Roman"/>
                          <a:cs typeface="Times New Roman"/>
                        </a:rPr>
                        <a:t>A: Notice of visit</a:t>
                      </a:r>
                      <a:endParaRPr lang="en-AU" sz="1200" dirty="0">
                        <a:solidFill>
                          <a:srgbClr val="FFFF00"/>
                        </a:solidFill>
                        <a:latin typeface="Calibri"/>
                        <a:ea typeface="Calibri"/>
                        <a:cs typeface="Times New Roman"/>
                      </a:endParaRPr>
                    </a:p>
                  </a:txBody>
                  <a:tcPr marL="22087" marR="22087" marT="22087" marB="22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500"/>
                        </a:lnSpc>
                        <a:spcAft>
                          <a:spcPts val="750"/>
                        </a:spcAft>
                      </a:pPr>
                      <a:r>
                        <a:rPr lang="en-AU" sz="1200" dirty="0">
                          <a:solidFill>
                            <a:srgbClr val="FFFF00"/>
                          </a:solidFill>
                          <a:latin typeface="Source Sans Pro"/>
                          <a:ea typeface="Times New Roman"/>
                          <a:cs typeface="Times New Roman"/>
                        </a:rPr>
                        <a:t>The approved provider receives a letter from the regulatory authority notifying of the four week period in which the assessment and rating visit will occur.</a:t>
                      </a:r>
                      <a:endParaRPr lang="en-AU" sz="1200" dirty="0">
                        <a:solidFill>
                          <a:srgbClr val="FFFF00"/>
                        </a:solidFill>
                        <a:latin typeface="Calibri"/>
                        <a:ea typeface="Calibri"/>
                        <a:cs typeface="Times New Roman"/>
                      </a:endParaRPr>
                    </a:p>
                    <a:p>
                      <a:pPr algn="l">
                        <a:lnSpc>
                          <a:spcPts val="1500"/>
                        </a:lnSpc>
                        <a:spcAft>
                          <a:spcPts val="750"/>
                        </a:spcAft>
                      </a:pPr>
                      <a:r>
                        <a:rPr lang="en-AU" sz="1200" dirty="0">
                          <a:solidFill>
                            <a:srgbClr val="FFFF00"/>
                          </a:solidFill>
                          <a:latin typeface="Source Sans Pro"/>
                          <a:ea typeface="Times New Roman"/>
                          <a:cs typeface="Times New Roman"/>
                        </a:rPr>
                        <a:t>The regulatory authority requests that the approved provider submits a copy of the service Quality Improvement Plan within three weeks.  The regulatory authority may also request additional service specific information.</a:t>
                      </a:r>
                      <a:endParaRPr lang="en-AU" sz="1200" dirty="0">
                        <a:solidFill>
                          <a:srgbClr val="FFFF00"/>
                        </a:solidFill>
                        <a:latin typeface="Calibri"/>
                        <a:ea typeface="Calibri"/>
                        <a:cs typeface="Times New Roman"/>
                      </a:endParaRPr>
                    </a:p>
                  </a:txBody>
                  <a:tcPr marL="22087" marR="22087" marT="22087" marB="22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9598">
                <a:tc>
                  <a:txBody>
                    <a:bodyPr/>
                    <a:lstStyle/>
                    <a:p>
                      <a:pPr algn="l">
                        <a:lnSpc>
                          <a:spcPts val="1500"/>
                        </a:lnSpc>
                        <a:spcAft>
                          <a:spcPts val="750"/>
                        </a:spcAft>
                      </a:pPr>
                      <a:r>
                        <a:rPr lang="en-AU" sz="1200">
                          <a:solidFill>
                            <a:srgbClr val="FFFF00"/>
                          </a:solidFill>
                          <a:latin typeface="Source Sans Pro"/>
                          <a:ea typeface="Times New Roman"/>
                          <a:cs typeface="Times New Roman"/>
                        </a:rPr>
                        <a:t>Week 3</a:t>
                      </a:r>
                      <a:endParaRPr lang="en-AU" sz="1200">
                        <a:solidFill>
                          <a:srgbClr val="FFFF00"/>
                        </a:solidFill>
                        <a:latin typeface="Calibri"/>
                        <a:ea typeface="Calibri"/>
                        <a:cs typeface="Times New Roman"/>
                      </a:endParaRPr>
                    </a:p>
                  </a:txBody>
                  <a:tcPr marL="22087" marR="22087" marT="22087" marB="22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500"/>
                        </a:lnSpc>
                        <a:spcAft>
                          <a:spcPts val="750"/>
                        </a:spcAft>
                      </a:pPr>
                      <a:r>
                        <a:rPr lang="en-AU" sz="1200" dirty="0">
                          <a:solidFill>
                            <a:srgbClr val="FFFF00"/>
                          </a:solidFill>
                          <a:latin typeface="Source Sans Pro"/>
                          <a:ea typeface="Times New Roman"/>
                          <a:cs typeface="Times New Roman"/>
                        </a:rPr>
                        <a:t>B: Quality Improvement Plan</a:t>
                      </a:r>
                      <a:endParaRPr lang="en-AU" sz="1200" dirty="0">
                        <a:solidFill>
                          <a:srgbClr val="FFFF00"/>
                        </a:solidFill>
                        <a:latin typeface="Calibri"/>
                        <a:ea typeface="Calibri"/>
                        <a:cs typeface="Times New Roman"/>
                      </a:endParaRPr>
                    </a:p>
                  </a:txBody>
                  <a:tcPr marL="22087" marR="22087" marT="22087" marB="22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500"/>
                        </a:lnSpc>
                        <a:spcAft>
                          <a:spcPts val="750"/>
                        </a:spcAft>
                      </a:pPr>
                      <a:r>
                        <a:rPr lang="en-AU" sz="1200" dirty="0">
                          <a:solidFill>
                            <a:srgbClr val="FFFF00"/>
                          </a:solidFill>
                          <a:latin typeface="Source Sans Pro"/>
                          <a:ea typeface="Times New Roman"/>
                          <a:cs typeface="Times New Roman"/>
                        </a:rPr>
                        <a:t>The approved provider submits the Quality Improvement Plan to the regulatory authority.</a:t>
                      </a:r>
                      <a:endParaRPr lang="en-AU" sz="1200" dirty="0">
                        <a:solidFill>
                          <a:srgbClr val="FFFF00"/>
                        </a:solidFill>
                        <a:latin typeface="Calibri"/>
                        <a:ea typeface="Calibri"/>
                        <a:cs typeface="Times New Roman"/>
                      </a:endParaRPr>
                    </a:p>
                  </a:txBody>
                  <a:tcPr marL="22087" marR="22087" marT="22087" marB="22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88003">
                <a:tc>
                  <a:txBody>
                    <a:bodyPr/>
                    <a:lstStyle/>
                    <a:p>
                      <a:pPr algn="l">
                        <a:lnSpc>
                          <a:spcPts val="1500"/>
                        </a:lnSpc>
                        <a:spcAft>
                          <a:spcPts val="750"/>
                        </a:spcAft>
                      </a:pPr>
                      <a:r>
                        <a:rPr lang="en-AU" sz="1200">
                          <a:solidFill>
                            <a:srgbClr val="FFFF00"/>
                          </a:solidFill>
                          <a:latin typeface="Source Sans Pro"/>
                          <a:ea typeface="Times New Roman"/>
                          <a:cs typeface="Times New Roman"/>
                        </a:rPr>
                        <a:t>Weeks 5 - 8</a:t>
                      </a:r>
                      <a:endParaRPr lang="en-AU" sz="1200">
                        <a:solidFill>
                          <a:srgbClr val="FFFF00"/>
                        </a:solidFill>
                        <a:latin typeface="Calibri"/>
                        <a:ea typeface="Calibri"/>
                        <a:cs typeface="Times New Roman"/>
                      </a:endParaRPr>
                    </a:p>
                  </a:txBody>
                  <a:tcPr marL="22087" marR="22087" marT="22087" marB="22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500"/>
                        </a:lnSpc>
                        <a:spcAft>
                          <a:spcPts val="750"/>
                        </a:spcAft>
                      </a:pPr>
                      <a:r>
                        <a:rPr lang="en-AU" sz="1200" dirty="0">
                          <a:solidFill>
                            <a:srgbClr val="FFFF00"/>
                          </a:solidFill>
                          <a:latin typeface="Source Sans Pro"/>
                          <a:ea typeface="Times New Roman"/>
                          <a:cs typeface="Times New Roman"/>
                        </a:rPr>
                        <a:t>C: Visit occurs</a:t>
                      </a:r>
                      <a:endParaRPr lang="en-AU" sz="1200" dirty="0">
                        <a:solidFill>
                          <a:srgbClr val="FFFF00"/>
                        </a:solidFill>
                        <a:latin typeface="Calibri"/>
                        <a:ea typeface="Calibri"/>
                        <a:cs typeface="Times New Roman"/>
                      </a:endParaRPr>
                    </a:p>
                  </a:txBody>
                  <a:tcPr marL="22087" marR="22087" marT="22087" marB="22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500"/>
                        </a:lnSpc>
                        <a:spcAft>
                          <a:spcPts val="750"/>
                        </a:spcAft>
                      </a:pPr>
                      <a:r>
                        <a:rPr lang="en-AU" sz="1200" dirty="0">
                          <a:solidFill>
                            <a:srgbClr val="FFFF00"/>
                          </a:solidFill>
                          <a:latin typeface="Source Sans Pro"/>
                          <a:ea typeface="Times New Roman"/>
                          <a:cs typeface="Times New Roman"/>
                        </a:rPr>
                        <a:t>The assessment visit will occur during the four week period specified in the letter to the approved provider. The regulatory authority will give the approved provider at least five days’ notice of the date of the visit.</a:t>
                      </a:r>
                      <a:endParaRPr lang="en-AU" sz="1200" dirty="0">
                        <a:solidFill>
                          <a:srgbClr val="FFFF00"/>
                        </a:solidFill>
                        <a:latin typeface="Calibri"/>
                        <a:ea typeface="Calibri"/>
                        <a:cs typeface="Times New Roman"/>
                      </a:endParaRPr>
                    </a:p>
                    <a:p>
                      <a:pPr algn="l">
                        <a:lnSpc>
                          <a:spcPts val="1500"/>
                        </a:lnSpc>
                        <a:spcAft>
                          <a:spcPts val="750"/>
                        </a:spcAft>
                      </a:pPr>
                      <a:r>
                        <a:rPr lang="en-AU" sz="1200" dirty="0">
                          <a:solidFill>
                            <a:srgbClr val="FFFF00"/>
                          </a:solidFill>
                          <a:latin typeface="Source Sans Pro"/>
                          <a:ea typeface="Times New Roman"/>
                          <a:cs typeface="Times New Roman"/>
                        </a:rPr>
                        <a:t>The authorised officer may give some general comments at the time of the visit but will not give an indication of the service rating. Feedback may include the opportunity to make minor adjustments to the service operation within specified areas and timeframes to address concerns identified at the visit. For further information on the minor adjustments policy refer to the </a:t>
                      </a:r>
                      <a:r>
                        <a:rPr lang="en-AU" sz="1200" i="1" dirty="0">
                          <a:solidFill>
                            <a:srgbClr val="FFFF00"/>
                          </a:solidFill>
                          <a:latin typeface="Source Sans Pro"/>
                          <a:ea typeface="Times New Roman"/>
                          <a:cs typeface="Times New Roman"/>
                        </a:rPr>
                        <a:t>Guide to Assessment and Rating for Regulatory Authorities</a:t>
                      </a:r>
                      <a:r>
                        <a:rPr lang="en-AU" sz="1200" dirty="0">
                          <a:solidFill>
                            <a:srgbClr val="FFFF00"/>
                          </a:solidFill>
                          <a:latin typeface="Source Sans Pro"/>
                          <a:ea typeface="Times New Roman"/>
                          <a:cs typeface="Times New Roman"/>
                        </a:rPr>
                        <a:t>.</a:t>
                      </a:r>
                      <a:endParaRPr lang="en-AU" sz="1200" dirty="0">
                        <a:solidFill>
                          <a:srgbClr val="FFFF00"/>
                        </a:solidFill>
                        <a:latin typeface="Calibri"/>
                        <a:ea typeface="Calibri"/>
                        <a:cs typeface="Times New Roman"/>
                      </a:endParaRPr>
                    </a:p>
                  </a:txBody>
                  <a:tcPr marL="22087" marR="22087" marT="22087" marB="22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315">
                <a:tc gridSpan="3">
                  <a:txBody>
                    <a:bodyPr/>
                    <a:lstStyle/>
                    <a:p>
                      <a:pPr algn="ctr">
                        <a:lnSpc>
                          <a:spcPts val="1500"/>
                        </a:lnSpc>
                        <a:spcAft>
                          <a:spcPts val="750"/>
                        </a:spcAft>
                      </a:pPr>
                      <a:r>
                        <a:rPr lang="en-AU" sz="1200" b="1" dirty="0">
                          <a:solidFill>
                            <a:srgbClr val="FFFF00"/>
                          </a:solidFill>
                          <a:latin typeface="Source Sans Pro"/>
                          <a:ea typeface="Times New Roman"/>
                          <a:cs typeface="Times New Roman"/>
                        </a:rPr>
                        <a:t>After the visit</a:t>
                      </a:r>
                      <a:endParaRPr lang="en-AU" sz="1200" dirty="0">
                        <a:solidFill>
                          <a:srgbClr val="FFFF00"/>
                        </a:solidFill>
                        <a:latin typeface="Calibri"/>
                        <a:ea typeface="Calibri"/>
                        <a:cs typeface="Times New Roman"/>
                      </a:endParaRPr>
                    </a:p>
                  </a:txBody>
                  <a:tcPr marL="22087" marR="22087" marT="22087" marB="22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tr>
              <a:tr h="739175">
                <a:tc>
                  <a:txBody>
                    <a:bodyPr/>
                    <a:lstStyle/>
                    <a:p>
                      <a:pPr algn="l">
                        <a:lnSpc>
                          <a:spcPts val="1500"/>
                        </a:lnSpc>
                        <a:spcAft>
                          <a:spcPts val="750"/>
                        </a:spcAft>
                      </a:pPr>
                      <a:r>
                        <a:rPr lang="en-AU" sz="1200">
                          <a:solidFill>
                            <a:srgbClr val="FFFF00"/>
                          </a:solidFill>
                          <a:latin typeface="Source Sans Pro"/>
                          <a:ea typeface="Times New Roman"/>
                          <a:cs typeface="Times New Roman"/>
                        </a:rPr>
                        <a:t>Approx. 3 - 5 weeks after the visit date</a:t>
                      </a:r>
                      <a:endParaRPr lang="en-AU" sz="1200">
                        <a:solidFill>
                          <a:srgbClr val="FFFF00"/>
                        </a:solidFill>
                        <a:latin typeface="Calibri"/>
                        <a:ea typeface="Calibri"/>
                        <a:cs typeface="Times New Roman"/>
                      </a:endParaRPr>
                    </a:p>
                  </a:txBody>
                  <a:tcPr marL="22087" marR="22087" marT="22087" marB="22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500"/>
                        </a:lnSpc>
                        <a:spcAft>
                          <a:spcPts val="750"/>
                        </a:spcAft>
                      </a:pPr>
                      <a:r>
                        <a:rPr lang="en-AU" sz="1200" dirty="0">
                          <a:solidFill>
                            <a:srgbClr val="FFFF00"/>
                          </a:solidFill>
                          <a:latin typeface="Source Sans Pro"/>
                          <a:ea typeface="Times New Roman"/>
                          <a:cs typeface="Times New Roman"/>
                        </a:rPr>
                        <a:t>D: Draft report</a:t>
                      </a:r>
                      <a:endParaRPr lang="en-AU" sz="1200" dirty="0">
                        <a:solidFill>
                          <a:srgbClr val="FFFF00"/>
                        </a:solidFill>
                        <a:latin typeface="Calibri"/>
                        <a:ea typeface="Calibri"/>
                        <a:cs typeface="Times New Roman"/>
                      </a:endParaRPr>
                    </a:p>
                  </a:txBody>
                  <a:tcPr marL="22087" marR="22087" marT="22087" marB="22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500"/>
                        </a:lnSpc>
                        <a:spcAft>
                          <a:spcPts val="750"/>
                        </a:spcAft>
                      </a:pPr>
                      <a:r>
                        <a:rPr lang="en-AU" sz="1200" dirty="0">
                          <a:solidFill>
                            <a:srgbClr val="FFFF00"/>
                          </a:solidFill>
                          <a:latin typeface="Source Sans Pro"/>
                          <a:ea typeface="Times New Roman"/>
                          <a:cs typeface="Times New Roman"/>
                        </a:rPr>
                        <a:t>The approved provider is issued the draft report.</a:t>
                      </a:r>
                      <a:endParaRPr lang="en-AU" sz="1200" dirty="0">
                        <a:solidFill>
                          <a:srgbClr val="FFFF00"/>
                        </a:solidFill>
                        <a:latin typeface="Calibri"/>
                        <a:ea typeface="Calibri"/>
                        <a:cs typeface="Times New Roman"/>
                      </a:endParaRPr>
                    </a:p>
                    <a:p>
                      <a:pPr algn="l">
                        <a:lnSpc>
                          <a:spcPts val="1500"/>
                        </a:lnSpc>
                        <a:spcAft>
                          <a:spcPts val="750"/>
                        </a:spcAft>
                      </a:pPr>
                      <a:r>
                        <a:rPr lang="en-AU" sz="1200" dirty="0">
                          <a:solidFill>
                            <a:srgbClr val="FFFF00"/>
                          </a:solidFill>
                          <a:latin typeface="Source Sans Pro"/>
                          <a:ea typeface="Times New Roman"/>
                          <a:cs typeface="Times New Roman"/>
                        </a:rPr>
                        <a:t>The approved provider has 10 working days to provide feedback on any factual inaccuracies in the report and provide evidence to support their feedback.</a:t>
                      </a:r>
                      <a:endParaRPr lang="en-AU" sz="1200" dirty="0">
                        <a:solidFill>
                          <a:srgbClr val="FFFF00"/>
                        </a:solidFill>
                        <a:latin typeface="Calibri"/>
                        <a:ea typeface="Calibri"/>
                        <a:cs typeface="Times New Roman"/>
                      </a:endParaRPr>
                    </a:p>
                  </a:txBody>
                  <a:tcPr marL="22087" marR="22087" marT="22087" marB="22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8776">
                <a:tc>
                  <a:txBody>
                    <a:bodyPr/>
                    <a:lstStyle/>
                    <a:p>
                      <a:pPr algn="l">
                        <a:lnSpc>
                          <a:spcPts val="1500"/>
                        </a:lnSpc>
                        <a:spcAft>
                          <a:spcPts val="750"/>
                        </a:spcAft>
                      </a:pPr>
                      <a:r>
                        <a:rPr lang="en-AU" sz="1200">
                          <a:solidFill>
                            <a:srgbClr val="FFFF00"/>
                          </a:solidFill>
                          <a:latin typeface="Source Sans Pro"/>
                          <a:ea typeface="Times New Roman"/>
                          <a:cs typeface="Times New Roman"/>
                        </a:rPr>
                        <a:t>Approx. 5 - 7 weeks after the visit date</a:t>
                      </a:r>
                      <a:endParaRPr lang="en-AU" sz="1200">
                        <a:solidFill>
                          <a:srgbClr val="FFFF00"/>
                        </a:solidFill>
                        <a:latin typeface="Calibri"/>
                        <a:ea typeface="Calibri"/>
                        <a:cs typeface="Times New Roman"/>
                      </a:endParaRPr>
                    </a:p>
                  </a:txBody>
                  <a:tcPr marL="22087" marR="22087" marT="22087" marB="22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500"/>
                        </a:lnSpc>
                        <a:spcAft>
                          <a:spcPts val="750"/>
                        </a:spcAft>
                      </a:pPr>
                      <a:r>
                        <a:rPr lang="en-AU" sz="1200">
                          <a:solidFill>
                            <a:srgbClr val="FFFF00"/>
                          </a:solidFill>
                          <a:latin typeface="Source Sans Pro"/>
                          <a:ea typeface="Times New Roman"/>
                          <a:cs typeface="Times New Roman"/>
                        </a:rPr>
                        <a:t>E: Feedback due</a:t>
                      </a:r>
                      <a:endParaRPr lang="en-AU" sz="1200">
                        <a:solidFill>
                          <a:srgbClr val="FFFF00"/>
                        </a:solidFill>
                        <a:latin typeface="Calibri"/>
                        <a:ea typeface="Calibri"/>
                        <a:cs typeface="Times New Roman"/>
                      </a:endParaRPr>
                    </a:p>
                  </a:txBody>
                  <a:tcPr marL="22087" marR="22087" marT="22087" marB="22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500"/>
                        </a:lnSpc>
                        <a:spcAft>
                          <a:spcPts val="750"/>
                        </a:spcAft>
                      </a:pPr>
                      <a:r>
                        <a:rPr lang="en-AU" sz="1200" dirty="0">
                          <a:solidFill>
                            <a:srgbClr val="FFFF00"/>
                          </a:solidFill>
                          <a:latin typeface="Source Sans Pro"/>
                          <a:ea typeface="Times New Roman"/>
                          <a:cs typeface="Times New Roman"/>
                        </a:rPr>
                        <a:t>Feedback on the draft report is provided to the regulatory authority.  If no feedback is provided, the report is final and the notice of final ratings is issued to the approved provider.</a:t>
                      </a:r>
                      <a:endParaRPr lang="en-AU" sz="1200" dirty="0">
                        <a:solidFill>
                          <a:srgbClr val="FFFF00"/>
                        </a:solidFill>
                        <a:latin typeface="Calibri"/>
                        <a:ea typeface="Calibri"/>
                        <a:cs typeface="Times New Roman"/>
                      </a:endParaRPr>
                    </a:p>
                  </a:txBody>
                  <a:tcPr marL="22087" marR="22087" marT="22087" marB="22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8776">
                <a:tc>
                  <a:txBody>
                    <a:bodyPr/>
                    <a:lstStyle/>
                    <a:p>
                      <a:pPr algn="l">
                        <a:lnSpc>
                          <a:spcPts val="1500"/>
                        </a:lnSpc>
                        <a:spcAft>
                          <a:spcPts val="750"/>
                        </a:spcAft>
                      </a:pPr>
                      <a:r>
                        <a:rPr lang="en-AU" sz="1200">
                          <a:solidFill>
                            <a:srgbClr val="FFFF00"/>
                          </a:solidFill>
                          <a:latin typeface="Source Sans Pro"/>
                          <a:ea typeface="Times New Roman"/>
                          <a:cs typeface="Times New Roman"/>
                        </a:rPr>
                        <a:t>Approx. 8 weeks after the visit date</a:t>
                      </a:r>
                      <a:endParaRPr lang="en-AU" sz="1200">
                        <a:solidFill>
                          <a:srgbClr val="FFFF00"/>
                        </a:solidFill>
                        <a:latin typeface="Calibri"/>
                        <a:ea typeface="Calibri"/>
                        <a:cs typeface="Times New Roman"/>
                      </a:endParaRPr>
                    </a:p>
                  </a:txBody>
                  <a:tcPr marL="22087" marR="22087" marT="22087" marB="22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500"/>
                        </a:lnSpc>
                        <a:spcAft>
                          <a:spcPts val="750"/>
                        </a:spcAft>
                      </a:pPr>
                      <a:r>
                        <a:rPr lang="en-AU" sz="1200">
                          <a:solidFill>
                            <a:srgbClr val="FFFF00"/>
                          </a:solidFill>
                          <a:latin typeface="Source Sans Pro"/>
                          <a:ea typeface="Times New Roman"/>
                          <a:cs typeface="Times New Roman"/>
                        </a:rPr>
                        <a:t>F: Final report</a:t>
                      </a:r>
                      <a:endParaRPr lang="en-AU" sz="1200">
                        <a:solidFill>
                          <a:srgbClr val="FFFF00"/>
                        </a:solidFill>
                        <a:latin typeface="Calibri"/>
                        <a:ea typeface="Calibri"/>
                        <a:cs typeface="Times New Roman"/>
                      </a:endParaRPr>
                    </a:p>
                  </a:txBody>
                  <a:tcPr marL="22087" marR="22087" marT="22087" marB="22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500"/>
                        </a:lnSpc>
                        <a:spcAft>
                          <a:spcPts val="750"/>
                        </a:spcAft>
                      </a:pPr>
                      <a:r>
                        <a:rPr lang="en-AU" sz="1200" dirty="0">
                          <a:solidFill>
                            <a:srgbClr val="FFFF00"/>
                          </a:solidFill>
                          <a:latin typeface="Source Sans Pro"/>
                          <a:ea typeface="Times New Roman"/>
                          <a:cs typeface="Times New Roman"/>
                        </a:rPr>
                        <a:t>If feedback is provided on the draft report, this is considered by the regulatory authority, the report is then finalised and the notice of final ratings is issued to the approved provider. </a:t>
                      </a:r>
                      <a:endParaRPr lang="en-AU" sz="1200" dirty="0">
                        <a:solidFill>
                          <a:srgbClr val="FFFF00"/>
                        </a:solidFill>
                        <a:latin typeface="Calibri"/>
                        <a:ea typeface="Calibri"/>
                        <a:cs typeface="Times New Roman"/>
                      </a:endParaRPr>
                    </a:p>
                  </a:txBody>
                  <a:tcPr marL="22087" marR="22087" marT="22087" marB="22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3885" y="490887"/>
            <a:ext cx="8431731" cy="5909310"/>
          </a:xfrm>
          <a:prstGeom prst="rect">
            <a:avLst/>
          </a:prstGeom>
        </p:spPr>
        <p:txBody>
          <a:bodyPr wrap="square">
            <a:spAutoFit/>
          </a:bodyPr>
          <a:lstStyle/>
          <a:p>
            <a:r>
              <a:rPr lang="en-AU" b="1" dirty="0" smtClean="0">
                <a:solidFill>
                  <a:srgbClr val="FFFF00"/>
                </a:solidFill>
              </a:rPr>
              <a:t>NQF</a:t>
            </a:r>
          </a:p>
          <a:p>
            <a:endParaRPr lang="en-AU" b="1" dirty="0" smtClean="0">
              <a:solidFill>
                <a:srgbClr val="FFFF00"/>
              </a:solidFill>
            </a:endParaRPr>
          </a:p>
          <a:p>
            <a:r>
              <a:rPr lang="en-AU" b="1" dirty="0" smtClean="0">
                <a:solidFill>
                  <a:srgbClr val="FFFF00"/>
                </a:solidFill>
              </a:rPr>
              <a:t>National Law and Regulations </a:t>
            </a:r>
          </a:p>
          <a:p>
            <a:endParaRPr lang="en-AU" b="1" dirty="0" smtClean="0">
              <a:solidFill>
                <a:srgbClr val="FFFF00"/>
              </a:solidFill>
            </a:endParaRPr>
          </a:p>
          <a:p>
            <a:r>
              <a:rPr lang="en-AU" b="1" dirty="0" smtClean="0">
                <a:solidFill>
                  <a:srgbClr val="FFFF00"/>
                </a:solidFill>
              </a:rPr>
              <a:t>National Law</a:t>
            </a:r>
          </a:p>
          <a:p>
            <a:endParaRPr lang="en-AU" b="1" dirty="0" smtClean="0">
              <a:solidFill>
                <a:srgbClr val="FFFF00"/>
              </a:solidFill>
            </a:endParaRPr>
          </a:p>
          <a:p>
            <a:r>
              <a:rPr lang="en-AU" dirty="0" smtClean="0">
                <a:solidFill>
                  <a:srgbClr val="FFFF00"/>
                </a:solidFill>
              </a:rPr>
              <a:t>The National Quality Framework (NQF) operates under an applied law system, comprising the Education and Care Services National Law and the Education and Care Services National Regulations. The NQF applies to most long day care, family day care, outside school hours care and preschools/kindergartens in Australia.</a:t>
            </a:r>
          </a:p>
          <a:p>
            <a:pPr>
              <a:buFont typeface="Wingdings" pitchFamily="2" charset="2"/>
              <a:buChar char="ü"/>
            </a:pPr>
            <a:r>
              <a:rPr lang="en-AU" dirty="0" smtClean="0">
                <a:solidFill>
                  <a:srgbClr val="FFFF00"/>
                </a:solidFill>
              </a:rPr>
              <a:t> </a:t>
            </a:r>
            <a:r>
              <a:rPr lang="en-AU" b="1" i="1" dirty="0" smtClean="0">
                <a:solidFill>
                  <a:srgbClr val="FFFF00"/>
                </a:solidFill>
              </a:rPr>
              <a:t>Education and Care Services National Law (WA) Act 2012</a:t>
            </a:r>
          </a:p>
          <a:p>
            <a:endParaRPr lang="en-AU" b="1" dirty="0" smtClean="0">
              <a:solidFill>
                <a:srgbClr val="FFFF00"/>
              </a:solidFill>
            </a:endParaRPr>
          </a:p>
          <a:p>
            <a:r>
              <a:rPr lang="en-AU" b="1" dirty="0" smtClean="0">
                <a:solidFill>
                  <a:srgbClr val="FFFF00"/>
                </a:solidFill>
              </a:rPr>
              <a:t>National Regulations</a:t>
            </a:r>
          </a:p>
          <a:p>
            <a:endParaRPr lang="en-AU" b="1" dirty="0" smtClean="0">
              <a:solidFill>
                <a:srgbClr val="FFFF00"/>
              </a:solidFill>
            </a:endParaRPr>
          </a:p>
          <a:p>
            <a:r>
              <a:rPr lang="en-AU" dirty="0" smtClean="0">
                <a:solidFill>
                  <a:srgbClr val="FFFF00"/>
                </a:solidFill>
              </a:rPr>
              <a:t>The NQF and associated regulatory system is enacted through legislation establishing the national system. The Education and Care Services National Regulations support the legislation and provide detail on a range of operational requirements for an education and care service.</a:t>
            </a:r>
          </a:p>
          <a:p>
            <a:pPr>
              <a:buFont typeface="Wingdings" pitchFamily="2" charset="2"/>
              <a:buChar char="ü"/>
            </a:pPr>
            <a:r>
              <a:rPr lang="en-AU" b="1" i="1" dirty="0" smtClean="0">
                <a:solidFill>
                  <a:srgbClr val="FFFF00"/>
                </a:solidFill>
              </a:rPr>
              <a:t>Education and Care Services National Regulations</a:t>
            </a:r>
          </a:p>
          <a:p>
            <a:r>
              <a:rPr lang="en-AU" dirty="0" smtClean="0"/>
              <a:t> </a:t>
            </a:r>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7546" y="532264"/>
            <a:ext cx="8516203" cy="4893647"/>
          </a:xfrm>
          <a:prstGeom prst="rect">
            <a:avLst/>
          </a:prstGeom>
          <a:noFill/>
        </p:spPr>
        <p:txBody>
          <a:bodyPr wrap="square" rtlCol="0">
            <a:spAutoFit/>
          </a:bodyPr>
          <a:lstStyle/>
          <a:p>
            <a:r>
              <a:rPr lang="en-AU" sz="2400" dirty="0" smtClean="0">
                <a:solidFill>
                  <a:srgbClr val="FFFF00"/>
                </a:solidFill>
              </a:rPr>
              <a:t>A handy tip .....</a:t>
            </a:r>
          </a:p>
          <a:p>
            <a:pPr algn="ctr"/>
            <a:endParaRPr lang="en-AU" sz="3600" dirty="0" smtClean="0">
              <a:solidFill>
                <a:srgbClr val="FFFF00"/>
              </a:solidFill>
            </a:endParaRPr>
          </a:p>
          <a:p>
            <a:pPr algn="ctr"/>
            <a:r>
              <a:rPr lang="en-AU" sz="3600" b="1" u="sng" dirty="0" smtClean="0">
                <a:solidFill>
                  <a:srgbClr val="FFFF00"/>
                </a:solidFill>
              </a:rPr>
              <a:t>NQS </a:t>
            </a:r>
            <a:r>
              <a:rPr lang="en-AU" sz="3600" dirty="0" smtClean="0">
                <a:solidFill>
                  <a:srgbClr val="FFFF00"/>
                </a:solidFill>
              </a:rPr>
              <a:t>relates to the 7 Quality Areas</a:t>
            </a:r>
          </a:p>
          <a:p>
            <a:pPr algn="ctr"/>
            <a:endParaRPr lang="en-AU" sz="3600" dirty="0" smtClean="0">
              <a:solidFill>
                <a:srgbClr val="FFFF00"/>
              </a:solidFill>
            </a:endParaRPr>
          </a:p>
          <a:p>
            <a:pPr algn="ctr"/>
            <a:endParaRPr lang="en-AU" sz="3600" dirty="0" smtClean="0">
              <a:solidFill>
                <a:srgbClr val="FFFF00"/>
              </a:solidFill>
            </a:endParaRPr>
          </a:p>
          <a:p>
            <a:pPr algn="ctr"/>
            <a:r>
              <a:rPr lang="en-AU" sz="3600" b="1" u="sng" dirty="0" smtClean="0">
                <a:solidFill>
                  <a:srgbClr val="FFFF00"/>
                </a:solidFill>
              </a:rPr>
              <a:t>NQF</a:t>
            </a:r>
            <a:r>
              <a:rPr lang="en-AU" sz="3600" dirty="0" smtClean="0">
                <a:solidFill>
                  <a:srgbClr val="FFFF00"/>
                </a:solidFill>
              </a:rPr>
              <a:t>  relates to the Regulations and Act</a:t>
            </a:r>
            <a:br>
              <a:rPr lang="en-AU" sz="3600" dirty="0" smtClean="0">
                <a:solidFill>
                  <a:srgbClr val="FFFF00"/>
                </a:solidFill>
              </a:rPr>
            </a:br>
            <a:endParaRPr lang="en-AU" sz="3600" dirty="0" smtClean="0">
              <a:solidFill>
                <a:srgbClr val="FFFF00"/>
              </a:solidFill>
            </a:endParaRPr>
          </a:p>
          <a:p>
            <a:pPr algn="ctr"/>
            <a:endParaRPr lang="en-AU" sz="3600" dirty="0" smtClean="0">
              <a:solidFill>
                <a:srgbClr val="FFFF00"/>
              </a:solidFill>
            </a:endParaRPr>
          </a:p>
          <a:p>
            <a:pPr algn="ctr"/>
            <a:r>
              <a:rPr lang="en-AU" sz="3600" b="1" u="sng" dirty="0" smtClean="0">
                <a:solidFill>
                  <a:srgbClr val="FFFF00"/>
                </a:solidFill>
              </a:rPr>
              <a:t>ACECQA</a:t>
            </a:r>
            <a:r>
              <a:rPr lang="en-AU" sz="3600" dirty="0" smtClean="0">
                <a:solidFill>
                  <a:srgbClr val="FFFF00"/>
                </a:solidFill>
              </a:rPr>
              <a:t> is all of the above</a:t>
            </a:r>
            <a:endParaRPr lang="en-AU" sz="3600"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006" y="516024"/>
            <a:ext cx="8604986" cy="5909310"/>
          </a:xfrm>
          <a:prstGeom prst="rect">
            <a:avLst/>
          </a:prstGeom>
        </p:spPr>
        <p:txBody>
          <a:bodyPr wrap="square">
            <a:spAutoFit/>
          </a:bodyPr>
          <a:lstStyle/>
          <a:p>
            <a:r>
              <a:rPr lang="en-AU" b="1" dirty="0" smtClean="0">
                <a:solidFill>
                  <a:srgbClr val="FFFF00"/>
                </a:solidFill>
              </a:rPr>
              <a:t>The National Quality Standard </a:t>
            </a:r>
          </a:p>
          <a:p>
            <a:endParaRPr lang="en-AU" b="1" dirty="0" smtClean="0">
              <a:solidFill>
                <a:srgbClr val="FFFF00"/>
              </a:solidFill>
            </a:endParaRPr>
          </a:p>
          <a:p>
            <a:r>
              <a:rPr lang="en-AU" dirty="0" smtClean="0">
                <a:solidFill>
                  <a:srgbClr val="FFFF00"/>
                </a:solidFill>
              </a:rPr>
              <a:t>The National Quality Standard (NQS) is a key aspect of the NQF and sets a national benchmark for early childhood education and care, and outside school hours care services in Australia.</a:t>
            </a:r>
          </a:p>
          <a:p>
            <a:endParaRPr lang="en-AU" dirty="0" smtClean="0">
              <a:solidFill>
                <a:srgbClr val="FFFF00"/>
              </a:solidFill>
            </a:endParaRPr>
          </a:p>
          <a:p>
            <a:r>
              <a:rPr lang="en-AU" dirty="0" smtClean="0">
                <a:solidFill>
                  <a:srgbClr val="FFFF00"/>
                </a:solidFill>
              </a:rPr>
              <a:t>As the NQF progresses, every service in the country will be assessed to make sure it meets the new quality standard. In the meantime, as safety is paramount all day and every day, every service must comply with rigorous health and safety requirements.</a:t>
            </a:r>
          </a:p>
          <a:p>
            <a:endParaRPr lang="en-AU" dirty="0" smtClean="0">
              <a:solidFill>
                <a:srgbClr val="FFFF00"/>
              </a:solidFill>
            </a:endParaRPr>
          </a:p>
          <a:p>
            <a:r>
              <a:rPr lang="en-AU" dirty="0" smtClean="0">
                <a:solidFill>
                  <a:srgbClr val="FFFF00"/>
                </a:solidFill>
              </a:rPr>
              <a:t>To ensure children enjoy the best possible conditions in their early educational and developmental years, the NQS promotes continuous improvement in quality.</a:t>
            </a:r>
          </a:p>
          <a:p>
            <a:endParaRPr lang="en-AU" dirty="0" smtClean="0">
              <a:solidFill>
                <a:srgbClr val="FFFF00"/>
              </a:solidFill>
            </a:endParaRPr>
          </a:p>
          <a:p>
            <a:r>
              <a:rPr lang="en-AU" dirty="0" smtClean="0">
                <a:solidFill>
                  <a:srgbClr val="FFFF00"/>
                </a:solidFill>
              </a:rPr>
              <a:t>The major benefits for parents and children include:</a:t>
            </a:r>
          </a:p>
          <a:p>
            <a:pPr marL="182563" indent="-182563">
              <a:buFont typeface="Arial" pitchFamily="34" charset="0"/>
              <a:buChar char="•"/>
            </a:pPr>
            <a:r>
              <a:rPr lang="en-AU" dirty="0" smtClean="0">
                <a:solidFill>
                  <a:srgbClr val="FFFF00"/>
                </a:solidFill>
              </a:rPr>
              <a:t>improved educator to child ratios</a:t>
            </a:r>
          </a:p>
          <a:p>
            <a:pPr marL="182563" indent="-182563">
              <a:buFont typeface="Arial" pitchFamily="34" charset="0"/>
              <a:buChar char="•"/>
            </a:pPr>
            <a:r>
              <a:rPr lang="en-AU" dirty="0" smtClean="0">
                <a:solidFill>
                  <a:srgbClr val="FFFF00"/>
                </a:solidFill>
              </a:rPr>
              <a:t>greater individual care and attention for children</a:t>
            </a:r>
          </a:p>
          <a:p>
            <a:pPr marL="182563" indent="-182563">
              <a:buFont typeface="Arial" pitchFamily="34" charset="0"/>
              <a:buChar char="•"/>
            </a:pPr>
            <a:r>
              <a:rPr lang="en-AU" dirty="0" smtClean="0">
                <a:solidFill>
                  <a:srgbClr val="FFFF00"/>
                </a:solidFill>
              </a:rPr>
              <a:t>educators with increased skills and qualifications</a:t>
            </a:r>
          </a:p>
          <a:p>
            <a:pPr marL="182563" indent="-182563">
              <a:buFont typeface="Arial" pitchFamily="34" charset="0"/>
              <a:buChar char="•"/>
            </a:pPr>
            <a:r>
              <a:rPr lang="en-AU" dirty="0" smtClean="0">
                <a:solidFill>
                  <a:srgbClr val="FFFF00"/>
                </a:solidFill>
              </a:rPr>
              <a:t>better support for children’s learning and development</a:t>
            </a:r>
          </a:p>
          <a:p>
            <a:pPr marL="182563" indent="-182563">
              <a:buFont typeface="Arial" pitchFamily="34" charset="0"/>
              <a:buChar char="•"/>
            </a:pPr>
            <a:r>
              <a:rPr lang="en-AU" dirty="0" smtClean="0">
                <a:solidFill>
                  <a:srgbClr val="FFFF00"/>
                </a:solidFill>
              </a:rPr>
              <a:t>a national register to help parents assess the quality of education and care services in their area.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883" y="587142"/>
            <a:ext cx="8527983" cy="3416320"/>
          </a:xfrm>
          <a:prstGeom prst="rect">
            <a:avLst/>
          </a:prstGeom>
        </p:spPr>
        <p:txBody>
          <a:bodyPr wrap="square">
            <a:spAutoFit/>
          </a:bodyPr>
          <a:lstStyle/>
          <a:p>
            <a:r>
              <a:rPr lang="en-AU" dirty="0" smtClean="0">
                <a:solidFill>
                  <a:srgbClr val="FFFF00"/>
                </a:solidFill>
              </a:rPr>
              <a:t>The National Quality Standard is linked to national learning frameworks that recognise children learn from birth. It outlines practices that support and promote children’s learning.</a:t>
            </a:r>
            <a:r>
              <a:rPr lang="en-AU" dirty="0" smtClean="0"/>
              <a:t> </a:t>
            </a:r>
            <a:r>
              <a:rPr lang="en-AU" dirty="0" smtClean="0">
                <a:solidFill>
                  <a:srgbClr val="FFFF00"/>
                </a:solidFill>
              </a:rPr>
              <a:t>These are:</a:t>
            </a:r>
          </a:p>
          <a:p>
            <a:endParaRPr lang="en-AU" dirty="0" smtClean="0">
              <a:hlinkClick r:id="rId2"/>
            </a:endParaRPr>
          </a:p>
          <a:p>
            <a:endParaRPr lang="en-AU" dirty="0" smtClean="0">
              <a:hlinkClick r:id="rId2"/>
            </a:endParaRPr>
          </a:p>
          <a:p>
            <a:endParaRPr lang="en-AU" dirty="0" smtClean="0">
              <a:hlinkClick r:id="rId2"/>
            </a:endParaRPr>
          </a:p>
          <a:p>
            <a:endParaRPr lang="en-AU" dirty="0" smtClean="0"/>
          </a:p>
          <a:p>
            <a:endParaRPr lang="en-AU" dirty="0" smtClean="0"/>
          </a:p>
          <a:p>
            <a:endParaRPr lang="en-AU" dirty="0" smtClean="0"/>
          </a:p>
          <a:p>
            <a:endParaRPr lang="en-AU" dirty="0" smtClean="0"/>
          </a:p>
          <a:p>
            <a:endParaRPr lang="en-AU" dirty="0" smtClean="0"/>
          </a:p>
          <a:p>
            <a:endParaRPr lang="en-AU" dirty="0"/>
          </a:p>
        </p:txBody>
      </p:sp>
      <p:pic>
        <p:nvPicPr>
          <p:cNvPr id="1026" name="Picture 2" descr="C:\Users\Window's\AppData\Local\Microsoft\Windows\Temporary Internet Files\Content.Outlook\0K9FDK3X\FullSizeRender (10).jpg"/>
          <p:cNvPicPr>
            <a:picLocks noChangeAspect="1" noChangeArrowheads="1"/>
          </p:cNvPicPr>
          <p:nvPr/>
        </p:nvPicPr>
        <p:blipFill>
          <a:blip r:embed="rId3" cstate="print"/>
          <a:srcRect l="4437"/>
          <a:stretch>
            <a:fillRect/>
          </a:stretch>
        </p:blipFill>
        <p:spPr bwMode="auto">
          <a:xfrm>
            <a:off x="933650" y="3166711"/>
            <a:ext cx="2646948" cy="3361356"/>
          </a:xfrm>
          <a:prstGeom prst="rect">
            <a:avLst/>
          </a:prstGeom>
          <a:noFill/>
        </p:spPr>
      </p:pic>
      <p:pic>
        <p:nvPicPr>
          <p:cNvPr id="1027" name="Picture 3" descr="C:\Users\Window's\AppData\Local\Microsoft\Windows\Temporary Internet Files\Content.Outlook\0K9FDK3X\FullSizeRender (12).jpg"/>
          <p:cNvPicPr>
            <a:picLocks noChangeAspect="1" noChangeArrowheads="1"/>
          </p:cNvPicPr>
          <p:nvPr/>
        </p:nvPicPr>
        <p:blipFill>
          <a:blip r:embed="rId4" cstate="print"/>
          <a:srcRect l="5836" b="2035"/>
          <a:stretch>
            <a:fillRect/>
          </a:stretch>
        </p:blipFill>
        <p:spPr bwMode="auto">
          <a:xfrm>
            <a:off x="4976261" y="3166710"/>
            <a:ext cx="2569946" cy="3311091"/>
          </a:xfrm>
          <a:prstGeom prst="rect">
            <a:avLst/>
          </a:prstGeom>
          <a:noFill/>
        </p:spPr>
      </p:pic>
      <p:sp>
        <p:nvSpPr>
          <p:cNvPr id="8" name="TextBox 7"/>
          <p:cNvSpPr txBox="1"/>
          <p:nvPr/>
        </p:nvSpPr>
        <p:spPr>
          <a:xfrm>
            <a:off x="336883" y="1600621"/>
            <a:ext cx="3880328" cy="1200329"/>
          </a:xfrm>
          <a:prstGeom prst="rect">
            <a:avLst/>
          </a:prstGeom>
          <a:noFill/>
        </p:spPr>
        <p:txBody>
          <a:bodyPr wrap="square" rtlCol="0">
            <a:spAutoFit/>
          </a:bodyPr>
          <a:lstStyle/>
          <a:p>
            <a:pPr algn="ctr"/>
            <a:r>
              <a:rPr lang="en-AU" b="1" dirty="0" smtClean="0">
                <a:solidFill>
                  <a:srgbClr val="FFFF00"/>
                </a:solidFill>
              </a:rPr>
              <a:t>Belonging, Being and Becoming: The Early Years Learning Framework for Australia (‘Early Years Learning Framework’)</a:t>
            </a:r>
          </a:p>
        </p:txBody>
      </p:sp>
      <p:sp>
        <p:nvSpPr>
          <p:cNvPr id="10" name="TextBox 9"/>
          <p:cNvSpPr txBox="1"/>
          <p:nvPr/>
        </p:nvSpPr>
        <p:spPr>
          <a:xfrm>
            <a:off x="4465154" y="1600621"/>
            <a:ext cx="3571941" cy="1477328"/>
          </a:xfrm>
          <a:prstGeom prst="rect">
            <a:avLst/>
          </a:prstGeom>
          <a:noFill/>
        </p:spPr>
        <p:txBody>
          <a:bodyPr wrap="square" rtlCol="0">
            <a:spAutoFit/>
          </a:bodyPr>
          <a:lstStyle/>
          <a:p>
            <a:pPr algn="ctr"/>
            <a:r>
              <a:rPr lang="en-AU" b="1" dirty="0" smtClean="0">
                <a:solidFill>
                  <a:srgbClr val="FFFF00"/>
                </a:solidFill>
              </a:rPr>
              <a:t>My Time, Our Place: Framework for School Age Care in Australia (‘Framework for School Age Care’)</a:t>
            </a:r>
          </a:p>
          <a:p>
            <a:pPr algn="ctr"/>
            <a:endParaRPr lang="en-AU" dirty="0"/>
          </a:p>
        </p:txBody>
      </p:sp>
      <p:sp>
        <p:nvSpPr>
          <p:cNvPr id="11" name="Left Brace 10"/>
          <p:cNvSpPr/>
          <p:nvPr/>
        </p:nvSpPr>
        <p:spPr>
          <a:xfrm rot="5400000">
            <a:off x="2064617" y="1654481"/>
            <a:ext cx="365761" cy="2897204"/>
          </a:xfrm>
          <a:prstGeom prst="leftBrace">
            <a:avLst/>
          </a:prstGeom>
          <a:ln>
            <a:solidFill>
              <a:srgbClr val="FFFF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AU"/>
          </a:p>
        </p:txBody>
      </p:sp>
      <p:sp>
        <p:nvSpPr>
          <p:cNvPr id="12" name="Left Brace 11"/>
          <p:cNvSpPr/>
          <p:nvPr/>
        </p:nvSpPr>
        <p:spPr>
          <a:xfrm rot="5400000">
            <a:off x="6043593" y="1658223"/>
            <a:ext cx="416027" cy="2839452"/>
          </a:xfrm>
          <a:prstGeom prst="leftBrace">
            <a:avLst>
              <a:gd name="adj1" fmla="val 19901"/>
              <a:gd name="adj2" fmla="val 50000"/>
            </a:avLst>
          </a:prstGeom>
          <a:ln>
            <a:solidFill>
              <a:srgbClr val="FFFF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A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8757" y="474345"/>
            <a:ext cx="8576109" cy="4247317"/>
          </a:xfrm>
          <a:prstGeom prst="rect">
            <a:avLst/>
          </a:prstGeom>
        </p:spPr>
        <p:txBody>
          <a:bodyPr wrap="square">
            <a:spAutoFit/>
          </a:bodyPr>
          <a:lstStyle/>
          <a:p>
            <a:r>
              <a:rPr lang="en-AU" dirty="0" smtClean="0">
                <a:solidFill>
                  <a:srgbClr val="FFFF00"/>
                </a:solidFill>
              </a:rPr>
              <a:t>The NQS introduces ratings for children's education and care services. The ratings cover Australian long day care, family day care, outside school hours care and some preschools/kindergartens.</a:t>
            </a:r>
          </a:p>
          <a:p>
            <a:endParaRPr lang="en-AU" dirty="0" smtClean="0">
              <a:solidFill>
                <a:srgbClr val="FFFF00"/>
              </a:solidFill>
            </a:endParaRPr>
          </a:p>
          <a:p>
            <a:r>
              <a:rPr lang="en-AU" dirty="0" smtClean="0">
                <a:solidFill>
                  <a:srgbClr val="FFFF00"/>
                </a:solidFill>
              </a:rPr>
              <a:t>Each service receives a rating for: seven quality areas, and an overall rating.  </a:t>
            </a:r>
          </a:p>
          <a:p>
            <a:endParaRPr lang="en-AU" dirty="0" smtClean="0">
              <a:solidFill>
                <a:srgbClr val="FFFF00"/>
              </a:solidFill>
            </a:endParaRPr>
          </a:p>
          <a:p>
            <a:r>
              <a:rPr lang="en-AU" dirty="0" smtClean="0">
                <a:solidFill>
                  <a:srgbClr val="FFFF00"/>
                </a:solidFill>
              </a:rPr>
              <a:t>There are five rating levels within the national quality rating and assessment process:</a:t>
            </a:r>
          </a:p>
          <a:p>
            <a:endParaRPr lang="en-AU" dirty="0" smtClean="0">
              <a:solidFill>
                <a:srgbClr val="FFFF00"/>
              </a:solidFill>
            </a:endParaRPr>
          </a:p>
          <a:p>
            <a:pPr marL="342900" indent="-342900">
              <a:buFont typeface="+mj-lt"/>
              <a:buAutoNum type="arabicPeriod"/>
            </a:pPr>
            <a:r>
              <a:rPr lang="en-AU" dirty="0" smtClean="0">
                <a:solidFill>
                  <a:srgbClr val="FFFF00"/>
                </a:solidFill>
              </a:rPr>
              <a:t>Excellent rating – awarded by ACECQA</a:t>
            </a:r>
          </a:p>
          <a:p>
            <a:pPr marL="342900" indent="-342900">
              <a:buFont typeface="+mj-lt"/>
              <a:buAutoNum type="arabicPeriod"/>
            </a:pPr>
            <a:r>
              <a:rPr lang="en-AU" dirty="0" smtClean="0">
                <a:solidFill>
                  <a:srgbClr val="FFFF00"/>
                </a:solidFill>
              </a:rPr>
              <a:t>Exceeding National Quality Standard</a:t>
            </a:r>
          </a:p>
          <a:p>
            <a:pPr marL="342900" indent="-342900">
              <a:buFont typeface="+mj-lt"/>
              <a:buAutoNum type="arabicPeriod"/>
            </a:pPr>
            <a:r>
              <a:rPr lang="en-AU" dirty="0" smtClean="0">
                <a:solidFill>
                  <a:srgbClr val="FFFF00"/>
                </a:solidFill>
              </a:rPr>
              <a:t>Meeting National Quality Standard</a:t>
            </a:r>
          </a:p>
          <a:p>
            <a:pPr marL="342900" indent="-342900">
              <a:buFont typeface="+mj-lt"/>
              <a:buAutoNum type="arabicPeriod"/>
            </a:pPr>
            <a:r>
              <a:rPr lang="en-AU" dirty="0" smtClean="0">
                <a:solidFill>
                  <a:srgbClr val="FFFF00"/>
                </a:solidFill>
              </a:rPr>
              <a:t>Working Towards National Quality Standard</a:t>
            </a:r>
          </a:p>
          <a:p>
            <a:pPr marL="342900" indent="-342900">
              <a:buFont typeface="+mj-lt"/>
              <a:buAutoNum type="arabicPeriod"/>
            </a:pPr>
            <a:r>
              <a:rPr lang="en-AU" dirty="0" smtClean="0">
                <a:solidFill>
                  <a:srgbClr val="FFFF00"/>
                </a:solidFill>
              </a:rPr>
              <a:t>Significant Improvement Required</a:t>
            </a:r>
          </a:p>
          <a:p>
            <a:endParaRPr lang="en-AU" dirty="0" smtClean="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Window's\AppData\Local\Microsoft\Windows\Temporary Internet Files\Content.Outlook\0K9FDK3X\FullSizeRender (12).jpg"/>
          <p:cNvPicPr>
            <a:picLocks noChangeAspect="1" noChangeArrowheads="1"/>
          </p:cNvPicPr>
          <p:nvPr/>
        </p:nvPicPr>
        <p:blipFill>
          <a:blip r:embed="rId2" cstate="print"/>
          <a:srcRect t="16487" b="19408"/>
          <a:stretch>
            <a:fillRect/>
          </a:stretch>
        </p:blipFill>
        <p:spPr bwMode="auto">
          <a:xfrm>
            <a:off x="404260" y="510139"/>
            <a:ext cx="8508733" cy="603504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005" y="327259"/>
            <a:ext cx="8662737" cy="7125027"/>
          </a:xfrm>
          <a:prstGeom prst="rect">
            <a:avLst/>
          </a:prstGeom>
        </p:spPr>
        <p:txBody>
          <a:bodyPr wrap="square">
            <a:spAutoFit/>
          </a:bodyPr>
          <a:lstStyle/>
          <a:p>
            <a:r>
              <a:rPr lang="en-AU" sz="1700" b="1" dirty="0" smtClean="0">
                <a:solidFill>
                  <a:srgbClr val="FFFF00"/>
                </a:solidFill>
              </a:rPr>
              <a:t>Quality Areas</a:t>
            </a:r>
          </a:p>
          <a:p>
            <a:r>
              <a:rPr lang="en-AU" sz="1700" dirty="0" smtClean="0">
                <a:solidFill>
                  <a:srgbClr val="FFFF00"/>
                </a:solidFill>
              </a:rPr>
              <a:t>The National Quality Standard (NQS) is a key aspect of the NQF. The NQS consists of seven quality areas, each containing standards and elements, that children's education and care services are assessed and rated against.</a:t>
            </a:r>
          </a:p>
          <a:p>
            <a:r>
              <a:rPr lang="en-AU" sz="1700" dirty="0" smtClean="0">
                <a:solidFill>
                  <a:srgbClr val="FFFF00"/>
                </a:solidFill>
              </a:rPr>
              <a:t>The seven quality areas covered by the National Quality Standard are:</a:t>
            </a:r>
          </a:p>
          <a:p>
            <a:r>
              <a:rPr lang="en-AU" sz="1700" dirty="0" smtClean="0">
                <a:solidFill>
                  <a:srgbClr val="FFFF00"/>
                </a:solidFill>
              </a:rPr>
              <a:t> </a:t>
            </a:r>
          </a:p>
          <a:p>
            <a:pPr marL="342900" indent="-342900">
              <a:buFont typeface="+mj-lt"/>
              <a:buAutoNum type="arabicPeriod"/>
            </a:pPr>
            <a:r>
              <a:rPr lang="en-AU" sz="1700" dirty="0" smtClean="0">
                <a:solidFill>
                  <a:srgbClr val="FFFF00"/>
                </a:solidFill>
              </a:rPr>
              <a:t>Educational program and practice</a:t>
            </a:r>
          </a:p>
          <a:p>
            <a:pPr marL="342900" indent="-342900">
              <a:buFont typeface="+mj-lt"/>
              <a:buAutoNum type="arabicPeriod"/>
            </a:pPr>
            <a:r>
              <a:rPr lang="en-AU" sz="1700" dirty="0" smtClean="0">
                <a:solidFill>
                  <a:srgbClr val="FFFF00"/>
                </a:solidFill>
              </a:rPr>
              <a:t>Children’s health and safety</a:t>
            </a:r>
          </a:p>
          <a:p>
            <a:pPr marL="342900" indent="-342900">
              <a:buFont typeface="+mj-lt"/>
              <a:buAutoNum type="arabicPeriod"/>
            </a:pPr>
            <a:r>
              <a:rPr lang="en-AU" sz="1700" dirty="0" smtClean="0">
                <a:solidFill>
                  <a:srgbClr val="FFFF00"/>
                </a:solidFill>
              </a:rPr>
              <a:t>Physical environment</a:t>
            </a:r>
          </a:p>
          <a:p>
            <a:pPr marL="342900" indent="-342900">
              <a:buFont typeface="+mj-lt"/>
              <a:buAutoNum type="arabicPeriod"/>
            </a:pPr>
            <a:r>
              <a:rPr lang="en-AU" sz="1700" dirty="0" smtClean="0">
                <a:solidFill>
                  <a:srgbClr val="FFFF00"/>
                </a:solidFill>
              </a:rPr>
              <a:t>Staffing arrangements</a:t>
            </a:r>
          </a:p>
          <a:p>
            <a:pPr marL="342900" indent="-342900">
              <a:buFont typeface="+mj-lt"/>
              <a:buAutoNum type="arabicPeriod"/>
            </a:pPr>
            <a:r>
              <a:rPr lang="en-AU" sz="1700" dirty="0" smtClean="0">
                <a:solidFill>
                  <a:srgbClr val="FFFF00"/>
                </a:solidFill>
              </a:rPr>
              <a:t>Relationships with children</a:t>
            </a:r>
          </a:p>
          <a:p>
            <a:pPr marL="342900" indent="-342900">
              <a:buFont typeface="+mj-lt"/>
              <a:buAutoNum type="arabicPeriod"/>
            </a:pPr>
            <a:r>
              <a:rPr lang="en-AU" sz="1700" dirty="0" smtClean="0">
                <a:solidFill>
                  <a:srgbClr val="FFFF00"/>
                </a:solidFill>
              </a:rPr>
              <a:t>Collaborative partnerships with families and communities</a:t>
            </a:r>
          </a:p>
          <a:p>
            <a:pPr marL="342900" indent="-342900">
              <a:buFont typeface="+mj-lt"/>
              <a:buAutoNum type="arabicPeriod"/>
            </a:pPr>
            <a:r>
              <a:rPr lang="en-AU" sz="1700" dirty="0" smtClean="0">
                <a:solidFill>
                  <a:srgbClr val="FFFF00"/>
                </a:solidFill>
              </a:rPr>
              <a:t>Leadership and service management</a:t>
            </a:r>
          </a:p>
          <a:p>
            <a:pPr marL="342900" indent="-342900">
              <a:buFont typeface="+mj-lt"/>
              <a:buAutoNum type="arabicPeriod"/>
            </a:pPr>
            <a:endParaRPr lang="en-AU" sz="1700" dirty="0" smtClean="0">
              <a:solidFill>
                <a:srgbClr val="FFFF00"/>
              </a:solidFill>
            </a:endParaRPr>
          </a:p>
          <a:p>
            <a:r>
              <a:rPr lang="en-AU" sz="1700" b="1" dirty="0" smtClean="0">
                <a:solidFill>
                  <a:srgbClr val="FFFF00"/>
                </a:solidFill>
              </a:rPr>
              <a:t>Quality Area 1 - Educational program and practice</a:t>
            </a:r>
          </a:p>
          <a:p>
            <a:r>
              <a:rPr lang="en-AU" sz="1200" b="1" dirty="0" smtClean="0">
                <a:solidFill>
                  <a:srgbClr val="FFFF00"/>
                </a:solidFill>
              </a:rPr>
              <a:t>Watch:</a:t>
            </a:r>
          </a:p>
          <a:p>
            <a:r>
              <a:rPr lang="en-AU" sz="1200" b="1" dirty="0" smtClean="0">
                <a:solidFill>
                  <a:srgbClr val="FFFF00"/>
                </a:solidFill>
                <a:hlinkClick r:id="rId2"/>
              </a:rPr>
              <a:t>https://www.youtube.com/watch?v=-uBGFrmSg1c&amp;x-yt-ts=1422579428&amp;x-yt-cl=85114404&amp;feature=player_embedded</a:t>
            </a:r>
            <a:r>
              <a:rPr lang="en-AU" sz="1200" b="1" dirty="0" smtClean="0">
                <a:solidFill>
                  <a:srgbClr val="FFFF00"/>
                </a:solidFill>
              </a:rPr>
              <a:t>  </a:t>
            </a:r>
          </a:p>
          <a:p>
            <a:r>
              <a:rPr lang="en-AU" sz="1700" dirty="0" smtClean="0">
                <a:solidFill>
                  <a:srgbClr val="FFFF00"/>
                </a:solidFill>
              </a:rPr>
              <a:t>The Quality Area Educational program and practice requires education and care services to have an educational program that meets children’s individual learning and development needs.</a:t>
            </a:r>
          </a:p>
          <a:p>
            <a:endParaRPr lang="en-AU" sz="1700" dirty="0" smtClean="0">
              <a:solidFill>
                <a:srgbClr val="FFFF00"/>
              </a:solidFill>
            </a:endParaRPr>
          </a:p>
          <a:p>
            <a:r>
              <a:rPr lang="en-AU" sz="1700" dirty="0" smtClean="0">
                <a:solidFill>
                  <a:srgbClr val="FFFF00"/>
                </a:solidFill>
              </a:rPr>
              <a:t>The knowledge, ideas, culture, abilities and interests of your child should be incorporated into the program, with continuous assessment of your child’s learning and development</a:t>
            </a:r>
            <a:endParaRPr lang="en-AU" sz="1700" b="1" dirty="0" smtClean="0">
              <a:solidFill>
                <a:srgbClr val="FFFF00"/>
              </a:solidFill>
            </a:endParaRPr>
          </a:p>
          <a:p>
            <a:pPr marL="342900" indent="-342900">
              <a:buFont typeface="+mj-lt"/>
              <a:buAutoNum type="arabicPeriod"/>
            </a:pPr>
            <a:endParaRPr lang="en-AU" dirty="0" smtClean="0">
              <a:solidFill>
                <a:srgbClr val="FFFF00"/>
              </a:solidFill>
            </a:endParaRPr>
          </a:p>
          <a:p>
            <a:pPr marL="342900" indent="-342900"/>
            <a:endParaRPr lang="en-AU" dirty="0" smtClean="0">
              <a:solidFill>
                <a:srgbClr val="FFFF00"/>
              </a:solidFill>
            </a:endParaRPr>
          </a:p>
          <a:p>
            <a:pPr marL="342900" indent="-342900"/>
            <a:endParaRPr lang="en-AU" dirty="0" smtClean="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8383" y="481263"/>
            <a:ext cx="8576110" cy="4616648"/>
          </a:xfrm>
          <a:prstGeom prst="rect">
            <a:avLst/>
          </a:prstGeom>
        </p:spPr>
        <p:txBody>
          <a:bodyPr wrap="square">
            <a:spAutoFit/>
          </a:bodyPr>
          <a:lstStyle/>
          <a:p>
            <a:r>
              <a:rPr lang="en-AU" b="1" dirty="0" smtClean="0">
                <a:solidFill>
                  <a:srgbClr val="FFFF00"/>
                </a:solidFill>
              </a:rPr>
              <a:t>Quality Area 2 - Children’s health and safety</a:t>
            </a:r>
          </a:p>
          <a:p>
            <a:r>
              <a:rPr lang="en-AU" sz="1200" u="sng" dirty="0" smtClean="0">
                <a:solidFill>
                  <a:srgbClr val="FFFF00"/>
                </a:solidFill>
              </a:rPr>
              <a:t>Watch:</a:t>
            </a:r>
          </a:p>
          <a:p>
            <a:r>
              <a:rPr lang="en-AU" sz="1200" u="sng" dirty="0" smtClean="0">
                <a:solidFill>
                  <a:srgbClr val="FFFF00"/>
                </a:solidFill>
                <a:hlinkClick r:id="rId2"/>
              </a:rPr>
              <a:t>https://www.youtube.com/watch?x-yt-ts=1422579428&amp;v=zg5JUcr-VJA&amp;x-ytcl=85114404&amp;feature=player_embedded</a:t>
            </a:r>
            <a:endParaRPr lang="en-AU" sz="1200" u="sng" dirty="0" smtClean="0">
              <a:solidFill>
                <a:srgbClr val="FFFF00"/>
              </a:solidFill>
            </a:endParaRPr>
          </a:p>
          <a:p>
            <a:r>
              <a:rPr lang="en-AU" dirty="0" smtClean="0">
                <a:solidFill>
                  <a:srgbClr val="FFFF00"/>
                </a:solidFill>
              </a:rPr>
              <a:t>The Quality Area Children’s health and safety focuses on supporting and promoting children’s health and safety while attending education and care services. You should expect your child’s service to have policies and procedures in place on healthy eating, children’s safety, dealing with any injury or illness, and preventing harm to children.</a:t>
            </a:r>
          </a:p>
          <a:p>
            <a:endParaRPr lang="en-AU" dirty="0" smtClean="0">
              <a:solidFill>
                <a:srgbClr val="FFFF00"/>
              </a:solidFill>
            </a:endParaRPr>
          </a:p>
          <a:p>
            <a:r>
              <a:rPr lang="en-AU" b="1" dirty="0" smtClean="0">
                <a:solidFill>
                  <a:srgbClr val="FFFF00"/>
                </a:solidFill>
              </a:rPr>
              <a:t>Quality Area 3 - Physical environment </a:t>
            </a:r>
          </a:p>
          <a:p>
            <a:r>
              <a:rPr lang="en-AU" sz="1200" b="1" dirty="0" smtClean="0">
                <a:solidFill>
                  <a:srgbClr val="FFFF00"/>
                </a:solidFill>
              </a:rPr>
              <a:t>Watch:</a:t>
            </a:r>
          </a:p>
          <a:p>
            <a:r>
              <a:rPr lang="en-AU" sz="1200" b="1" dirty="0" smtClean="0">
                <a:solidFill>
                  <a:srgbClr val="FFFF00"/>
                </a:solidFill>
                <a:hlinkClick r:id="rId3"/>
              </a:rPr>
              <a:t>https://www.youtube.com/watch?x-yt-ts=1422579428&amp;v=QyyxcfRTL8o&amp;x-yt-cl=85114404&amp;feature=player_embedded</a:t>
            </a:r>
            <a:endParaRPr lang="en-AU" sz="1200" b="1" dirty="0" smtClean="0">
              <a:solidFill>
                <a:srgbClr val="FFFF00"/>
              </a:solidFill>
            </a:endParaRPr>
          </a:p>
          <a:p>
            <a:r>
              <a:rPr lang="en-AU" dirty="0" smtClean="0">
                <a:solidFill>
                  <a:srgbClr val="FFFF00"/>
                </a:solidFill>
              </a:rPr>
              <a:t>The Quality Area Physical environment focuses on the physical environment at an education and care service. The environment must be safe, suitable and provide a rich and diverse range of experiences promoting children’s learning and development. – </a:t>
            </a:r>
          </a:p>
          <a:p>
            <a:endParaRPr lang="en-AU" dirty="0" smtClean="0">
              <a:solidFill>
                <a:srgbClr val="FFFF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9507" y="356135"/>
            <a:ext cx="8633861" cy="6863417"/>
          </a:xfrm>
          <a:prstGeom prst="rect">
            <a:avLst/>
          </a:prstGeom>
        </p:spPr>
        <p:txBody>
          <a:bodyPr wrap="square">
            <a:spAutoFit/>
          </a:bodyPr>
          <a:lstStyle/>
          <a:p>
            <a:r>
              <a:rPr lang="en-AU" b="1" dirty="0" smtClean="0">
                <a:solidFill>
                  <a:srgbClr val="FFFF00"/>
                </a:solidFill>
              </a:rPr>
              <a:t>Quality Area 4 - Staffing arrangements</a:t>
            </a:r>
          </a:p>
          <a:p>
            <a:r>
              <a:rPr lang="en-AU" sz="1200" b="1" dirty="0" err="1" smtClean="0">
                <a:solidFill>
                  <a:srgbClr val="FFFF00"/>
                </a:solidFill>
              </a:rPr>
              <a:t>Watch:https</a:t>
            </a:r>
            <a:r>
              <a:rPr lang="en-AU" sz="1200" b="1" dirty="0" smtClean="0">
                <a:solidFill>
                  <a:srgbClr val="FFFF00"/>
                </a:solidFill>
              </a:rPr>
              <a:t>://</a:t>
            </a:r>
            <a:r>
              <a:rPr lang="en-AU" sz="1200" b="1" dirty="0" err="1" smtClean="0">
                <a:solidFill>
                  <a:srgbClr val="FFFF00"/>
                </a:solidFill>
              </a:rPr>
              <a:t>www.youtube.com</a:t>
            </a:r>
            <a:r>
              <a:rPr lang="en-AU" sz="1200" b="1" dirty="0" smtClean="0">
                <a:solidFill>
                  <a:srgbClr val="FFFF00"/>
                </a:solidFill>
              </a:rPr>
              <a:t>/</a:t>
            </a:r>
            <a:r>
              <a:rPr lang="en-AU" sz="1200" b="1" dirty="0" err="1" smtClean="0">
                <a:solidFill>
                  <a:srgbClr val="FFFF00"/>
                </a:solidFill>
              </a:rPr>
              <a:t>watch?x-yt-ts</a:t>
            </a:r>
            <a:r>
              <a:rPr lang="en-AU" sz="1200" b="1" dirty="0" smtClean="0">
                <a:solidFill>
                  <a:srgbClr val="FFFF00"/>
                </a:solidFill>
              </a:rPr>
              <a:t>=1422579428&amp;v=KZKHt8NhdsY&amp;x-yt-cl=85114404&amp;feature=</a:t>
            </a:r>
            <a:r>
              <a:rPr lang="en-AU" sz="1200" b="1" dirty="0" err="1" smtClean="0">
                <a:solidFill>
                  <a:srgbClr val="FFFF00"/>
                </a:solidFill>
              </a:rPr>
              <a:t>player_embedded</a:t>
            </a:r>
            <a:endParaRPr lang="en-AU" sz="1200" b="1" dirty="0" smtClean="0">
              <a:solidFill>
                <a:srgbClr val="FFFF00"/>
              </a:solidFill>
            </a:endParaRPr>
          </a:p>
          <a:p>
            <a:endParaRPr lang="en-AU" sz="1200" b="1" dirty="0" smtClean="0">
              <a:solidFill>
                <a:srgbClr val="FFFF00"/>
              </a:solidFill>
            </a:endParaRPr>
          </a:p>
          <a:p>
            <a:r>
              <a:rPr lang="en-AU" sz="1700" dirty="0" smtClean="0">
                <a:solidFill>
                  <a:srgbClr val="FFFF00"/>
                </a:solidFill>
              </a:rPr>
              <a:t>The Quality Area Staffing arrangements requires services to ensure they are meeting adequate staffing arrangements as required under the National Quality Framework. This means the provision of qualified and experienced staff who are able to develop warm, respectful relationships with children, create safe and predictable environments and encourage children’s active engagement in the learning program</a:t>
            </a:r>
            <a:r>
              <a:rPr lang="en-AU" dirty="0" smtClean="0">
                <a:solidFill>
                  <a:srgbClr val="FFFF00"/>
                </a:solidFill>
              </a:rPr>
              <a:t>.</a:t>
            </a:r>
          </a:p>
          <a:p>
            <a:endParaRPr lang="en-AU" b="1" dirty="0" smtClean="0">
              <a:solidFill>
                <a:srgbClr val="FFFF00"/>
              </a:solidFill>
            </a:endParaRPr>
          </a:p>
          <a:p>
            <a:r>
              <a:rPr lang="en-AU" b="1" dirty="0" smtClean="0">
                <a:solidFill>
                  <a:srgbClr val="FFFF00"/>
                </a:solidFill>
              </a:rPr>
              <a:t>Quality Area 5 - Relationships with children</a:t>
            </a:r>
          </a:p>
          <a:p>
            <a:r>
              <a:rPr lang="en-AU" sz="1200" b="1" dirty="0" smtClean="0">
                <a:solidFill>
                  <a:srgbClr val="FFFF00"/>
                </a:solidFill>
              </a:rPr>
              <a:t>Watch: </a:t>
            </a:r>
            <a:r>
              <a:rPr lang="en-AU" sz="1200" b="1" dirty="0" smtClean="0">
                <a:solidFill>
                  <a:srgbClr val="FFFF00"/>
                </a:solidFill>
                <a:hlinkClick r:id="rId2"/>
              </a:rPr>
              <a:t>https://www.youtube.com/watch?x-yt-ts=1422579428&amp;v=iXKkMZC2DII&amp;x-yt</a:t>
            </a:r>
            <a:r>
              <a:rPr lang="en-AU" sz="1200" b="1" dirty="0" smtClean="0">
                <a:solidFill>
                  <a:srgbClr val="FFFF00"/>
                </a:solidFill>
              </a:rPr>
              <a:t> </a:t>
            </a:r>
            <a:r>
              <a:rPr lang="en-AU" sz="1200" b="1" dirty="0" err="1" smtClean="0">
                <a:solidFill>
                  <a:srgbClr val="FFFF00"/>
                </a:solidFill>
              </a:rPr>
              <a:t>cl</a:t>
            </a:r>
            <a:r>
              <a:rPr lang="en-AU" sz="1200" b="1" dirty="0" smtClean="0">
                <a:solidFill>
                  <a:srgbClr val="FFFF00"/>
                </a:solidFill>
              </a:rPr>
              <a:t>=85114404&amp;feature=</a:t>
            </a:r>
            <a:r>
              <a:rPr lang="en-AU" sz="1200" b="1" dirty="0" err="1" smtClean="0">
                <a:solidFill>
                  <a:srgbClr val="FFFF00"/>
                </a:solidFill>
              </a:rPr>
              <a:t>player_embedded</a:t>
            </a:r>
            <a:endParaRPr lang="en-AU" sz="1200" b="1" dirty="0" smtClean="0">
              <a:solidFill>
                <a:srgbClr val="FFFF00"/>
              </a:solidFill>
            </a:endParaRPr>
          </a:p>
          <a:p>
            <a:r>
              <a:rPr lang="en-AU" sz="1700" dirty="0" smtClean="0">
                <a:solidFill>
                  <a:srgbClr val="FFFF00"/>
                </a:solidFill>
              </a:rPr>
              <a:t>The Quality Area Relationships with children is about building relationships with children at education and care services that are responsive and respectful and promote children’s sense of security and belonging. These relationships allow children to freely explore their environment and engage in play and learning</a:t>
            </a:r>
            <a:r>
              <a:rPr lang="en-AU" dirty="0" smtClean="0">
                <a:solidFill>
                  <a:srgbClr val="FFFF00"/>
                </a:solidFill>
              </a:rPr>
              <a:t>.</a:t>
            </a:r>
          </a:p>
          <a:p>
            <a:endParaRPr lang="en-AU" dirty="0" smtClean="0">
              <a:solidFill>
                <a:srgbClr val="FFFF00"/>
              </a:solidFill>
            </a:endParaRPr>
          </a:p>
          <a:p>
            <a:r>
              <a:rPr lang="en-AU" b="1" dirty="0" smtClean="0">
                <a:solidFill>
                  <a:srgbClr val="FFFF00"/>
                </a:solidFill>
              </a:rPr>
              <a:t>Quality Area 6 - Collaborative partnerships with families and communities</a:t>
            </a:r>
          </a:p>
          <a:p>
            <a:r>
              <a:rPr lang="en-AU" sz="1200" b="1" dirty="0" smtClean="0">
                <a:solidFill>
                  <a:srgbClr val="FFFF00"/>
                </a:solidFill>
              </a:rPr>
              <a:t>Watch: https://www.youtube.com/watch?v=EvgkGPlAb9M&amp;x-yt-ts=1422579428&amp;x-yt-cl=85114404&amp;feature=player_embedded</a:t>
            </a:r>
          </a:p>
          <a:p>
            <a:r>
              <a:rPr lang="en-AU" sz="1700" dirty="0" smtClean="0">
                <a:solidFill>
                  <a:srgbClr val="FFFF00"/>
                </a:solidFill>
              </a:rPr>
              <a:t>The Quality Area Collaborative partnerships with families and communities encourages the development of collaborative partnerships with families and communities. These relationships are fundamental to achieving quality outcomes for children and require active communication, consultation and collaboration. </a:t>
            </a:r>
            <a:endParaRPr lang="en-AU" dirty="0" smtClean="0">
              <a:solidFill>
                <a:srgbClr val="FFFF00"/>
              </a:solidFill>
            </a:endParaRPr>
          </a:p>
          <a:p>
            <a:endParaRPr lang="en-AU" dirty="0" smtClean="0">
              <a:solidFill>
                <a:srgbClr val="FFFF00"/>
              </a:solidFill>
            </a:endParaRPr>
          </a:p>
          <a:p>
            <a:endParaRPr lang="en-AU" dirty="0">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8008" y="500514"/>
            <a:ext cx="8576110" cy="4247317"/>
          </a:xfrm>
          <a:prstGeom prst="rect">
            <a:avLst/>
          </a:prstGeom>
        </p:spPr>
        <p:txBody>
          <a:bodyPr wrap="square">
            <a:spAutoFit/>
          </a:bodyPr>
          <a:lstStyle/>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a:p>
        </p:txBody>
      </p:sp>
      <p:sp>
        <p:nvSpPr>
          <p:cNvPr id="5" name="Rectangle 4"/>
          <p:cNvSpPr/>
          <p:nvPr/>
        </p:nvSpPr>
        <p:spPr>
          <a:xfrm>
            <a:off x="308008" y="500514"/>
            <a:ext cx="8576110" cy="2954655"/>
          </a:xfrm>
          <a:prstGeom prst="rect">
            <a:avLst/>
          </a:prstGeom>
        </p:spPr>
        <p:txBody>
          <a:bodyPr wrap="square">
            <a:spAutoFit/>
          </a:bodyPr>
          <a:lstStyle/>
          <a:p>
            <a:r>
              <a:rPr lang="en-AU" b="1" dirty="0" smtClean="0">
                <a:solidFill>
                  <a:srgbClr val="FFFF00"/>
                </a:solidFill>
              </a:rPr>
              <a:t>Quality Area 7 - Leadership and service management </a:t>
            </a:r>
          </a:p>
          <a:p>
            <a:r>
              <a:rPr lang="en-AU" sz="1200" b="1" dirty="0" smtClean="0">
                <a:solidFill>
                  <a:srgbClr val="FFFF00"/>
                </a:solidFill>
              </a:rPr>
              <a:t>Watch: https://www.youtube.com/watch?v=3tC3Kh1uweE&amp;x-yt-ts=1422579428&amp;feature=player_embedded&amp;x-yt-cl=85114404</a:t>
            </a:r>
          </a:p>
          <a:p>
            <a:r>
              <a:rPr lang="en-AU" dirty="0" smtClean="0">
                <a:solidFill>
                  <a:srgbClr val="FFFF00"/>
                </a:solidFill>
              </a:rPr>
              <a:t>The Quality Area Leadership and service management focuses on effective leadership and service management. It is important to ensure quality environments for children’s learning and development are a priority. Good service leadership and management should have well-documented policies, procedures and records, shared values, clear direction, and reflective practices to enable the service to function as a learning community. An ongoing cycle of planning and review, including engagement with families, creates the climate for continuous quality improvement. </a:t>
            </a:r>
          </a:p>
        </p:txBody>
      </p:sp>
      <p:pic>
        <p:nvPicPr>
          <p:cNvPr id="3074" name="Picture 2" descr="http://www.deta.qld.gov.au/earlychildhood/img/educational-program.jpg"/>
          <p:cNvPicPr>
            <a:picLocks noChangeAspect="1" noChangeArrowheads="1"/>
          </p:cNvPicPr>
          <p:nvPr/>
        </p:nvPicPr>
        <p:blipFill>
          <a:blip r:embed="rId2" cstate="print"/>
          <a:srcRect/>
          <a:stretch>
            <a:fillRect/>
          </a:stretch>
        </p:blipFill>
        <p:spPr bwMode="auto">
          <a:xfrm>
            <a:off x="2498692" y="3667225"/>
            <a:ext cx="4286250" cy="2617504"/>
          </a:xfrm>
          <a:prstGeom prst="rect">
            <a:avLst/>
          </a:prstGeom>
          <a:noFill/>
        </p:spPr>
      </p:pic>
    </p:spTree>
  </p:cSld>
  <p:clrMapOvr>
    <a:masterClrMapping/>
  </p:clrMapOvr>
</p:sld>
</file>

<file path=ppt/theme/theme1.xml><?xml version="1.0" encoding="utf-8"?>
<a:theme xmlns:a="http://schemas.openxmlformats.org/drawingml/2006/main" name="Revolution">
  <a:themeElements>
    <a:clrScheme name="Custom 1">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12118</TotalTime>
  <Words>1097</Words>
  <Application>Microsoft Office PowerPoint</Application>
  <PresentationFormat>On-screen Show (4:3)</PresentationFormat>
  <Paragraphs>166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Revolution</vt:lpstr>
      <vt:lpstr>NQS / NQF and ACECQA</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Kayleen Lord</dc:creator>
  <cp:lastModifiedBy>kayleenl</cp:lastModifiedBy>
  <cp:revision>286</cp:revision>
  <dcterms:created xsi:type="dcterms:W3CDTF">2014-07-09T11:14:43Z</dcterms:created>
  <dcterms:modified xsi:type="dcterms:W3CDTF">2015-02-03T05:43:56Z</dcterms:modified>
</cp:coreProperties>
</file>