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89" r:id="rId6"/>
    <p:sldId id="260" r:id="rId7"/>
    <p:sldId id="269" r:id="rId8"/>
    <p:sldId id="293" r:id="rId9"/>
    <p:sldId id="261" r:id="rId10"/>
    <p:sldId id="262" r:id="rId11"/>
    <p:sldId id="263" r:id="rId12"/>
    <p:sldId id="265" r:id="rId13"/>
    <p:sldId id="266" r:id="rId14"/>
    <p:sldId id="271" r:id="rId15"/>
    <p:sldId id="274" r:id="rId16"/>
    <p:sldId id="314" r:id="rId17"/>
    <p:sldId id="275" r:id="rId18"/>
    <p:sldId id="276" r:id="rId19"/>
    <p:sldId id="317" r:id="rId20"/>
    <p:sldId id="315" r:id="rId21"/>
    <p:sldId id="316" r:id="rId22"/>
    <p:sldId id="277" r:id="rId23"/>
    <p:sldId id="312" r:id="rId24"/>
    <p:sldId id="311" r:id="rId25"/>
    <p:sldId id="281" r:id="rId26"/>
    <p:sldId id="278" r:id="rId27"/>
    <p:sldId id="279" r:id="rId28"/>
    <p:sldId id="280" r:id="rId29"/>
    <p:sldId id="283" r:id="rId30"/>
    <p:sldId id="284" r:id="rId31"/>
    <p:sldId id="285" r:id="rId32"/>
    <p:sldId id="286" r:id="rId33"/>
    <p:sldId id="287" r:id="rId34"/>
    <p:sldId id="288"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43" autoAdjust="0"/>
  </p:normalViewPr>
  <p:slideViewPr>
    <p:cSldViewPr snapToGrid="0" snapToObjects="1">
      <p:cViewPr varScale="1">
        <p:scale>
          <a:sx n="103" d="100"/>
          <a:sy n="103" d="100"/>
        </p:scale>
        <p:origin x="-204" y="-84"/>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14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6B5537-AD0C-429F-A62E-DED3FCA68252}" type="datetimeFigureOut">
              <a:rPr lang="en-AU" smtClean="0"/>
              <a:pPr/>
              <a:t>12/10/2014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ACD2C0-E113-4DC9-A921-FD36B34C92DC}"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AFB62-B6D2-4CCC-B89C-26C27924C19E}" type="datetimeFigureOut">
              <a:rPr lang="en-AU" smtClean="0"/>
              <a:pPr/>
              <a:t>12/10/2014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88EC2-8287-4239-BE66-7C4E8439778F}"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C288EC2-8287-4239-BE66-7C4E8439778F}" type="slidenum">
              <a:rPr lang="en-AU" smtClean="0"/>
              <a:pPr/>
              <a:t>19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AU"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AU"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AU"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pPr/>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pPr/>
              <a:t>10/12/2014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9080" y="2708673"/>
            <a:ext cx="6762749" cy="1124886"/>
          </a:xfrm>
        </p:spPr>
        <p:txBody>
          <a:bodyPr/>
          <a:lstStyle/>
          <a:p>
            <a:r>
              <a:rPr lang="en-US" sz="5400" b="1" smtClean="0">
                <a:ln>
                  <a:solidFill>
                    <a:schemeClr val="tx2">
                      <a:lumMod val="60000"/>
                      <a:lumOff val="40000"/>
                    </a:schemeClr>
                  </a:solidFill>
                </a:ln>
                <a:solidFill>
                  <a:srgbClr val="FFFF00"/>
                </a:solidFill>
                <a:cs typeface="Calibri"/>
              </a:rPr>
              <a:t>Nutrition and Safe Food handling</a:t>
            </a:r>
            <a:endParaRPr lang="en-US" sz="5400" b="1" dirty="0">
              <a:ln>
                <a:solidFill>
                  <a:schemeClr val="tx2">
                    <a:lumMod val="60000"/>
                    <a:lumOff val="40000"/>
                  </a:schemeClr>
                </a:solidFill>
              </a:ln>
              <a:solidFill>
                <a:srgbClr val="FFFF00"/>
              </a:solidFill>
              <a:cs typeface="Calibri"/>
            </a:endParaRPr>
          </a:p>
        </p:txBody>
      </p:sp>
      <p:pic>
        <p:nvPicPr>
          <p:cNvPr id="8" name="Picture 7" descr="SMYL Logo Style 3"/>
          <p:cNvPicPr/>
          <p:nvPr/>
        </p:nvPicPr>
        <p:blipFill>
          <a:blip r:embed="rId2" cstate="print"/>
          <a:srcRect/>
          <a:stretch>
            <a:fillRect/>
          </a:stretch>
        </p:blipFill>
        <p:spPr bwMode="auto">
          <a:xfrm>
            <a:off x="5887174" y="418030"/>
            <a:ext cx="2954655" cy="1515745"/>
          </a:xfrm>
          <a:prstGeom prst="rect">
            <a:avLst/>
          </a:prstGeom>
          <a:noFill/>
        </p:spPr>
      </p:pic>
      <p:sp>
        <p:nvSpPr>
          <p:cNvPr id="18" name="Arc 17"/>
          <p:cNvSpPr/>
          <p:nvPr/>
        </p:nvSpPr>
        <p:spPr>
          <a:xfrm rot="14893089">
            <a:off x="1211063" y="3583982"/>
            <a:ext cx="5048000" cy="2881238"/>
          </a:xfrm>
          <a:prstGeom prst="arc">
            <a:avLst>
              <a:gd name="adj1" fmla="val 13355198"/>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
        <p:nvSpPr>
          <p:cNvPr id="21" name="Arc 20"/>
          <p:cNvSpPr/>
          <p:nvPr/>
        </p:nvSpPr>
        <p:spPr>
          <a:xfrm rot="14893089">
            <a:off x="1088821" y="3736383"/>
            <a:ext cx="5048000" cy="2881238"/>
          </a:xfrm>
          <a:prstGeom prst="arc">
            <a:avLst>
              <a:gd name="adj1" fmla="val 13737976"/>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
        <p:nvSpPr>
          <p:cNvPr id="23" name="Arc 22"/>
          <p:cNvSpPr/>
          <p:nvPr/>
        </p:nvSpPr>
        <p:spPr>
          <a:xfrm rot="14632926">
            <a:off x="1363464" y="3524285"/>
            <a:ext cx="5048000" cy="2881238"/>
          </a:xfrm>
          <a:prstGeom prst="arc">
            <a:avLst>
              <a:gd name="adj1" fmla="val 13355198"/>
              <a:gd name="adj2" fmla="val 2110276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FF00"/>
                </a:solidFill>
              </a:ln>
            </a:endParaRPr>
          </a:p>
        </p:txBody>
      </p:sp>
    </p:spTree>
    <p:extLst>
      <p:ext uri="{BB962C8B-B14F-4D97-AF65-F5344CB8AC3E}">
        <p14:creationId xmlns="" xmlns:p14="http://schemas.microsoft.com/office/powerpoint/2010/main" val="146713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6159" y="674255"/>
            <a:ext cx="8235949" cy="5837381"/>
          </a:xfrm>
        </p:spPr>
        <p:txBody>
          <a:bodyPr>
            <a:normAutofit/>
          </a:bodyPr>
          <a:lstStyle/>
          <a:p>
            <a:pPr algn="l"/>
            <a:r>
              <a:rPr lang="en-AU" b="1" dirty="0" smtClean="0">
                <a:solidFill>
                  <a:srgbClr val="FFFF00"/>
                </a:solidFill>
              </a:rPr>
              <a:t>Minimum recommended number of serves of lean meats and poultry, fish, eggs, tofu, nuts and seeds, and legumes/beans per day</a:t>
            </a:r>
          </a:p>
          <a:p>
            <a:pPr algn="l"/>
            <a:endParaRPr lang="en-US" b="1"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pic>
        <p:nvPicPr>
          <p:cNvPr id="6146" name="Picture 2" descr="C:\Users\Window's\AppData\Local\Microsoft\Windows\Temporary Internet Files\Content.Outlook\0K9FDK3X\FullSizeRender (7).jpg"/>
          <p:cNvPicPr>
            <a:picLocks noChangeAspect="1" noChangeArrowheads="1"/>
          </p:cNvPicPr>
          <p:nvPr/>
        </p:nvPicPr>
        <p:blipFill>
          <a:blip r:embed="rId3" cstate="print"/>
          <a:srcRect/>
          <a:stretch>
            <a:fillRect/>
          </a:stretch>
        </p:blipFill>
        <p:spPr bwMode="auto">
          <a:xfrm>
            <a:off x="1741713" y="2699656"/>
            <a:ext cx="5834743" cy="3942443"/>
          </a:xfrm>
          <a:prstGeom prst="rect">
            <a:avLst/>
          </a:prstGeom>
          <a:noFill/>
        </p:spPr>
      </p:pic>
      <p:pic>
        <p:nvPicPr>
          <p:cNvPr id="6147" name="Picture 3" descr="C:\Users\Window's\AppData\Local\Microsoft\Windows\Temporary Internet Files\Content.Outlook\0K9FDK3X\FullSizeRender (9).jpg"/>
          <p:cNvPicPr>
            <a:picLocks noChangeAspect="1" noChangeArrowheads="1"/>
          </p:cNvPicPr>
          <p:nvPr/>
        </p:nvPicPr>
        <p:blipFill>
          <a:blip r:embed="rId4" cstate="print"/>
          <a:srcRect/>
          <a:stretch>
            <a:fillRect/>
          </a:stretch>
        </p:blipFill>
        <p:spPr bwMode="auto">
          <a:xfrm>
            <a:off x="326159" y="1320800"/>
            <a:ext cx="8128000" cy="1378856"/>
          </a:xfrm>
          <a:prstGeom prst="rect">
            <a:avLst/>
          </a:prstGeom>
          <a:noFill/>
        </p:spPr>
      </p:pic>
    </p:spTree>
    <p:extLst>
      <p:ext uri="{BB962C8B-B14F-4D97-AF65-F5344CB8AC3E}">
        <p14:creationId xmlns="" xmlns:p14="http://schemas.microsoft.com/office/powerpoint/2010/main" val="4105912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92125"/>
            <a:ext cx="8318500" cy="6000750"/>
          </a:xfrm>
        </p:spPr>
        <p:txBody>
          <a:bodyPr>
            <a:normAutofit/>
          </a:bodyPr>
          <a:lstStyle/>
          <a:p>
            <a:endParaRPr lang="en-US" dirty="0">
              <a:solidFill>
                <a:srgbClr val="FFFF00"/>
              </a:solidFill>
            </a:endParaRPr>
          </a:p>
          <a:p>
            <a:pPr algn="l"/>
            <a:r>
              <a:rPr lang="en-AU" sz="2000" b="1" dirty="0" smtClean="0">
                <a:solidFill>
                  <a:srgbClr val="FFFF00"/>
                </a:solidFill>
              </a:rPr>
              <a:t>Minimum recommended number of serves of milk, yoghurt, cheese and/or alternatives per day, mostly reduced fat</a:t>
            </a:r>
          </a:p>
          <a:p>
            <a:pPr algn="l"/>
            <a:endParaRPr lang="en-AU" sz="7000" dirty="0" smtClean="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pic>
        <p:nvPicPr>
          <p:cNvPr id="7170" name="Picture 2" descr="C:\Users\Window's\AppData\Local\Microsoft\Windows\Temporary Internet Files\Content.Outlook\0K9FDK3X\FullSizeRender (8).jpg"/>
          <p:cNvPicPr>
            <a:picLocks noChangeAspect="1" noChangeArrowheads="1"/>
          </p:cNvPicPr>
          <p:nvPr/>
        </p:nvPicPr>
        <p:blipFill>
          <a:blip r:embed="rId3" cstate="print"/>
          <a:srcRect/>
          <a:stretch>
            <a:fillRect/>
          </a:stretch>
        </p:blipFill>
        <p:spPr bwMode="auto">
          <a:xfrm>
            <a:off x="2176574" y="2781481"/>
            <a:ext cx="4427425" cy="3887833"/>
          </a:xfrm>
          <a:prstGeom prst="rect">
            <a:avLst/>
          </a:prstGeom>
          <a:noFill/>
        </p:spPr>
      </p:pic>
      <p:pic>
        <p:nvPicPr>
          <p:cNvPr id="7171" name="Picture 3" descr="C:\Users\Window's\AppData\Local\Microsoft\Windows\Temporary Internet Files\Content.Outlook\0K9FDK3X\FullSizeRender (11).jpg"/>
          <p:cNvPicPr>
            <a:picLocks noChangeAspect="1" noChangeArrowheads="1"/>
          </p:cNvPicPr>
          <p:nvPr/>
        </p:nvPicPr>
        <p:blipFill>
          <a:blip r:embed="rId4" cstate="print"/>
          <a:srcRect/>
          <a:stretch>
            <a:fillRect/>
          </a:stretch>
        </p:blipFill>
        <p:spPr bwMode="auto">
          <a:xfrm>
            <a:off x="381000" y="1542324"/>
            <a:ext cx="8128000" cy="1239157"/>
          </a:xfrm>
          <a:prstGeom prst="rect">
            <a:avLst/>
          </a:prstGeom>
          <a:noFill/>
        </p:spPr>
      </p:pic>
    </p:spTree>
    <p:extLst>
      <p:ext uri="{BB962C8B-B14F-4D97-AF65-F5344CB8AC3E}">
        <p14:creationId xmlns="" xmlns:p14="http://schemas.microsoft.com/office/powerpoint/2010/main" val="230449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6191" y="1923915"/>
            <a:ext cx="7951786" cy="4924425"/>
          </a:xfrm>
        </p:spPr>
        <p:txBody>
          <a:bodyPr>
            <a:normAutofit/>
          </a:bodyPr>
          <a:lstStyle/>
          <a:p>
            <a:endParaRPr lang="en-US" sz="2400" b="1" dirty="0" smtClean="0">
              <a:solidFill>
                <a:srgbClr val="FFFF00"/>
              </a:solidFill>
            </a:endParaRPr>
          </a:p>
          <a:p>
            <a:endParaRPr lang="en-US" dirty="0"/>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19" name="TextBox 18"/>
          <p:cNvSpPr txBox="1"/>
          <p:nvPr/>
        </p:nvSpPr>
        <p:spPr>
          <a:xfrm>
            <a:off x="456191" y="682171"/>
            <a:ext cx="8262936" cy="5909310"/>
          </a:xfrm>
          <a:prstGeom prst="rect">
            <a:avLst/>
          </a:prstGeom>
          <a:noFill/>
        </p:spPr>
        <p:txBody>
          <a:bodyPr wrap="square" rtlCol="0">
            <a:spAutoFit/>
          </a:bodyPr>
          <a:lstStyle/>
          <a:p>
            <a:r>
              <a:rPr lang="en-AU" dirty="0" smtClean="0">
                <a:solidFill>
                  <a:srgbClr val="FFFF00"/>
                </a:solidFill>
              </a:rPr>
              <a:t>Australian tap water is an ideal drink – it’s inexpensive, tastes good and is safe in most areas of the country. Fluoridated tap water helps develop strong bones and teeth.</a:t>
            </a:r>
          </a:p>
          <a:p>
            <a:endParaRPr lang="en-AU" dirty="0" smtClean="0">
              <a:solidFill>
                <a:srgbClr val="FFFF00"/>
              </a:solidFill>
            </a:endParaRPr>
          </a:p>
          <a:p>
            <a:r>
              <a:rPr lang="en-AU" dirty="0" smtClean="0">
                <a:solidFill>
                  <a:srgbClr val="FFFF00"/>
                </a:solidFill>
              </a:rPr>
              <a:t>Choose water instead of drinks with added sugars or alcohol. The amount of water we need varies depending on individual factors including diet, climate and levels of physical activity.</a:t>
            </a:r>
          </a:p>
          <a:p>
            <a:endParaRPr lang="en-AU" dirty="0" smtClean="0">
              <a:solidFill>
                <a:srgbClr val="FFFF00"/>
              </a:solidFill>
            </a:endParaRPr>
          </a:p>
          <a:p>
            <a:r>
              <a:rPr lang="en-AU" dirty="0" smtClean="0">
                <a:solidFill>
                  <a:srgbClr val="FFFF00"/>
                </a:solidFill>
              </a:rPr>
              <a:t>Tea and coffee provide water, although they are not suitable for young children and large quantities can have unwanted stimulant effects in some people.</a:t>
            </a:r>
          </a:p>
          <a:p>
            <a:r>
              <a:rPr lang="en-AU" dirty="0" smtClean="0">
                <a:solidFill>
                  <a:srgbClr val="FFFF00"/>
                </a:solidFill>
              </a:rPr>
              <a:t>Consumption of drinks with added sugars, such as soft drinks and cordials, fruit drinks, vitamin waters, energy and sports drinks can increase risk of excessive weight gain in both</a:t>
            </a:r>
          </a:p>
          <a:p>
            <a:r>
              <a:rPr lang="en-AU" dirty="0" smtClean="0">
                <a:solidFill>
                  <a:srgbClr val="FFFF00"/>
                </a:solidFill>
              </a:rPr>
              <a:t>children and adults.</a:t>
            </a:r>
          </a:p>
          <a:p>
            <a:r>
              <a:rPr lang="en-AU" dirty="0" smtClean="0">
                <a:solidFill>
                  <a:srgbClr val="FFFF00"/>
                </a:solidFill>
              </a:rPr>
              <a:t>Water has an advantage over these drinks, and also over fruit juice and artificially sweetened soft drinks, because it has no kilojoules and a low acidity – acidity can erode the enamel of the teeth.</a:t>
            </a:r>
          </a:p>
          <a:p>
            <a:r>
              <a:rPr lang="en-AU" dirty="0" smtClean="0">
                <a:solidFill>
                  <a:srgbClr val="FFFF00"/>
                </a:solidFill>
              </a:rPr>
              <a:t>Soft drinks may also increase the risk of dental caries and may have a negative impact on</a:t>
            </a:r>
          </a:p>
          <a:p>
            <a:r>
              <a:rPr lang="en-AU" dirty="0" smtClean="0">
                <a:solidFill>
                  <a:srgbClr val="FFFF00"/>
                </a:solidFill>
              </a:rPr>
              <a:t>the strength of our bones.</a:t>
            </a:r>
          </a:p>
        </p:txBody>
      </p:sp>
    </p:spTree>
    <p:extLst>
      <p:ext uri="{BB962C8B-B14F-4D97-AF65-F5344CB8AC3E}">
        <p14:creationId xmlns="" xmlns:p14="http://schemas.microsoft.com/office/powerpoint/2010/main" val="56851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5463" y="460375"/>
            <a:ext cx="8316365" cy="6159500"/>
          </a:xfrm>
        </p:spPr>
        <p:txBody>
          <a:bodyPr>
            <a:normAutofit/>
          </a:bodyPr>
          <a:lstStyle/>
          <a:p>
            <a:pPr algn="l"/>
            <a:endParaRPr lang="en-US" dirty="0" smtClean="0">
              <a:solidFill>
                <a:srgbClr val="FFFF00"/>
              </a:solidFill>
            </a:endParaRPr>
          </a:p>
          <a:p>
            <a:pPr algn="l"/>
            <a:r>
              <a:rPr lang="en-AU" sz="2000" dirty="0" smtClean="0">
                <a:solidFill>
                  <a:srgbClr val="FFFF00"/>
                </a:solidFill>
              </a:rPr>
              <a:t>GUIDELINE 3: LIMIT INTAKE OF FOODS containing SATURATED fats, added salt, added sugars</a:t>
            </a:r>
          </a:p>
          <a:p>
            <a:pPr algn="l"/>
            <a:endParaRPr lang="en-AU" dirty="0" smtClean="0">
              <a:solidFill>
                <a:srgbClr val="FFFF00"/>
              </a:solidFill>
            </a:endParaRPr>
          </a:p>
          <a:p>
            <a:pPr algn="l"/>
            <a:endParaRPr lang="en-AU" dirty="0" smtClean="0">
              <a:solidFill>
                <a:srgbClr val="FFFF00"/>
              </a:solidFill>
            </a:endParaRPr>
          </a:p>
          <a:p>
            <a:r>
              <a:rPr lang="en-US" dirty="0">
                <a:solidFill>
                  <a:srgbClr val="FFFF00"/>
                </a:solidFill>
              </a:rPr>
              <a:t> </a:t>
            </a:r>
          </a:p>
          <a:p>
            <a:r>
              <a:rPr lang="en-US" dirty="0">
                <a:solidFill>
                  <a:srgbClr val="FFFF00"/>
                </a:solidFill>
              </a:rPr>
              <a:t> </a:t>
            </a:r>
          </a:p>
        </p:txBody>
      </p:sp>
      <p:pic>
        <p:nvPicPr>
          <p:cNvPr id="6" name="Picture 5" descr="SMYL Logo Style 3"/>
          <p:cNvPicPr/>
          <p:nvPr/>
        </p:nvPicPr>
        <p:blipFill>
          <a:blip r:embed="rId2" cstate="print"/>
          <a:srcRect/>
          <a:stretch>
            <a:fillRect/>
          </a:stretch>
        </p:blipFill>
        <p:spPr bwMode="auto">
          <a:xfrm>
            <a:off x="7037147" y="212097"/>
            <a:ext cx="1804682" cy="680280"/>
          </a:xfrm>
          <a:prstGeom prst="rect">
            <a:avLst/>
          </a:prstGeom>
          <a:noFill/>
        </p:spPr>
      </p:pic>
      <p:pic>
        <p:nvPicPr>
          <p:cNvPr id="8194" name="Picture 2" descr="C:\Users\Window's\AppData\Local\Microsoft\Windows\Temporary Internet Files\Content.Outlook\0K9FDK3X\FullSizeRender (10).jpg"/>
          <p:cNvPicPr>
            <a:picLocks noChangeAspect="1" noChangeArrowheads="1"/>
          </p:cNvPicPr>
          <p:nvPr/>
        </p:nvPicPr>
        <p:blipFill>
          <a:blip r:embed="rId3" cstate="print"/>
          <a:srcRect/>
          <a:stretch>
            <a:fillRect/>
          </a:stretch>
        </p:blipFill>
        <p:spPr bwMode="auto">
          <a:xfrm>
            <a:off x="525463" y="1596571"/>
            <a:ext cx="3944937" cy="5023304"/>
          </a:xfrm>
          <a:prstGeom prst="rect">
            <a:avLst/>
          </a:prstGeom>
          <a:noFill/>
        </p:spPr>
      </p:pic>
      <p:pic>
        <p:nvPicPr>
          <p:cNvPr id="8195" name="Picture 3" descr="C:\Users\Window's\AppData\Local\Microsoft\Windows\Temporary Internet Files\Content.Outlook\0K9FDK3X\FullSizeRender (13).jpg"/>
          <p:cNvPicPr>
            <a:picLocks noChangeAspect="1" noChangeArrowheads="1"/>
          </p:cNvPicPr>
          <p:nvPr/>
        </p:nvPicPr>
        <p:blipFill>
          <a:blip r:embed="rId4" cstate="print"/>
          <a:srcRect/>
          <a:stretch>
            <a:fillRect/>
          </a:stretch>
        </p:blipFill>
        <p:spPr bwMode="auto">
          <a:xfrm>
            <a:off x="4731657" y="1596570"/>
            <a:ext cx="3801642" cy="5023305"/>
          </a:xfrm>
          <a:prstGeom prst="rect">
            <a:avLst/>
          </a:prstGeom>
          <a:noFill/>
        </p:spPr>
      </p:pic>
    </p:spTree>
    <p:extLst>
      <p:ext uri="{BB962C8B-B14F-4D97-AF65-F5344CB8AC3E}">
        <p14:creationId xmlns="" xmlns:p14="http://schemas.microsoft.com/office/powerpoint/2010/main" val="154505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1055" y="591127"/>
            <a:ext cx="8238835" cy="5938982"/>
          </a:xfrm>
        </p:spPr>
        <p:txBody>
          <a:bodyPr>
            <a:normAutofit/>
          </a:bodyPr>
          <a:lstStyle/>
          <a:p>
            <a:pPr algn="l"/>
            <a:r>
              <a:rPr lang="en-AU" b="1" u="sng" dirty="0" smtClean="0">
                <a:solidFill>
                  <a:srgbClr val="FFFF00"/>
                </a:solidFill>
              </a:rPr>
              <a:t>GUIDELINE 4: </a:t>
            </a:r>
            <a:r>
              <a:rPr lang="en-AU" dirty="0" smtClean="0">
                <a:solidFill>
                  <a:srgbClr val="FFFF00"/>
                </a:solidFill>
              </a:rPr>
              <a:t>Encourage, Support and promote BREASTFEEDING</a:t>
            </a:r>
          </a:p>
          <a:p>
            <a:pPr algn="l"/>
            <a:r>
              <a:rPr lang="en-AU" dirty="0" err="1" smtClean="0">
                <a:solidFill>
                  <a:srgbClr val="FFFF00"/>
                </a:solidFill>
              </a:rPr>
              <a:t>Breastmilk</a:t>
            </a:r>
            <a:r>
              <a:rPr lang="en-AU" dirty="0" smtClean="0">
                <a:solidFill>
                  <a:srgbClr val="FFFF00"/>
                </a:solidFill>
              </a:rPr>
              <a:t> is the ideal food for infant growth and development. Breastfeeding</a:t>
            </a:r>
          </a:p>
          <a:p>
            <a:pPr algn="l"/>
            <a:r>
              <a:rPr lang="en-AU" dirty="0" smtClean="0">
                <a:solidFill>
                  <a:srgbClr val="FFFF00"/>
                </a:solidFill>
              </a:rPr>
              <a:t>provides many benefits for mothers as well as infants, both now and into the future.</a:t>
            </a:r>
          </a:p>
          <a:p>
            <a:pPr algn="l"/>
            <a:endParaRPr lang="en-AU" dirty="0" smtClean="0">
              <a:solidFill>
                <a:srgbClr val="FFFF00"/>
              </a:solidFill>
            </a:endParaRPr>
          </a:p>
          <a:p>
            <a:pPr algn="l"/>
            <a:r>
              <a:rPr lang="en-AU" dirty="0" smtClean="0">
                <a:solidFill>
                  <a:srgbClr val="FFFF00"/>
                </a:solidFill>
              </a:rPr>
              <a:t>It is recommended that infants are exclusively breastfed for around the first six months of life. This means that they are given </a:t>
            </a:r>
            <a:r>
              <a:rPr lang="en-AU" dirty="0" err="1" smtClean="0">
                <a:solidFill>
                  <a:srgbClr val="FFFF00"/>
                </a:solidFill>
              </a:rPr>
              <a:t>breastmilk</a:t>
            </a:r>
            <a:r>
              <a:rPr lang="en-AU" dirty="0" smtClean="0">
                <a:solidFill>
                  <a:srgbClr val="FFFF00"/>
                </a:solidFill>
              </a:rPr>
              <a:t> and nothing else during this time. Breastfeeding provides all the nutrients and fluids a baby needs. Breastfeeding should continue until the baby is 12 months old, or for as long as both the mother and infant want to keep going. </a:t>
            </a:r>
          </a:p>
          <a:p>
            <a:pPr algn="l"/>
            <a:endParaRPr lang="en-AU" dirty="0" smtClean="0">
              <a:solidFill>
                <a:srgbClr val="FFFF00"/>
              </a:solidFill>
            </a:endParaRPr>
          </a:p>
          <a:p>
            <a:pPr algn="l"/>
            <a:r>
              <a:rPr lang="en-AU" dirty="0" smtClean="0">
                <a:solidFill>
                  <a:srgbClr val="FFFF00"/>
                </a:solidFill>
              </a:rPr>
              <a:t>But any breastfeeding is beneficial to the infant and mother. By around six months of age, solid foods such as iron-fortified infant cereals, puréed meats, tofu and legumes followed by vegetables, fruits and other nutritious foods can be introduced to the baby. Introduce different tastes and textures as the baby grows. By 12 months of age, infants should be consuming a wide variety of nutritious foods enjoyed by the rest of the family.</a:t>
            </a:r>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9527" y="424873"/>
            <a:ext cx="8229599" cy="6022109"/>
          </a:xfrm>
        </p:spPr>
        <p:txBody>
          <a:bodyPr>
            <a:normAutofit/>
          </a:bodyPr>
          <a:lstStyle/>
          <a:p>
            <a:pPr algn="l"/>
            <a:r>
              <a:rPr lang="en-AU" b="1" u="sng" dirty="0" smtClean="0">
                <a:solidFill>
                  <a:srgbClr val="FFFF00"/>
                </a:solidFill>
              </a:rPr>
              <a:t>GUIDELINE 5: </a:t>
            </a:r>
            <a:r>
              <a:rPr lang="en-AU" b="1" dirty="0" smtClean="0">
                <a:solidFill>
                  <a:srgbClr val="FFFF00"/>
                </a:solidFill>
              </a:rPr>
              <a:t>CARE FOR YOUR FOOD; PREPARE AND</a:t>
            </a:r>
          </a:p>
          <a:p>
            <a:pPr algn="l"/>
            <a:r>
              <a:rPr lang="en-AU" b="1" dirty="0" smtClean="0">
                <a:solidFill>
                  <a:srgbClr val="FFFF00"/>
                </a:solidFill>
              </a:rPr>
              <a:t>STORE IT SAFELY</a:t>
            </a:r>
          </a:p>
          <a:p>
            <a:pPr algn="l"/>
            <a:endParaRPr lang="en-AU" dirty="0" smtClean="0">
              <a:solidFill>
                <a:srgbClr val="FFFF00"/>
              </a:solidFill>
            </a:endParaRPr>
          </a:p>
          <a:p>
            <a:pPr algn="l"/>
            <a:r>
              <a:rPr lang="en-AU" dirty="0" smtClean="0">
                <a:solidFill>
                  <a:srgbClr val="FFFF00"/>
                </a:solidFill>
              </a:rPr>
              <a:t>We have a reliable, safe and nutritious food supply in Australia. But food poisoning happens too frequently.</a:t>
            </a:r>
          </a:p>
          <a:p>
            <a:pPr algn="l"/>
            <a:r>
              <a:rPr lang="en-AU" dirty="0" smtClean="0">
                <a:solidFill>
                  <a:srgbClr val="FFFF00"/>
                </a:solidFill>
              </a:rPr>
              <a:t>All foods, and particularly fresh foods, need to be transported, stored and prepared properly to avoid contamination. This is particularly important when we are preparing food to eat later.</a:t>
            </a:r>
          </a:p>
          <a:p>
            <a:pPr algn="l"/>
            <a:endParaRPr lang="en-AU" dirty="0" smtClean="0">
              <a:solidFill>
                <a:srgbClr val="FFFF00"/>
              </a:solidFill>
            </a:endParaRPr>
          </a:p>
          <a:p>
            <a:pPr algn="l"/>
            <a:r>
              <a:rPr lang="en-AU" dirty="0" smtClean="0">
                <a:solidFill>
                  <a:srgbClr val="FFFF00"/>
                </a:solidFill>
              </a:rPr>
              <a:t>Food poisoning occurs when we eat contaminated foods or drinks. Contamination can occur when foods aren’t kept at the right temperature, when raw foods aren’t separated from cooked and ready to eat foods, when food preparation tools aren’t cleaned properly or the people preparing foods are unwell and don’t follow good personal hygiene practices.</a:t>
            </a:r>
          </a:p>
          <a:p>
            <a:pPr algn="l"/>
            <a:endParaRPr lang="en-AU" dirty="0" smtClean="0">
              <a:solidFill>
                <a:srgbClr val="FFFF00"/>
              </a:solidFill>
            </a:endParaRPr>
          </a:p>
          <a:p>
            <a:pPr algn="l"/>
            <a:r>
              <a:rPr lang="en-AU" dirty="0" smtClean="0">
                <a:solidFill>
                  <a:srgbClr val="FFFF00"/>
                </a:solidFill>
              </a:rPr>
              <a:t>Fresh or perishable foods are especially at risk of contamination. We can get the best from</a:t>
            </a:r>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449943"/>
            <a:ext cx="8432800" cy="6066971"/>
          </a:xfrm>
        </p:spPr>
        <p:txBody>
          <a:bodyPr>
            <a:normAutofit fontScale="92500" lnSpcReduction="20000"/>
          </a:bodyPr>
          <a:lstStyle/>
          <a:p>
            <a:pPr algn="l"/>
            <a:endParaRPr lang="en-AU" dirty="0" smtClean="0">
              <a:solidFill>
                <a:srgbClr val="FFFF00"/>
              </a:solidFill>
            </a:endParaRPr>
          </a:p>
          <a:p>
            <a:pPr algn="l"/>
            <a:r>
              <a:rPr lang="en-AU" dirty="0" smtClean="0">
                <a:solidFill>
                  <a:srgbClr val="FFFF00"/>
                </a:solidFill>
              </a:rPr>
              <a:t>Child care providers and parents know how quickly illness can spread among the children in a </a:t>
            </a:r>
            <a:r>
              <a:rPr lang="en-AU" dirty="0" err="1" smtClean="0">
                <a:solidFill>
                  <a:srgbClr val="FFFF00"/>
                </a:solidFill>
              </a:rPr>
              <a:t>center</a:t>
            </a:r>
            <a:r>
              <a:rPr lang="en-AU" dirty="0" smtClean="0">
                <a:solidFill>
                  <a:srgbClr val="FFFF00"/>
                </a:solidFill>
              </a:rPr>
              <a:t>. Food is a common way for illness to spread. Workers who have recently been ill can unknowingly contaminate the foods prepared and served to children. Contaminated food products brought into the kitchen can also be the cause of an outbreak.</a:t>
            </a:r>
          </a:p>
          <a:p>
            <a:pPr algn="l"/>
            <a:endParaRPr lang="en-AU" dirty="0" smtClean="0">
              <a:solidFill>
                <a:srgbClr val="FFFF00"/>
              </a:solidFill>
            </a:endParaRPr>
          </a:p>
          <a:p>
            <a:pPr algn="l"/>
            <a:r>
              <a:rPr lang="en-AU" dirty="0" smtClean="0">
                <a:solidFill>
                  <a:srgbClr val="FFFF00"/>
                </a:solidFill>
              </a:rPr>
              <a:t>Usually we think of food safety as a summertime concern, but </a:t>
            </a:r>
            <a:r>
              <a:rPr lang="en-AU" dirty="0" err="1" smtClean="0">
                <a:solidFill>
                  <a:srgbClr val="FFFF00"/>
                </a:solidFill>
              </a:rPr>
              <a:t>foodborne</a:t>
            </a:r>
            <a:r>
              <a:rPr lang="en-AU" dirty="0" smtClean="0">
                <a:solidFill>
                  <a:srgbClr val="FFFF00"/>
                </a:solidFill>
              </a:rPr>
              <a:t> illness can occur any time of the year. Food contaminated with harmful bacteria and viruses that cause illness spread quickly among children as they share toys, food, toilet facilities, mats, and come in contact with other articles handled by children who are sick or have recently been sick. </a:t>
            </a:r>
          </a:p>
          <a:p>
            <a:pPr algn="l"/>
            <a:endParaRPr lang="en-AU" dirty="0" smtClean="0">
              <a:solidFill>
                <a:srgbClr val="FFFF00"/>
              </a:solidFill>
            </a:endParaRPr>
          </a:p>
          <a:p>
            <a:pPr algn="l"/>
            <a:r>
              <a:rPr lang="en-AU" dirty="0" smtClean="0">
                <a:solidFill>
                  <a:srgbClr val="FFFF00"/>
                </a:solidFill>
              </a:rPr>
              <a:t>Food products can be mishandled anywhere along the food production chain and contamination with harmful microorganisms can occur. Because microorganisms (organisms too small to be seen by the unaided eye) cannot be seen, all food products must be handled carefully. Some microorganisms cause food to spoil-smell and look bad. When food smells bad, we get the message and do not eat it. Unfortunately, many of the microorganisms (pathogens) that cause food borne illness do not alter the smell or the appearance of food.</a:t>
            </a:r>
          </a:p>
          <a:p>
            <a:pPr algn="l"/>
            <a:endParaRPr lang="en-AU" dirty="0" smtClean="0">
              <a:solidFill>
                <a:srgbClr val="FFFF00"/>
              </a:solidFill>
            </a:endParaRPr>
          </a:p>
          <a:p>
            <a:pPr algn="l"/>
            <a:r>
              <a:rPr lang="en-AU" dirty="0" smtClean="0">
                <a:solidFill>
                  <a:srgbClr val="FFFF00"/>
                </a:solidFill>
              </a:rPr>
              <a:t>In childcare facilities, food safety is everyone's responsibility, not just the food service staff. Remember that the teachers and other personnel often come in contact with the food served to the children and should be familiar with safe food handling practices. </a:t>
            </a:r>
          </a:p>
          <a:p>
            <a:pPr algn="l"/>
            <a:endParaRPr lang="en-AU" dirty="0" smtClean="0">
              <a:solidFill>
                <a:srgbClr val="FFFF00"/>
              </a:solidFill>
            </a:endParaRPr>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6738" y="341745"/>
            <a:ext cx="8405091" cy="5984825"/>
          </a:xfrm>
        </p:spPr>
        <p:txBody>
          <a:bodyPr>
            <a:normAutofit fontScale="92500" lnSpcReduction="10000"/>
          </a:bodyPr>
          <a:lstStyle/>
          <a:p>
            <a:pPr algn="l"/>
            <a:r>
              <a:rPr lang="en-AU" sz="2000" b="1" dirty="0" smtClean="0">
                <a:solidFill>
                  <a:srgbClr val="FFFF00"/>
                </a:solidFill>
              </a:rPr>
              <a:t>Choosing and storing food</a:t>
            </a:r>
          </a:p>
          <a:p>
            <a:pPr algn="l"/>
            <a:endParaRPr lang="en-AU" sz="2000" b="1" dirty="0" smtClean="0">
              <a:solidFill>
                <a:srgbClr val="FFFF00"/>
              </a:solidFill>
            </a:endParaRPr>
          </a:p>
          <a:p>
            <a:pPr algn="l"/>
            <a:r>
              <a:rPr lang="en-AU" dirty="0" smtClean="0">
                <a:solidFill>
                  <a:srgbClr val="FFFF00"/>
                </a:solidFill>
              </a:rPr>
              <a:t>• If buying packaged food, check its ‘best-before’ or ‘use-by’ date.</a:t>
            </a:r>
          </a:p>
          <a:p>
            <a:pPr algn="l"/>
            <a:endParaRPr lang="en-AU" dirty="0" smtClean="0">
              <a:solidFill>
                <a:srgbClr val="FFFF00"/>
              </a:solidFill>
            </a:endParaRPr>
          </a:p>
          <a:p>
            <a:pPr algn="l"/>
            <a:r>
              <a:rPr lang="en-AU" dirty="0" smtClean="0">
                <a:solidFill>
                  <a:srgbClr val="FFFF00"/>
                </a:solidFill>
              </a:rPr>
              <a:t>• Use an esky, insulated bag or box with an ice pack if you need to travel more than half an hour home or if it’s hot outside. Store your food at home as soon as you can.</a:t>
            </a:r>
          </a:p>
          <a:p>
            <a:pPr algn="l"/>
            <a:endParaRPr lang="en-AU" dirty="0" smtClean="0">
              <a:solidFill>
                <a:srgbClr val="FFFF00"/>
              </a:solidFill>
            </a:endParaRPr>
          </a:p>
          <a:p>
            <a:pPr algn="l"/>
            <a:r>
              <a:rPr lang="en-AU" dirty="0" smtClean="0">
                <a:solidFill>
                  <a:srgbClr val="FFFF00"/>
                </a:solidFill>
              </a:rPr>
              <a:t>• Chill foods in the fridge to slow growth of micro-organisms. Keep cool foods cool and frozen foods frozen.</a:t>
            </a:r>
          </a:p>
          <a:p>
            <a:pPr algn="l"/>
            <a:endParaRPr lang="en-AU" dirty="0" smtClean="0">
              <a:solidFill>
                <a:srgbClr val="FFFF00"/>
              </a:solidFill>
            </a:endParaRPr>
          </a:p>
          <a:p>
            <a:pPr algn="l"/>
            <a:r>
              <a:rPr lang="en-AU" dirty="0" smtClean="0">
                <a:solidFill>
                  <a:srgbClr val="FFFF00"/>
                </a:solidFill>
              </a:rPr>
              <a:t>• Keep fridges at or below 5°C and the freezer between -15° and -18°C.</a:t>
            </a:r>
          </a:p>
          <a:p>
            <a:pPr algn="l"/>
            <a:endParaRPr lang="en-AU" dirty="0" smtClean="0">
              <a:solidFill>
                <a:srgbClr val="FFFF00"/>
              </a:solidFill>
            </a:endParaRPr>
          </a:p>
          <a:p>
            <a:pPr algn="l"/>
            <a:r>
              <a:rPr lang="en-AU" dirty="0" smtClean="0">
                <a:solidFill>
                  <a:srgbClr val="FFFF00"/>
                </a:solidFill>
              </a:rPr>
              <a:t>• Keep your fridge and freezers clean. And get rid of those old shrivelled vegetables, ‘left-</a:t>
            </a:r>
            <a:r>
              <a:rPr lang="en-AU" dirty="0" err="1" smtClean="0">
                <a:solidFill>
                  <a:srgbClr val="FFFF00"/>
                </a:solidFill>
              </a:rPr>
              <a:t>overs</a:t>
            </a:r>
            <a:r>
              <a:rPr lang="en-AU" dirty="0" smtClean="0">
                <a:solidFill>
                  <a:srgbClr val="FFFF00"/>
                </a:solidFill>
              </a:rPr>
              <a:t>’ or frozen foods lurking in the corners for too long!</a:t>
            </a:r>
          </a:p>
          <a:p>
            <a:pPr algn="l"/>
            <a:endParaRPr lang="en-AU" dirty="0" smtClean="0">
              <a:solidFill>
                <a:srgbClr val="FFFF00"/>
              </a:solidFill>
            </a:endParaRPr>
          </a:p>
          <a:p>
            <a:pPr algn="l"/>
            <a:r>
              <a:rPr lang="en-AU" dirty="0" smtClean="0">
                <a:solidFill>
                  <a:srgbClr val="FFFF00"/>
                </a:solidFill>
              </a:rPr>
              <a:t>• Store foods away from cleaning agents and insecticides.</a:t>
            </a:r>
          </a:p>
          <a:p>
            <a:pPr algn="l"/>
            <a:endParaRPr lang="en-AU" dirty="0" smtClean="0">
              <a:solidFill>
                <a:srgbClr val="FFFF00"/>
              </a:solidFill>
            </a:endParaRPr>
          </a:p>
          <a:p>
            <a:pPr algn="l"/>
            <a:r>
              <a:rPr lang="en-AU" dirty="0" smtClean="0">
                <a:solidFill>
                  <a:srgbClr val="FFFF00"/>
                </a:solidFill>
              </a:rPr>
              <a:t>• If you are not going to eat cooked dishes and foods straight away, put them in the fridge as soon as you can.</a:t>
            </a:r>
          </a:p>
          <a:p>
            <a:pPr algn="l"/>
            <a:endParaRPr lang="en-AU" dirty="0" smtClean="0">
              <a:solidFill>
                <a:srgbClr val="FFFF00"/>
              </a:solidFill>
            </a:endParaRPr>
          </a:p>
          <a:p>
            <a:pPr algn="l"/>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0219" y="489527"/>
            <a:ext cx="8294254" cy="6143502"/>
          </a:xfrm>
        </p:spPr>
        <p:txBody>
          <a:bodyPr>
            <a:normAutofit fontScale="92500" lnSpcReduction="20000"/>
          </a:bodyPr>
          <a:lstStyle/>
          <a:p>
            <a:pPr algn="l"/>
            <a:r>
              <a:rPr lang="en-AU" sz="2400" dirty="0" smtClean="0">
                <a:solidFill>
                  <a:srgbClr val="FFFF00"/>
                </a:solidFill>
              </a:rPr>
              <a:t>PREPARE FOODS SAFELY</a:t>
            </a:r>
          </a:p>
          <a:p>
            <a:pPr algn="l"/>
            <a:endParaRPr lang="en-AU" dirty="0" smtClean="0">
              <a:solidFill>
                <a:srgbClr val="FFFF00"/>
              </a:solidFill>
            </a:endParaRPr>
          </a:p>
          <a:p>
            <a:pPr algn="l"/>
            <a:r>
              <a:rPr lang="en-AU" dirty="0" smtClean="0">
                <a:solidFill>
                  <a:srgbClr val="FFFF00"/>
                </a:solidFill>
              </a:rPr>
              <a:t>• Wash your hands before touching food, and after going to the toilet, touching animals, changing nappies or blowing your nose. Use soap and warm running water and dry your hands on a clean towel.</a:t>
            </a:r>
          </a:p>
          <a:p>
            <a:pPr algn="l"/>
            <a:endParaRPr lang="en-AU" dirty="0" smtClean="0">
              <a:solidFill>
                <a:srgbClr val="FFFF00"/>
              </a:solidFill>
            </a:endParaRPr>
          </a:p>
          <a:p>
            <a:pPr algn="l"/>
            <a:r>
              <a:rPr lang="en-AU" dirty="0" smtClean="0">
                <a:solidFill>
                  <a:srgbClr val="FFFF00"/>
                </a:solidFill>
              </a:rPr>
              <a:t>• Wash fruit and vegetables thoroughly with clean water before you eat or prepare them.</a:t>
            </a:r>
          </a:p>
          <a:p>
            <a:pPr algn="l"/>
            <a:endParaRPr lang="en-AU" dirty="0" smtClean="0">
              <a:solidFill>
                <a:srgbClr val="FFFF00"/>
              </a:solidFill>
            </a:endParaRPr>
          </a:p>
          <a:p>
            <a:pPr algn="l"/>
            <a:r>
              <a:rPr lang="en-AU" dirty="0" smtClean="0">
                <a:solidFill>
                  <a:srgbClr val="FFFF00"/>
                </a:solidFill>
              </a:rPr>
              <a:t>• Keep your food preparation areas clean, particularly the surfaces, cutting boards and any bowls and utensils used.</a:t>
            </a:r>
          </a:p>
          <a:p>
            <a:pPr algn="l"/>
            <a:endParaRPr lang="en-AU" dirty="0" smtClean="0">
              <a:solidFill>
                <a:srgbClr val="FFFF00"/>
              </a:solidFill>
            </a:endParaRPr>
          </a:p>
          <a:p>
            <a:pPr algn="l"/>
            <a:r>
              <a:rPr lang="en-AU" dirty="0" smtClean="0">
                <a:solidFill>
                  <a:srgbClr val="FFFF00"/>
                </a:solidFill>
              </a:rPr>
              <a:t>• Don’t allow raw foods, like eggs, meat, chicken or seafood, to be in contact with cooked or ready-to-eat foods. Keep cutting boards and serving plates separate.</a:t>
            </a:r>
          </a:p>
          <a:p>
            <a:pPr algn="l"/>
            <a:endParaRPr lang="en-AU" dirty="0" smtClean="0">
              <a:solidFill>
                <a:srgbClr val="FFFF00"/>
              </a:solidFill>
            </a:endParaRPr>
          </a:p>
          <a:p>
            <a:pPr algn="l"/>
            <a:r>
              <a:rPr lang="en-AU" dirty="0" smtClean="0">
                <a:solidFill>
                  <a:srgbClr val="FFFF00"/>
                </a:solidFill>
              </a:rPr>
              <a:t>• Foods, particularly poultry and meats, need to be cooked thoroughly, and at the right temperature.</a:t>
            </a:r>
          </a:p>
          <a:p>
            <a:pPr algn="l"/>
            <a:endParaRPr lang="en-AU" dirty="0" smtClean="0">
              <a:solidFill>
                <a:srgbClr val="FFFF00"/>
              </a:solidFill>
            </a:endParaRPr>
          </a:p>
          <a:p>
            <a:pPr algn="l"/>
            <a:r>
              <a:rPr lang="en-AU" dirty="0" smtClean="0">
                <a:solidFill>
                  <a:srgbClr val="FFFF00"/>
                </a:solidFill>
              </a:rPr>
              <a:t>• Avoid preparing foods if you are sick. Put a band aid on any cuts or sores.</a:t>
            </a:r>
          </a:p>
          <a:p>
            <a:pPr algn="l"/>
            <a:r>
              <a:rPr lang="en-AU" dirty="0" smtClean="0">
                <a:solidFill>
                  <a:srgbClr val="FFFF00"/>
                </a:solidFill>
              </a:rPr>
              <a:t>Keep fingernails trimmed and clean. Scrub nails with a nail brush after a visit to the toilet and after handling raw meat, poultry, and fish.</a:t>
            </a:r>
          </a:p>
          <a:p>
            <a:pPr algn="l"/>
            <a:endParaRPr lang="en-AU" dirty="0" smtClean="0">
              <a:solidFill>
                <a:srgbClr val="FFFF00"/>
              </a:solidFill>
            </a:endParaRPr>
          </a:p>
          <a:p>
            <a:pPr algn="l">
              <a:buFont typeface="Arial" pitchFamily="34" charset="0"/>
              <a:buChar char="•"/>
            </a:pPr>
            <a:r>
              <a:rPr lang="en-AU" dirty="0" smtClean="0">
                <a:solidFill>
                  <a:srgbClr val="FFFF00"/>
                </a:solidFill>
              </a:rPr>
              <a:t> Keep hair clean and use a hairnet or other restraint.</a:t>
            </a:r>
          </a:p>
          <a:p>
            <a:pPr algn="l"/>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 y="1006376"/>
            <a:ext cx="8275320" cy="5262979"/>
          </a:xfrm>
          <a:prstGeom prst="rect">
            <a:avLst/>
          </a:prstGeom>
        </p:spPr>
        <p:txBody>
          <a:bodyPr wrap="square">
            <a:spAutoFit/>
          </a:bodyPr>
          <a:lstStyle/>
          <a:p>
            <a:r>
              <a:rPr lang="en-AU" sz="2400" dirty="0" smtClean="0">
                <a:solidFill>
                  <a:srgbClr val="FFFF00"/>
                </a:solidFill>
              </a:rPr>
              <a:t>The time &amp; temperature of potentially hazardous foods must be controlled through the entire production process, from receipt to serving to the children: </a:t>
            </a:r>
          </a:p>
          <a:p>
            <a:endParaRPr lang="en-AU" sz="2400" dirty="0" smtClean="0">
              <a:solidFill>
                <a:srgbClr val="FFFF00"/>
              </a:solidFill>
            </a:endParaRPr>
          </a:p>
          <a:p>
            <a:r>
              <a:rPr lang="en-AU" sz="2400" dirty="0" smtClean="0">
                <a:solidFill>
                  <a:srgbClr val="FFFF00"/>
                </a:solidFill>
              </a:rPr>
              <a:t>Receive potentially hazardous food at 5</a:t>
            </a:r>
            <a:r>
              <a:rPr lang="en-AU" sz="2400" dirty="0" smtClean="0">
                <a:solidFill>
                  <a:srgbClr val="FFFF00"/>
                </a:solidFill>
                <a:sym typeface="Symbol"/>
              </a:rPr>
              <a:t></a:t>
            </a:r>
            <a:r>
              <a:rPr lang="en-AU" sz="2400" dirty="0" smtClean="0">
                <a:solidFill>
                  <a:srgbClr val="FFFF00"/>
                </a:solidFill>
              </a:rPr>
              <a:t>C or below or 60</a:t>
            </a:r>
            <a:r>
              <a:rPr lang="en-AU" sz="2400" dirty="0" smtClean="0">
                <a:solidFill>
                  <a:srgbClr val="FFFF00"/>
                </a:solidFill>
                <a:sym typeface="Symbol"/>
              </a:rPr>
              <a:t></a:t>
            </a:r>
            <a:r>
              <a:rPr lang="en-AU" sz="2400" dirty="0" smtClean="0">
                <a:solidFill>
                  <a:srgbClr val="FFFF00"/>
                </a:solidFill>
              </a:rPr>
              <a:t>C or above, unless the temperature and the time taken to transport it will not adversely affect the safety of the food (3.2.2 c5).</a:t>
            </a:r>
          </a:p>
          <a:p>
            <a:endParaRPr lang="en-AU" sz="2400" dirty="0" smtClean="0">
              <a:solidFill>
                <a:srgbClr val="FFFF00"/>
              </a:solidFill>
            </a:endParaRPr>
          </a:p>
          <a:p>
            <a:r>
              <a:rPr lang="en-AU" sz="2400" dirty="0" smtClean="0">
                <a:solidFill>
                  <a:srgbClr val="FFFF00"/>
                </a:solidFill>
              </a:rPr>
              <a:t>Check that fridges are operating effectively at 5</a:t>
            </a:r>
            <a:r>
              <a:rPr lang="en-AU" sz="2400" dirty="0" smtClean="0">
                <a:solidFill>
                  <a:srgbClr val="FFFF00"/>
                </a:solidFill>
                <a:sym typeface="Symbol"/>
              </a:rPr>
              <a:t></a:t>
            </a:r>
            <a:r>
              <a:rPr lang="en-AU" sz="2400" dirty="0" smtClean="0">
                <a:solidFill>
                  <a:srgbClr val="FFFF00"/>
                </a:solidFill>
              </a:rPr>
              <a:t>C or below and heating/hot holding equipment is operating effectively at 60</a:t>
            </a:r>
            <a:r>
              <a:rPr lang="en-AU" sz="2400" dirty="0" smtClean="0">
                <a:solidFill>
                  <a:srgbClr val="FFFF00"/>
                </a:solidFill>
                <a:sym typeface="Symbol"/>
              </a:rPr>
              <a:t></a:t>
            </a:r>
            <a:r>
              <a:rPr lang="en-AU" sz="2400" dirty="0" smtClean="0">
                <a:solidFill>
                  <a:srgbClr val="FFFF00"/>
                </a:solidFill>
              </a:rPr>
              <a:t>C or above.</a:t>
            </a:r>
          </a:p>
          <a:p>
            <a:endParaRPr lang="en-AU" sz="2400" dirty="0" smtClean="0">
              <a:solidFill>
                <a:srgbClr val="FFFF00"/>
              </a:solidFill>
            </a:endParaRPr>
          </a:p>
          <a:p>
            <a:r>
              <a:rPr lang="en-AU" sz="2400" dirty="0" smtClean="0">
                <a:solidFill>
                  <a:srgbClr val="FFFF00"/>
                </a:solidFill>
              </a:rPr>
              <a:t>Cook potentially hazardous food thoroughly to above 75</a:t>
            </a:r>
            <a:r>
              <a:rPr lang="en-AU" sz="2400" dirty="0" smtClean="0">
                <a:solidFill>
                  <a:srgbClr val="FFFF00"/>
                </a:solidFill>
                <a:sym typeface="Symbol"/>
              </a:rPr>
              <a:t></a:t>
            </a:r>
            <a:r>
              <a:rPr lang="en-AU" sz="2400" dirty="0" smtClean="0">
                <a:solidFill>
                  <a:srgbClr val="FFFF00"/>
                </a:solidFill>
              </a:rPr>
              <a:t>C</a:t>
            </a:r>
            <a:endParaRPr lang="en-AU" sz="2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YL Logo Style 3"/>
          <p:cNvPicPr/>
          <p:nvPr/>
        </p:nvPicPr>
        <p:blipFill>
          <a:blip r:embed="rId2" cstate="print"/>
          <a:srcRect/>
          <a:stretch>
            <a:fillRect/>
          </a:stretch>
        </p:blipFill>
        <p:spPr bwMode="auto">
          <a:xfrm>
            <a:off x="7037147" y="418031"/>
            <a:ext cx="1804682" cy="680280"/>
          </a:xfrm>
          <a:prstGeom prst="rect">
            <a:avLst/>
          </a:prstGeom>
          <a:noFill/>
        </p:spPr>
      </p:pic>
      <p:sp>
        <p:nvSpPr>
          <p:cNvPr id="6" name="TextBox 5"/>
          <p:cNvSpPr txBox="1"/>
          <p:nvPr/>
        </p:nvSpPr>
        <p:spPr>
          <a:xfrm>
            <a:off x="609600" y="1098311"/>
            <a:ext cx="7943273" cy="646331"/>
          </a:xfrm>
          <a:prstGeom prst="rect">
            <a:avLst/>
          </a:prstGeom>
          <a:noFill/>
        </p:spPr>
        <p:txBody>
          <a:bodyPr wrap="square" rtlCol="0">
            <a:spAutoFit/>
          </a:bodyPr>
          <a:lstStyle/>
          <a:p>
            <a:endParaRPr lang="en-AU" dirty="0" smtClean="0">
              <a:solidFill>
                <a:srgbClr val="FFFF00"/>
              </a:solidFill>
            </a:endParaRPr>
          </a:p>
          <a:p>
            <a:endParaRPr lang="en-AU" dirty="0"/>
          </a:p>
        </p:txBody>
      </p:sp>
      <p:sp>
        <p:nvSpPr>
          <p:cNvPr id="8" name="Rectangle 7"/>
          <p:cNvSpPr/>
          <p:nvPr/>
        </p:nvSpPr>
        <p:spPr>
          <a:xfrm>
            <a:off x="377371" y="1098311"/>
            <a:ext cx="8464458" cy="5078313"/>
          </a:xfrm>
          <a:prstGeom prst="rect">
            <a:avLst/>
          </a:prstGeom>
        </p:spPr>
        <p:txBody>
          <a:bodyPr wrap="square">
            <a:spAutoFit/>
          </a:bodyPr>
          <a:lstStyle/>
          <a:p>
            <a:r>
              <a:rPr lang="en-AU" dirty="0" smtClean="0">
                <a:solidFill>
                  <a:srgbClr val="FFFF00"/>
                </a:solidFill>
              </a:rPr>
              <a:t>In this section we explore the nutritional food and drink requirements of the infants and children in our care to ensure their health, safety and wellbeing.</a:t>
            </a:r>
          </a:p>
          <a:p>
            <a:endParaRPr lang="en-AU" dirty="0" smtClean="0">
              <a:solidFill>
                <a:srgbClr val="FFFF00"/>
              </a:solidFill>
            </a:endParaRPr>
          </a:p>
          <a:p>
            <a:r>
              <a:rPr lang="en-AU" dirty="0" smtClean="0">
                <a:solidFill>
                  <a:srgbClr val="FFFF00"/>
                </a:solidFill>
              </a:rPr>
              <a:t>There is a lot we need to know and a lot we can do to achieve this. First we need to be aware of good organisation and planning practises for the safe handling and preparation of food for a well balanced diet. Then we need to know how we can meet the individual needs of a child considering their age, special dietary needs, cultural and or religious requirements.</a:t>
            </a:r>
          </a:p>
          <a:p>
            <a:endParaRPr lang="en-AU" dirty="0" smtClean="0">
              <a:solidFill>
                <a:srgbClr val="FFFF00"/>
              </a:solidFill>
            </a:endParaRPr>
          </a:p>
          <a:p>
            <a:endParaRPr lang="en-AU" dirty="0" smtClean="0">
              <a:solidFill>
                <a:srgbClr val="FFFF00"/>
              </a:solidFill>
            </a:endParaRPr>
          </a:p>
          <a:p>
            <a:r>
              <a:rPr lang="en-AU" dirty="0" smtClean="0">
                <a:solidFill>
                  <a:srgbClr val="FFFF00"/>
                </a:solidFill>
              </a:rPr>
              <a:t>When planning  meals and drinks  we have rules and regulations to follow. </a:t>
            </a:r>
          </a:p>
          <a:p>
            <a:r>
              <a:rPr lang="en-AU" dirty="0" smtClean="0">
                <a:solidFill>
                  <a:srgbClr val="FFFF00"/>
                </a:solidFill>
              </a:rPr>
              <a:t>Some of the rules and regulations she needs to follow are:</a:t>
            </a:r>
          </a:p>
          <a:p>
            <a:endParaRPr lang="en-AU" dirty="0" smtClean="0">
              <a:solidFill>
                <a:srgbClr val="FFFF00"/>
              </a:solidFill>
            </a:endParaRPr>
          </a:p>
          <a:p>
            <a:r>
              <a:rPr lang="en-AU" dirty="0" smtClean="0">
                <a:solidFill>
                  <a:srgbClr val="FFFF00"/>
                </a:solidFill>
              </a:rPr>
              <a:t>     The National Food Safety Guidelines</a:t>
            </a:r>
          </a:p>
          <a:p>
            <a:r>
              <a:rPr lang="en-AU" dirty="0" smtClean="0">
                <a:solidFill>
                  <a:srgbClr val="FFFF00"/>
                </a:solidFill>
              </a:rPr>
              <a:t>     Australian Dietary guidelines </a:t>
            </a:r>
          </a:p>
          <a:p>
            <a:r>
              <a:rPr lang="en-AU" dirty="0" smtClean="0">
                <a:solidFill>
                  <a:srgbClr val="FFFF00"/>
                </a:solidFill>
              </a:rPr>
              <a:t>     Infant Feeding Guidelines</a:t>
            </a:r>
          </a:p>
          <a:p>
            <a:r>
              <a:rPr lang="en-AU" dirty="0" smtClean="0">
                <a:solidFill>
                  <a:srgbClr val="FFFF00"/>
                </a:solidFill>
              </a:rPr>
              <a:t>     Dietary Guidelines for children and adolescents.</a:t>
            </a:r>
          </a:p>
          <a:p>
            <a:endParaRPr lang="en-AU" dirty="0">
              <a:solidFill>
                <a:srgbClr val="FFFF00"/>
              </a:solidFill>
            </a:endParaRPr>
          </a:p>
        </p:txBody>
      </p:sp>
    </p:spTree>
    <p:extLst>
      <p:ext uri="{BB962C8B-B14F-4D97-AF65-F5344CB8AC3E}">
        <p14:creationId xmlns="" xmlns:p14="http://schemas.microsoft.com/office/powerpoint/2010/main" val="3719147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6841" y="488731"/>
            <a:ext cx="8387255" cy="6117021"/>
          </a:xfrm>
        </p:spPr>
        <p:txBody>
          <a:bodyPr>
            <a:normAutofit fontScale="92500" lnSpcReduction="20000"/>
          </a:bodyPr>
          <a:lstStyle/>
          <a:p>
            <a:pPr algn="l"/>
            <a:r>
              <a:rPr lang="en-AU" b="1" u="sng" dirty="0" smtClean="0">
                <a:solidFill>
                  <a:srgbClr val="FFFF00"/>
                </a:solidFill>
              </a:rPr>
              <a:t>Personal hygiene</a:t>
            </a:r>
          </a:p>
          <a:p>
            <a:pPr algn="l"/>
            <a:r>
              <a:rPr lang="en-AU" dirty="0" smtClean="0">
                <a:solidFill>
                  <a:srgbClr val="FFFF00"/>
                </a:solidFill>
              </a:rPr>
              <a:t>Good personal hygiene is essential to ensure that:</a:t>
            </a:r>
          </a:p>
          <a:p>
            <a:pPr algn="l"/>
            <a:r>
              <a:rPr lang="en-AU" dirty="0" smtClean="0">
                <a:solidFill>
                  <a:srgbClr val="FFFF00"/>
                </a:solidFill>
              </a:rPr>
              <a:t>food is not contaminated with food-poisoning bacteria or other matter such as  foreign objects or chemicals</a:t>
            </a:r>
          </a:p>
          <a:p>
            <a:pPr algn="l"/>
            <a:r>
              <a:rPr lang="en-AU" dirty="0" smtClean="0">
                <a:solidFill>
                  <a:srgbClr val="FFFF00"/>
                </a:solidFill>
              </a:rPr>
              <a:t>hands and other parts of the body do not transfer food-poisoning bacteria to food.</a:t>
            </a:r>
          </a:p>
          <a:p>
            <a:pPr algn="l"/>
            <a:r>
              <a:rPr lang="en-AU" dirty="0" smtClean="0">
                <a:solidFill>
                  <a:srgbClr val="FFFF00"/>
                </a:solidFill>
              </a:rPr>
              <a:t>Personal hygiene practices include:</a:t>
            </a:r>
          </a:p>
          <a:p>
            <a:pPr algn="l"/>
            <a:r>
              <a:rPr lang="en-AU" dirty="0" smtClean="0">
                <a:solidFill>
                  <a:srgbClr val="FFFF00"/>
                </a:solidFill>
              </a:rPr>
              <a:t>hand washing - always wash hands thoroughly with soap and warm water </a:t>
            </a:r>
          </a:p>
          <a:p>
            <a:pPr lvl="1"/>
            <a:r>
              <a:rPr lang="en-AU" dirty="0" smtClean="0">
                <a:solidFill>
                  <a:srgbClr val="FFFF00"/>
                </a:solidFill>
              </a:rPr>
              <a:t>before handling food and after visiting the toilet</a:t>
            </a:r>
          </a:p>
          <a:p>
            <a:pPr lvl="1"/>
            <a:r>
              <a:rPr lang="en-AU" dirty="0" smtClean="0">
                <a:solidFill>
                  <a:srgbClr val="FFFF00"/>
                </a:solidFill>
              </a:rPr>
              <a:t>coughing or sneezing</a:t>
            </a:r>
          </a:p>
          <a:p>
            <a:pPr lvl="1"/>
            <a:r>
              <a:rPr lang="en-AU" dirty="0" smtClean="0">
                <a:solidFill>
                  <a:srgbClr val="FFFF00"/>
                </a:solidFill>
              </a:rPr>
              <a:t>handling garbage</a:t>
            </a:r>
          </a:p>
          <a:p>
            <a:pPr lvl="1"/>
            <a:r>
              <a:rPr lang="en-AU" dirty="0" smtClean="0">
                <a:solidFill>
                  <a:srgbClr val="FFFF00"/>
                </a:solidFill>
              </a:rPr>
              <a:t>touching hair or other body parts or any other activity that may carry bacteria to food</a:t>
            </a:r>
          </a:p>
          <a:p>
            <a:pPr algn="l"/>
            <a:r>
              <a:rPr lang="en-AU" dirty="0" smtClean="0">
                <a:solidFill>
                  <a:srgbClr val="FFFF00"/>
                </a:solidFill>
              </a:rPr>
              <a:t>Personal cleanliness - when handling food: </a:t>
            </a:r>
          </a:p>
          <a:p>
            <a:pPr lvl="1"/>
            <a:r>
              <a:rPr lang="en-AU" dirty="0" smtClean="0">
                <a:solidFill>
                  <a:srgbClr val="FFFF00"/>
                </a:solidFill>
              </a:rPr>
              <a:t>tie long hair back or cover it with a cap or other approved headwear</a:t>
            </a:r>
          </a:p>
          <a:p>
            <a:pPr lvl="1"/>
            <a:r>
              <a:rPr lang="en-AU" dirty="0" smtClean="0">
                <a:solidFill>
                  <a:srgbClr val="FFFF00"/>
                </a:solidFill>
              </a:rPr>
              <a:t>wear limited jewellery</a:t>
            </a:r>
          </a:p>
          <a:p>
            <a:pPr lvl="1"/>
            <a:r>
              <a:rPr lang="en-AU" dirty="0" smtClean="0">
                <a:solidFill>
                  <a:srgbClr val="FFFF00"/>
                </a:solidFill>
              </a:rPr>
              <a:t>wear clean protective clothing over normal clothing</a:t>
            </a:r>
          </a:p>
          <a:p>
            <a:pPr lvl="1"/>
            <a:r>
              <a:rPr lang="en-AU" dirty="0" smtClean="0">
                <a:solidFill>
                  <a:srgbClr val="FFFF00"/>
                </a:solidFill>
              </a:rPr>
              <a:t>store personal items and spare clothes away from any areas involving food handling</a:t>
            </a:r>
          </a:p>
          <a:p>
            <a:pPr algn="l"/>
            <a:r>
              <a:rPr lang="en-AU" dirty="0" smtClean="0">
                <a:solidFill>
                  <a:srgbClr val="FFFF00"/>
                </a:solidFill>
              </a:rPr>
              <a:t>Personal behaviour - do not smoke, chew gum or undertake any other unhygienic practice in food handling areas</a:t>
            </a:r>
          </a:p>
          <a:p>
            <a:pPr algn="l"/>
            <a:endParaRPr lang="en-AU" dirty="0" smtClean="0">
              <a:solidFill>
                <a:srgbClr val="FFFF00"/>
              </a:solidFill>
            </a:endParaRPr>
          </a:p>
          <a:p>
            <a:pPr algn="l"/>
            <a:r>
              <a:rPr lang="en-AU" dirty="0" smtClean="0">
                <a:solidFill>
                  <a:srgbClr val="FFFF00"/>
                </a:solidFill>
              </a:rPr>
              <a:t>Illness and injuries - all wounds or cuts on hands or arms are to be completely covered with brightly coloured wound strip or bandage. If the wound is on the hands, disposable gloves must be worn over the top of the wound strip. Both the wound strip and gloves must be changed at least hourly or sooner if there is a change in tasks. Individuals suffering from diseases that can be transmitted through food must not handle food.</a:t>
            </a: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2967" y="441433"/>
            <a:ext cx="8245364" cy="6132787"/>
          </a:xfrm>
        </p:spPr>
        <p:txBody>
          <a:bodyPr/>
          <a:lstStyle/>
          <a:p>
            <a:pPr algn="l"/>
            <a:r>
              <a:rPr lang="en-AU" b="1" dirty="0" smtClean="0">
                <a:solidFill>
                  <a:srgbClr val="FFFF00"/>
                </a:solidFill>
              </a:rPr>
              <a:t>Avoid cross contamination</a:t>
            </a:r>
          </a:p>
          <a:p>
            <a:pPr algn="l"/>
            <a:endParaRPr lang="en-AU" dirty="0" smtClean="0">
              <a:solidFill>
                <a:srgbClr val="FFFF00"/>
              </a:solidFill>
            </a:endParaRPr>
          </a:p>
          <a:p>
            <a:pPr algn="l"/>
            <a:r>
              <a:rPr lang="en-AU" dirty="0" smtClean="0">
                <a:solidFill>
                  <a:srgbClr val="FFFF00"/>
                </a:solidFill>
              </a:rPr>
              <a:t>Keep raw and cooked or ready to eat foods separate by:</a:t>
            </a:r>
          </a:p>
          <a:p>
            <a:pPr algn="l"/>
            <a:r>
              <a:rPr lang="en-AU" dirty="0" smtClean="0">
                <a:solidFill>
                  <a:srgbClr val="FFFF00"/>
                </a:solidFill>
              </a:rPr>
              <a:t>cleaning and sanitising utensils, surfaces and equipment between preparing raw and cooked foods or use separate equipment, storing raw foods below cooked foods.</a:t>
            </a:r>
          </a:p>
          <a:p>
            <a:pPr algn="l"/>
            <a:endParaRPr lang="en-AU" dirty="0" smtClean="0">
              <a:solidFill>
                <a:srgbClr val="FFFF00"/>
              </a:solidFill>
            </a:endParaRPr>
          </a:p>
          <a:p>
            <a:pPr algn="l"/>
            <a:r>
              <a:rPr lang="en-AU" dirty="0" smtClean="0">
                <a:solidFill>
                  <a:srgbClr val="FFFF00"/>
                </a:solidFill>
              </a:rPr>
              <a:t>Clean and sanitise utensils, equipment and surfaces per the cleaning schedule</a:t>
            </a:r>
          </a:p>
          <a:p>
            <a:pPr algn="l"/>
            <a:endParaRPr lang="en-AU" dirty="0" smtClean="0">
              <a:solidFill>
                <a:srgbClr val="FFFF00"/>
              </a:solidFill>
            </a:endParaRPr>
          </a:p>
          <a:p>
            <a:pPr algn="l"/>
            <a:r>
              <a:rPr lang="en-AU" dirty="0" smtClean="0">
                <a:solidFill>
                  <a:srgbClr val="FFFF00"/>
                </a:solidFill>
              </a:rPr>
              <a:t>Use equipment and containers that can be easily and effectively cleaned, will not absorb grease, food or water and will not contaminate the food;</a:t>
            </a:r>
          </a:p>
          <a:p>
            <a:pPr algn="l"/>
            <a:endParaRPr lang="en-AU" dirty="0" smtClean="0">
              <a:solidFill>
                <a:srgbClr val="FFFF00"/>
              </a:solidFill>
            </a:endParaRPr>
          </a:p>
          <a:p>
            <a:pPr algn="l"/>
            <a:r>
              <a:rPr lang="en-AU" dirty="0" smtClean="0">
                <a:solidFill>
                  <a:srgbClr val="FFFF00"/>
                </a:solidFill>
              </a:rPr>
              <a:t>Cover food with plastic wrap or place in a container with a lid; and</a:t>
            </a:r>
          </a:p>
          <a:p>
            <a:pPr algn="l"/>
            <a:r>
              <a:rPr lang="en-AU" dirty="0" smtClean="0">
                <a:solidFill>
                  <a:srgbClr val="FFFF00"/>
                </a:solidFill>
              </a:rPr>
              <a:t>Store food off the floor.</a:t>
            </a:r>
          </a:p>
          <a:p>
            <a:pPr algn="l"/>
            <a:endParaRPr lang="en-AU" dirty="0" smtClean="0">
              <a:solidFill>
                <a:srgbClr val="FFFF00"/>
              </a:solidFill>
            </a:endParaRPr>
          </a:p>
          <a:p>
            <a:pPr algn="l"/>
            <a:r>
              <a:rPr lang="en-AU" dirty="0" smtClean="0">
                <a:solidFill>
                  <a:srgbClr val="FFFF00"/>
                </a:solidFill>
              </a:rPr>
              <a:t>Store chemicals where they cannot contaminate food and according to the manufacturer’s instruction.</a:t>
            </a:r>
            <a:endParaRPr lang="en-AU"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24873" y="461818"/>
            <a:ext cx="8275781" cy="5929746"/>
          </a:xfrm>
        </p:spPr>
        <p:txBody>
          <a:bodyPr>
            <a:normAutofit fontScale="92500" lnSpcReduction="20000"/>
          </a:bodyPr>
          <a:lstStyle/>
          <a:p>
            <a:pPr algn="l"/>
            <a:r>
              <a:rPr lang="en-AU" sz="2200" dirty="0" smtClean="0">
                <a:solidFill>
                  <a:srgbClr val="FFFF00"/>
                </a:solidFill>
              </a:rPr>
              <a:t>Planning a Menu</a:t>
            </a:r>
          </a:p>
          <a:p>
            <a:pPr algn="l"/>
            <a:endParaRPr lang="en-AU" sz="1900" dirty="0" smtClean="0">
              <a:solidFill>
                <a:srgbClr val="FFFF00"/>
              </a:solidFill>
            </a:endParaRPr>
          </a:p>
          <a:p>
            <a:pPr algn="l"/>
            <a:r>
              <a:rPr lang="en-AU" sz="1900" dirty="0" smtClean="0">
                <a:solidFill>
                  <a:srgbClr val="FFFF00"/>
                </a:solidFill>
              </a:rPr>
              <a:t>All children will have different tastes, differing appetites, and a different willingness to try new foods, and these may change over time. Daily and weekly menu planning can help ensure that children receive adequate nutrients everyday</a:t>
            </a:r>
          </a:p>
          <a:p>
            <a:pPr algn="l"/>
            <a:endParaRPr lang="en-AU" sz="900" dirty="0" smtClean="0">
              <a:solidFill>
                <a:srgbClr val="FFFF00"/>
              </a:solidFill>
            </a:endParaRPr>
          </a:p>
          <a:p>
            <a:pPr algn="l">
              <a:buFont typeface="Wingdings" pitchFamily="2" charset="2"/>
              <a:buChar char="Ø"/>
            </a:pPr>
            <a:r>
              <a:rPr lang="en-AU" b="1" u="sng" dirty="0" smtClean="0">
                <a:solidFill>
                  <a:srgbClr val="FFFF00"/>
                </a:solidFill>
              </a:rPr>
              <a:t>Individual needs </a:t>
            </a:r>
            <a:r>
              <a:rPr lang="en-AU" dirty="0" smtClean="0">
                <a:solidFill>
                  <a:srgbClr val="FFFF00"/>
                </a:solidFill>
              </a:rPr>
              <a:t>are determined by the age and state of the child and also by their preferences. Parents can be helpful here as they often have the best ideas about what their children like and dislike. Some young children can be fussy eaters too! But it is important that meal times are relaxed and enjoyable. Always offer new foods for children to try and encourage them to taste unfamiliar food too.</a:t>
            </a:r>
          </a:p>
          <a:p>
            <a:pPr algn="l"/>
            <a:endParaRPr lang="en-AU" dirty="0" smtClean="0">
              <a:solidFill>
                <a:srgbClr val="FFFF00"/>
              </a:solidFill>
            </a:endParaRPr>
          </a:p>
          <a:p>
            <a:pPr algn="l">
              <a:buFont typeface="Wingdings" pitchFamily="2" charset="2"/>
              <a:buChar char="Ø"/>
            </a:pPr>
            <a:r>
              <a:rPr lang="en-AU" b="1" u="sng" dirty="0" smtClean="0">
                <a:solidFill>
                  <a:srgbClr val="FFFF00"/>
                </a:solidFill>
              </a:rPr>
              <a:t>Religious requirements </a:t>
            </a:r>
            <a:r>
              <a:rPr lang="en-AU" dirty="0" smtClean="0">
                <a:solidFill>
                  <a:srgbClr val="FFFF00"/>
                </a:solidFill>
              </a:rPr>
              <a:t>might also influence the type of foods that Nola provides the children and will also influence the type of food experiences that you plan. There may be some children whose parents only want them to eat vegetarian food, and some families whose religious beliefs may influence what they eat. This information is usually discussed with the centre at enrolment and orientation.</a:t>
            </a:r>
          </a:p>
          <a:p>
            <a:pPr algn="l"/>
            <a:endParaRPr lang="en-AU" dirty="0" smtClean="0">
              <a:solidFill>
                <a:srgbClr val="FFFF00"/>
              </a:solidFill>
            </a:endParaRPr>
          </a:p>
          <a:p>
            <a:pPr algn="l">
              <a:buFont typeface="Wingdings" pitchFamily="2" charset="2"/>
              <a:buChar char="Ø"/>
            </a:pPr>
            <a:r>
              <a:rPr lang="en-AU" b="1" u="sng" dirty="0" smtClean="0">
                <a:solidFill>
                  <a:srgbClr val="FFFF00"/>
                </a:solidFill>
              </a:rPr>
              <a:t>Religious reasons </a:t>
            </a:r>
            <a:r>
              <a:rPr lang="en-AU" dirty="0" smtClean="0">
                <a:solidFill>
                  <a:srgbClr val="FFFF00"/>
                </a:solidFill>
              </a:rPr>
              <a:t>are not the only thing that can influence diet, but cultural preferences can also be a factor. It is important to take into account cultural influences when planning menus for the </a:t>
            </a:r>
            <a:r>
              <a:rPr lang="en-AU" dirty="0" err="1" smtClean="0">
                <a:solidFill>
                  <a:srgbClr val="FFFF00"/>
                </a:solidFill>
              </a:rPr>
              <a:t>children.Even</a:t>
            </a:r>
            <a:r>
              <a:rPr lang="en-AU" dirty="0" smtClean="0">
                <a:solidFill>
                  <a:srgbClr val="FFFF00"/>
                </a:solidFill>
              </a:rPr>
              <a:t> if your service doesn’t have families from different backgrounds it still is important to have food from different cultures. This allows children to appreciate diversity, respect difference and try new foods.</a:t>
            </a:r>
          </a:p>
          <a:p>
            <a:pPr algn="l"/>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C:\Users\Window's\AppData\Local\Microsoft\Windows\Temporary Internet Files\Content.Outlook\0K9FDK3X\IMG_3651.JPG"/>
          <p:cNvPicPr>
            <a:picLocks noChangeAspect="1" noChangeArrowheads="1"/>
          </p:cNvPicPr>
          <p:nvPr/>
        </p:nvPicPr>
        <p:blipFill>
          <a:blip r:embed="rId2" cstate="print"/>
          <a:srcRect/>
          <a:stretch>
            <a:fillRect/>
          </a:stretch>
        </p:blipFill>
        <p:spPr bwMode="auto">
          <a:xfrm>
            <a:off x="391885" y="950908"/>
            <a:ext cx="7852229" cy="4916714"/>
          </a:xfrm>
          <a:prstGeom prst="rect">
            <a:avLst/>
          </a:prstGeom>
          <a:noFill/>
        </p:spPr>
      </p:pic>
      <p:sp>
        <p:nvSpPr>
          <p:cNvPr id="8" name="TextBox 7"/>
          <p:cNvSpPr txBox="1"/>
          <p:nvPr/>
        </p:nvSpPr>
        <p:spPr>
          <a:xfrm>
            <a:off x="391885" y="5867622"/>
            <a:ext cx="7852229" cy="646331"/>
          </a:xfrm>
          <a:prstGeom prst="rect">
            <a:avLst/>
          </a:prstGeom>
          <a:noFill/>
        </p:spPr>
        <p:txBody>
          <a:bodyPr wrap="square" rtlCol="0">
            <a:spAutoFit/>
          </a:bodyPr>
          <a:lstStyle/>
          <a:p>
            <a:r>
              <a:rPr lang="en-AU" dirty="0" smtClean="0">
                <a:solidFill>
                  <a:srgbClr val="FFFF00"/>
                </a:solidFill>
              </a:rPr>
              <a:t>*Kosher – food that is prepared in accordance to Jewish Law.</a:t>
            </a:r>
          </a:p>
          <a:p>
            <a:r>
              <a:rPr lang="en-AU" dirty="0" smtClean="0">
                <a:solidFill>
                  <a:srgbClr val="FFFF00"/>
                </a:solidFill>
              </a:rPr>
              <a:t>*</a:t>
            </a:r>
            <a:r>
              <a:rPr lang="en-AU" dirty="0" err="1" smtClean="0">
                <a:solidFill>
                  <a:srgbClr val="FFFF00"/>
                </a:solidFill>
              </a:rPr>
              <a:t>Halal</a:t>
            </a:r>
            <a:r>
              <a:rPr lang="en-AU" dirty="0" smtClean="0">
                <a:solidFill>
                  <a:srgbClr val="FFFF00"/>
                </a:solidFill>
              </a:rPr>
              <a:t> – food and preparation methods permitted under Islamic Law.</a:t>
            </a:r>
            <a:endParaRPr lang="en-AU" dirty="0">
              <a:solidFill>
                <a:srgbClr val="FFFF00"/>
              </a:solidFill>
            </a:endParaRPr>
          </a:p>
        </p:txBody>
      </p:sp>
      <p:pic>
        <p:nvPicPr>
          <p:cNvPr id="9" name="Picture 8" descr="SMYL Logo Style 3"/>
          <p:cNvPicPr/>
          <p:nvPr/>
        </p:nvPicPr>
        <p:blipFill>
          <a:blip r:embed="rId3"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315" y="892377"/>
            <a:ext cx="8316686" cy="5632311"/>
          </a:xfrm>
          <a:prstGeom prst="rect">
            <a:avLst/>
          </a:prstGeom>
          <a:noFill/>
        </p:spPr>
        <p:txBody>
          <a:bodyPr wrap="square" rtlCol="0">
            <a:spAutoFit/>
          </a:bodyPr>
          <a:lstStyle/>
          <a:p>
            <a:pPr>
              <a:buFont typeface="Wingdings" pitchFamily="2" charset="2"/>
              <a:buChar char="Ø"/>
            </a:pPr>
            <a:r>
              <a:rPr lang="en-AU" b="1" u="sng" dirty="0" smtClean="0">
                <a:solidFill>
                  <a:srgbClr val="FFFF00"/>
                </a:solidFill>
              </a:rPr>
              <a:t>Nutrients</a:t>
            </a:r>
            <a:r>
              <a:rPr lang="en-AU" dirty="0" smtClean="0">
                <a:solidFill>
                  <a:srgbClr val="FFFF00"/>
                </a:solidFill>
              </a:rPr>
              <a:t> children need at different ages and stages of their development</a:t>
            </a:r>
            <a:endParaRPr lang="en-AU" dirty="0" smtClean="0"/>
          </a:p>
          <a:p>
            <a:pPr>
              <a:buFont typeface="Wingdings" pitchFamily="2" charset="2"/>
              <a:buChar char="Ø"/>
            </a:pPr>
            <a:endParaRPr lang="en-AU" dirty="0" smtClean="0">
              <a:solidFill>
                <a:srgbClr val="FFFF00"/>
              </a:solidFill>
            </a:endParaRPr>
          </a:p>
          <a:p>
            <a:pPr>
              <a:buFont typeface="Wingdings" pitchFamily="2" charset="2"/>
              <a:buChar char="Ø"/>
            </a:pPr>
            <a:r>
              <a:rPr lang="en-AU" b="1" u="sng" dirty="0" smtClean="0">
                <a:solidFill>
                  <a:srgbClr val="FFFF00"/>
                </a:solidFill>
              </a:rPr>
              <a:t>Individual children’s special dietary </a:t>
            </a:r>
            <a:r>
              <a:rPr lang="en-AU" dirty="0" smtClean="0">
                <a:solidFill>
                  <a:srgbClr val="FFFF00"/>
                </a:solidFill>
              </a:rPr>
              <a:t>needs and preferences cultural factors</a:t>
            </a:r>
            <a:br>
              <a:rPr lang="en-AU" dirty="0" smtClean="0">
                <a:solidFill>
                  <a:srgbClr val="FFFF00"/>
                </a:solidFill>
              </a:rPr>
            </a:br>
            <a:r>
              <a:rPr lang="en-AU" dirty="0" smtClean="0">
                <a:solidFill>
                  <a:srgbClr val="FFFF00"/>
                </a:solidFill>
              </a:rPr>
              <a:t>attractive ways to serve food that looks appealing to children Australian Dietary Guidelines (2013) </a:t>
            </a:r>
            <a:br>
              <a:rPr lang="en-AU" dirty="0" smtClean="0">
                <a:solidFill>
                  <a:srgbClr val="FFFF00"/>
                </a:solidFill>
              </a:rPr>
            </a:br>
            <a:endParaRPr lang="en-AU" dirty="0" smtClean="0">
              <a:solidFill>
                <a:srgbClr val="FFFF00"/>
              </a:solidFill>
            </a:endParaRPr>
          </a:p>
          <a:p>
            <a:pPr>
              <a:buFont typeface="Wingdings" pitchFamily="2" charset="2"/>
              <a:buChar char="Ø"/>
            </a:pPr>
            <a:r>
              <a:rPr lang="en-AU" b="1" dirty="0" smtClean="0">
                <a:solidFill>
                  <a:srgbClr val="FFFF00"/>
                </a:solidFill>
              </a:rPr>
              <a:t>Infant Feeding </a:t>
            </a:r>
            <a:r>
              <a:rPr lang="en-AU" b="1" u="sng" dirty="0" smtClean="0">
                <a:solidFill>
                  <a:srgbClr val="FFFF00"/>
                </a:solidFill>
              </a:rPr>
              <a:t>Guidelines </a:t>
            </a:r>
            <a:r>
              <a:rPr lang="en-AU" dirty="0" smtClean="0">
                <a:solidFill>
                  <a:srgbClr val="FFFF00"/>
                </a:solidFill>
              </a:rPr>
              <a:t>(2012)</a:t>
            </a:r>
          </a:p>
          <a:p>
            <a:endParaRPr lang="en-AU" dirty="0" smtClean="0">
              <a:solidFill>
                <a:srgbClr val="FFFF00"/>
              </a:solidFill>
            </a:endParaRPr>
          </a:p>
          <a:p>
            <a:r>
              <a:rPr lang="en-AU" dirty="0" smtClean="0">
                <a:solidFill>
                  <a:srgbClr val="FFFF00"/>
                </a:solidFill>
              </a:rPr>
              <a:t>Sometimes you will need to educate and support families by providing them with information about healthy eating. </a:t>
            </a:r>
          </a:p>
          <a:p>
            <a:endParaRPr lang="en-AU" dirty="0" smtClean="0">
              <a:solidFill>
                <a:srgbClr val="FFFF00"/>
              </a:solidFill>
            </a:endParaRPr>
          </a:p>
          <a:p>
            <a:r>
              <a:rPr lang="en-AU" dirty="0" smtClean="0">
                <a:solidFill>
                  <a:srgbClr val="FFFF00"/>
                </a:solidFill>
              </a:rPr>
              <a:t>Your centre's food and nutrition policy will be available for parents to read in your handbook. This will be a good starting point. You can also make sure that your menus are displayed in a prominent area for families to see. You can share popular recipes with parents and ask for recipes from them that might be included in some of your menus.</a:t>
            </a:r>
          </a:p>
          <a:p>
            <a:r>
              <a:rPr lang="en-AU" dirty="0" smtClean="0">
                <a:solidFill>
                  <a:srgbClr val="FFFF00"/>
                </a:solidFill>
              </a:rPr>
              <a:t>The children can be involved in learning about healthy eating and share their investigation with their parents. Posters in the foyer can be displayed and even guest speakers can be arranged to talk to parents about nutrition.</a:t>
            </a:r>
          </a:p>
          <a:p>
            <a:endParaRPr lang="en-AU" dirty="0" smtClean="0">
              <a:solidFill>
                <a:srgbClr val="FFFF00"/>
              </a:solidFill>
            </a:endParaRPr>
          </a:p>
        </p:txBody>
      </p:sp>
      <p:pic>
        <p:nvPicPr>
          <p:cNvPr id="7" name="Picture 6"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8" name="TextBox 7"/>
          <p:cNvSpPr txBox="1"/>
          <p:nvPr/>
        </p:nvSpPr>
        <p:spPr>
          <a:xfrm>
            <a:off x="449943" y="649123"/>
            <a:ext cx="8215086" cy="954107"/>
          </a:xfrm>
          <a:prstGeom prst="rect">
            <a:avLst/>
          </a:prstGeom>
          <a:noFill/>
        </p:spPr>
        <p:txBody>
          <a:bodyPr wrap="square" rtlCol="0">
            <a:spAutoFit/>
          </a:bodyPr>
          <a:lstStyle/>
          <a:p>
            <a:r>
              <a:rPr lang="en-AU" sz="2000" dirty="0" smtClean="0">
                <a:solidFill>
                  <a:srgbClr val="FFFF00"/>
                </a:solidFill>
              </a:rPr>
              <a:t>Presentation</a:t>
            </a:r>
          </a:p>
          <a:p>
            <a:endParaRPr lang="en-AU" dirty="0" smtClean="0"/>
          </a:p>
          <a:p>
            <a:endParaRPr lang="en-AU" dirty="0"/>
          </a:p>
        </p:txBody>
      </p:sp>
      <p:cxnSp>
        <p:nvCxnSpPr>
          <p:cNvPr id="11" name="Straight Arrow Connector 10"/>
          <p:cNvCxnSpPr/>
          <p:nvPr/>
        </p:nvCxnSpPr>
        <p:spPr>
          <a:xfrm>
            <a:off x="4020457" y="901307"/>
            <a:ext cx="537029" cy="6662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Left Brace 11"/>
          <p:cNvSpPr/>
          <p:nvPr/>
        </p:nvSpPr>
        <p:spPr>
          <a:xfrm>
            <a:off x="1132114" y="1815707"/>
            <a:ext cx="377372" cy="3554579"/>
          </a:xfrm>
          <a:prstGeom prst="lef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3" name="TextBox 12"/>
          <p:cNvSpPr txBox="1"/>
          <p:nvPr/>
        </p:nvSpPr>
        <p:spPr>
          <a:xfrm rot="20841000">
            <a:off x="258217" y="3160513"/>
            <a:ext cx="1133594" cy="1200329"/>
          </a:xfrm>
          <a:prstGeom prst="rect">
            <a:avLst/>
          </a:prstGeom>
          <a:noFill/>
        </p:spPr>
        <p:txBody>
          <a:bodyPr wrap="square" rtlCol="0">
            <a:spAutoFit/>
          </a:bodyPr>
          <a:lstStyle/>
          <a:p>
            <a:r>
              <a:rPr lang="en-AU" dirty="0" smtClean="0">
                <a:solidFill>
                  <a:srgbClr val="FFFF00"/>
                </a:solidFill>
              </a:rPr>
              <a:t>All meals provided for the day </a:t>
            </a:r>
            <a:endParaRPr lang="en-AU" dirty="0">
              <a:solidFill>
                <a:srgbClr val="FFFF00"/>
              </a:solidFill>
            </a:endParaRPr>
          </a:p>
        </p:txBody>
      </p:sp>
      <p:sp>
        <p:nvSpPr>
          <p:cNvPr id="14" name="TextBox 13"/>
          <p:cNvSpPr txBox="1"/>
          <p:nvPr/>
        </p:nvSpPr>
        <p:spPr>
          <a:xfrm>
            <a:off x="2931887" y="464457"/>
            <a:ext cx="1284514" cy="646331"/>
          </a:xfrm>
          <a:prstGeom prst="rect">
            <a:avLst/>
          </a:prstGeom>
          <a:noFill/>
        </p:spPr>
        <p:txBody>
          <a:bodyPr wrap="square" rtlCol="0">
            <a:spAutoFit/>
          </a:bodyPr>
          <a:lstStyle/>
          <a:p>
            <a:r>
              <a:rPr lang="en-AU" dirty="0" smtClean="0">
                <a:solidFill>
                  <a:srgbClr val="FFFF00"/>
                </a:solidFill>
              </a:rPr>
              <a:t>Days of the week</a:t>
            </a:r>
            <a:endParaRPr lang="en-AU" dirty="0">
              <a:solidFill>
                <a:srgbClr val="FFFF00"/>
              </a:solidFill>
            </a:endParaRPr>
          </a:p>
        </p:txBody>
      </p:sp>
      <p:graphicFrame>
        <p:nvGraphicFramePr>
          <p:cNvPr id="19" name="Table 18"/>
          <p:cNvGraphicFramePr>
            <a:graphicFrameLocks noGrp="1"/>
          </p:cNvGraphicFramePr>
          <p:nvPr/>
        </p:nvGraphicFramePr>
        <p:xfrm>
          <a:off x="1509486" y="1567544"/>
          <a:ext cx="6705601" cy="4128555"/>
        </p:xfrm>
        <a:graphic>
          <a:graphicData uri="http://schemas.openxmlformats.org/drawingml/2006/table">
            <a:tbl>
              <a:tblPr/>
              <a:tblGrid>
                <a:gridCol w="783771"/>
                <a:gridCol w="1074057"/>
                <a:gridCol w="1248229"/>
                <a:gridCol w="1175657"/>
                <a:gridCol w="1117600"/>
                <a:gridCol w="1306287"/>
              </a:tblGrid>
              <a:tr h="314402">
                <a:tc>
                  <a:txBody>
                    <a:bodyPr/>
                    <a:lstStyle/>
                    <a:p>
                      <a:pPr>
                        <a:lnSpc>
                          <a:spcPct val="115000"/>
                        </a:lnSpc>
                        <a:spcAft>
                          <a:spcPts val="0"/>
                        </a:spcAft>
                      </a:pPr>
                      <a:endParaRPr lang="en-AU" sz="700" dirty="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b="1">
                          <a:latin typeface="Trebuchet MS"/>
                          <a:ea typeface="Times New Roman"/>
                          <a:cs typeface="Times New Roman"/>
                        </a:rPr>
                        <a:t>Monday</a:t>
                      </a:r>
                      <a:endParaRPr lang="en-AU" sz="70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b="1">
                          <a:latin typeface="Trebuchet MS"/>
                          <a:ea typeface="Times New Roman"/>
                          <a:cs typeface="Times New Roman"/>
                        </a:rPr>
                        <a:t>Tuesday</a:t>
                      </a:r>
                      <a:endParaRPr lang="en-AU" sz="70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b="1">
                          <a:latin typeface="Trebuchet MS"/>
                          <a:ea typeface="Times New Roman"/>
                          <a:cs typeface="Times New Roman"/>
                        </a:rPr>
                        <a:t>Wednesday</a:t>
                      </a:r>
                      <a:endParaRPr lang="en-AU" sz="70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b="1">
                          <a:latin typeface="Trebuchet MS"/>
                          <a:ea typeface="Times New Roman"/>
                          <a:cs typeface="Times New Roman"/>
                        </a:rPr>
                        <a:t>Thursday</a:t>
                      </a:r>
                      <a:endParaRPr lang="en-AU" sz="70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b="1">
                          <a:latin typeface="Trebuchet MS"/>
                          <a:ea typeface="Times New Roman"/>
                          <a:cs typeface="Times New Roman"/>
                        </a:rPr>
                        <a:t>Friday</a:t>
                      </a:r>
                      <a:endParaRPr lang="en-AU" sz="700">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BCC697"/>
                      </a:solidFill>
                      <a:prstDash val="solid"/>
                      <a:round/>
                      <a:headEnd type="none" w="med" len="med"/>
                      <a:tailEnd type="none" w="med" len="med"/>
                    </a:lnT>
                    <a:lnB w="38100" cap="flat" cmpd="sng" algn="ctr">
                      <a:solidFill>
                        <a:srgbClr val="1C7784"/>
                      </a:solidFill>
                      <a:prstDash val="solid"/>
                      <a:round/>
                      <a:headEnd type="none" w="med" len="med"/>
                      <a:tailEnd type="none" w="med" len="med"/>
                    </a:lnB>
                    <a:solidFill>
                      <a:srgbClr val="EEF0E0"/>
                    </a:solidFill>
                  </a:tcPr>
                </a:tc>
              </a:tr>
              <a:tr h="842344">
                <a:tc>
                  <a:txBody>
                    <a:bodyPr/>
                    <a:lstStyle/>
                    <a:p>
                      <a:pPr>
                        <a:lnSpc>
                          <a:spcPct val="115000"/>
                        </a:lnSpc>
                        <a:spcAft>
                          <a:spcPts val="0"/>
                        </a:spcAft>
                      </a:pPr>
                      <a:r>
                        <a:rPr lang="en-AU" sz="700" b="1">
                          <a:latin typeface="Trebuchet MS"/>
                          <a:ea typeface="Times New Roman"/>
                          <a:cs typeface="Times New Roman"/>
                        </a:rPr>
                        <a:t>Morning tea</a:t>
                      </a:r>
                      <a:endParaRPr lang="en-AU" sz="700">
                        <a:latin typeface="Trebuchet MS"/>
                        <a:ea typeface="Times New Roman"/>
                        <a:cs typeface="Times New Roman"/>
                      </a:endParaRPr>
                    </a:p>
                  </a:txBody>
                  <a:tcPr marL="46114" marR="46114" marT="48249" marB="48249" anchor="ctr">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dirty="0">
                          <a:solidFill>
                            <a:srgbClr val="FFFF00"/>
                          </a:solidFill>
                          <a:latin typeface="Trebuchet MS"/>
                          <a:ea typeface="Times New Roman"/>
                          <a:cs typeface="Times New Roman"/>
                        </a:rPr>
                        <a:t>Wholemeal Toast and variety of spreads –Jam, cheese spreads, </a:t>
                      </a:r>
                      <a:r>
                        <a:rPr lang="en-AU" sz="700" dirty="0" err="1">
                          <a:solidFill>
                            <a:srgbClr val="FFFF00"/>
                          </a:solidFill>
                          <a:latin typeface="Trebuchet MS"/>
                          <a:ea typeface="Times New Roman"/>
                          <a:cs typeface="Times New Roman"/>
                        </a:rPr>
                        <a:t>vegemite,honey</a:t>
                      </a:r>
                      <a:endParaRPr lang="en-AU" sz="700" dirty="0">
                        <a:solidFill>
                          <a:srgbClr val="FFFF00"/>
                        </a:solidFill>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Grilled cheese on baguettes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Fruit </a:t>
                      </a:r>
                      <a:r>
                        <a:rPr lang="en-AU" sz="700" dirty="0" err="1">
                          <a:solidFill>
                            <a:srgbClr val="FFFF00"/>
                          </a:solidFill>
                          <a:latin typeface="Trebuchet MS"/>
                          <a:ea typeface="Times New Roman"/>
                          <a:cs typeface="Times New Roman"/>
                        </a:rPr>
                        <a:t>smoothies</a:t>
                      </a:r>
                      <a:r>
                        <a:rPr lang="en-AU" sz="700" dirty="0">
                          <a:solidFill>
                            <a:srgbClr val="FFFF00"/>
                          </a:solidFill>
                          <a:latin typeface="Trebuchet MS"/>
                          <a:ea typeface="Times New Roman"/>
                          <a:cs typeface="Times New Roman"/>
                        </a:rPr>
                        <a:t> with strawberry yoghurt</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Muesli Cereal and milk</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Multigrain toast with assorted spreads Jam, cheese spreads, vegemite,honey</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38100" cap="flat" cmpd="sng" algn="ctr">
                      <a:solidFill>
                        <a:srgbClr val="1C7784"/>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r>
              <a:tr h="1296622">
                <a:tc>
                  <a:txBody>
                    <a:bodyPr/>
                    <a:lstStyle/>
                    <a:p>
                      <a:pPr>
                        <a:lnSpc>
                          <a:spcPct val="115000"/>
                        </a:lnSpc>
                        <a:spcAft>
                          <a:spcPts val="0"/>
                        </a:spcAft>
                      </a:pPr>
                      <a:r>
                        <a:rPr lang="en-AU" sz="700" b="1">
                          <a:latin typeface="Trebuchet MS"/>
                          <a:ea typeface="Times New Roman"/>
                          <a:cs typeface="Times New Roman"/>
                        </a:rPr>
                        <a:t>Lunch</a:t>
                      </a:r>
                      <a:endParaRPr lang="en-AU" sz="700">
                        <a:latin typeface="Trebuchet MS"/>
                        <a:ea typeface="Times New Roman"/>
                        <a:cs typeface="Times New Roman"/>
                      </a:endParaRPr>
                    </a:p>
                  </a:txBody>
                  <a:tcPr marL="46114" marR="46114" marT="48249" marB="48249" anchor="ctr">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a:solidFill>
                            <a:srgbClr val="FFFF00"/>
                          </a:solidFill>
                          <a:latin typeface="Trebuchet MS"/>
                          <a:ea typeface="Times New Roman"/>
                          <a:cs typeface="Times New Roman"/>
                        </a:rPr>
                        <a:t>Grilled lamb cutlets</a:t>
                      </a:r>
                    </a:p>
                    <a:p>
                      <a:pPr>
                        <a:lnSpc>
                          <a:spcPct val="115000"/>
                        </a:lnSpc>
                        <a:spcAft>
                          <a:spcPts val="0"/>
                        </a:spcAft>
                      </a:pPr>
                      <a:r>
                        <a:rPr lang="en-AU" sz="700">
                          <a:solidFill>
                            <a:srgbClr val="FFFF00"/>
                          </a:solidFill>
                          <a:latin typeface="Trebuchet MS"/>
                          <a:ea typeface="Times New Roman"/>
                          <a:cs typeface="Times New Roman"/>
                        </a:rPr>
                        <a:t>Mashed sweet potato</a:t>
                      </a:r>
                    </a:p>
                    <a:p>
                      <a:pPr>
                        <a:lnSpc>
                          <a:spcPct val="115000"/>
                        </a:lnSpc>
                        <a:spcAft>
                          <a:spcPts val="0"/>
                        </a:spcAft>
                      </a:pPr>
                      <a:r>
                        <a:rPr lang="en-AU" sz="700">
                          <a:solidFill>
                            <a:srgbClr val="FFFF00"/>
                          </a:solidFill>
                          <a:latin typeface="Trebuchet MS"/>
                          <a:ea typeface="Times New Roman"/>
                          <a:cs typeface="Times New Roman"/>
                        </a:rPr>
                        <a:t>Carrots</a:t>
                      </a:r>
                    </a:p>
                    <a:p>
                      <a:pPr>
                        <a:lnSpc>
                          <a:spcPct val="115000"/>
                        </a:lnSpc>
                        <a:spcAft>
                          <a:spcPts val="0"/>
                        </a:spcAft>
                      </a:pPr>
                      <a:r>
                        <a:rPr lang="en-AU" sz="700">
                          <a:solidFill>
                            <a:srgbClr val="FFFF00"/>
                          </a:solidFill>
                          <a:latin typeface="Trebuchet MS"/>
                          <a:ea typeface="Times New Roman"/>
                          <a:cs typeface="Times New Roman"/>
                        </a:rPr>
                        <a:t>Corn</a:t>
                      </a:r>
                    </a:p>
                    <a:p>
                      <a:pPr>
                        <a:lnSpc>
                          <a:spcPct val="115000"/>
                        </a:lnSpc>
                        <a:spcAft>
                          <a:spcPts val="0"/>
                        </a:spcAft>
                      </a:pPr>
                      <a:r>
                        <a:rPr lang="en-AU" sz="700">
                          <a:solidFill>
                            <a:srgbClr val="FFFF00"/>
                          </a:solidFill>
                          <a:latin typeface="Trebuchet MS"/>
                          <a:ea typeface="Times New Roman"/>
                          <a:cs typeface="Times New Roman"/>
                        </a:rPr>
                        <a:t>  </a:t>
                      </a:r>
                    </a:p>
                    <a:p>
                      <a:pPr>
                        <a:lnSpc>
                          <a:spcPct val="115000"/>
                        </a:lnSpc>
                        <a:spcAft>
                          <a:spcPts val="0"/>
                        </a:spcAft>
                      </a:pPr>
                      <a:r>
                        <a:rPr lang="en-AU" sz="700">
                          <a:solidFill>
                            <a:srgbClr val="FFFF00"/>
                          </a:solidFill>
                          <a:latin typeface="Trebuchet MS"/>
                          <a:ea typeface="Times New Roman"/>
                          <a:cs typeface="Times New Roman"/>
                        </a:rPr>
                        <a:t>Crumble</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Tuna frittata</a:t>
                      </a:r>
                    </a:p>
                    <a:p>
                      <a:pPr>
                        <a:lnSpc>
                          <a:spcPct val="115000"/>
                        </a:lnSpc>
                        <a:spcAft>
                          <a:spcPts val="0"/>
                        </a:spcAft>
                      </a:pPr>
                      <a:r>
                        <a:rPr lang="en-AU" sz="700" dirty="0">
                          <a:solidFill>
                            <a:srgbClr val="FFFF00"/>
                          </a:solidFill>
                          <a:latin typeface="Trebuchet MS"/>
                          <a:ea typeface="Times New Roman"/>
                          <a:cs typeface="Times New Roman"/>
                        </a:rPr>
                        <a:t>Greek salad lettuce </a:t>
                      </a:r>
                      <a:r>
                        <a:rPr lang="en-AU" sz="700" dirty="0" err="1">
                          <a:solidFill>
                            <a:srgbClr val="FFFF00"/>
                          </a:solidFill>
                          <a:latin typeface="Trebuchet MS"/>
                          <a:ea typeface="Times New Roman"/>
                          <a:cs typeface="Times New Roman"/>
                        </a:rPr>
                        <a:t>tamoto</a:t>
                      </a:r>
                      <a:r>
                        <a:rPr lang="en-AU" sz="700" dirty="0">
                          <a:solidFill>
                            <a:srgbClr val="FFFF00"/>
                          </a:solidFill>
                          <a:latin typeface="Trebuchet MS"/>
                          <a:ea typeface="Times New Roman"/>
                          <a:cs typeface="Times New Roman"/>
                        </a:rPr>
                        <a:t>.</a:t>
                      </a:r>
                    </a:p>
                    <a:p>
                      <a:pPr>
                        <a:lnSpc>
                          <a:spcPct val="115000"/>
                        </a:lnSpc>
                        <a:spcAft>
                          <a:spcPts val="0"/>
                        </a:spcAft>
                      </a:pPr>
                      <a:r>
                        <a:rPr lang="en-AU" sz="700" dirty="0">
                          <a:solidFill>
                            <a:srgbClr val="FFFF00"/>
                          </a:solidFill>
                          <a:latin typeface="Trebuchet MS"/>
                          <a:ea typeface="Times New Roman"/>
                          <a:cs typeface="Times New Roman"/>
                        </a:rPr>
                        <a:t>Mountain bread</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Potato and Leek soup</a:t>
                      </a:r>
                    </a:p>
                    <a:p>
                      <a:pPr>
                        <a:lnSpc>
                          <a:spcPct val="115000"/>
                        </a:lnSpc>
                        <a:spcAft>
                          <a:spcPts val="0"/>
                        </a:spcAft>
                      </a:pPr>
                      <a:r>
                        <a:rPr lang="en-AU" sz="700" dirty="0">
                          <a:solidFill>
                            <a:srgbClr val="FFFF00"/>
                          </a:solidFill>
                          <a:latin typeface="Trebuchet MS"/>
                          <a:ea typeface="Times New Roman"/>
                          <a:cs typeface="Times New Roman"/>
                        </a:rPr>
                        <a:t>Wholemeal rolls</a:t>
                      </a:r>
                    </a:p>
                    <a:p>
                      <a:pPr>
                        <a:lnSpc>
                          <a:spcPct val="115000"/>
                        </a:lnSpc>
                        <a:spcAft>
                          <a:spcPts val="0"/>
                        </a:spcAft>
                      </a:pPr>
                      <a:r>
                        <a:rPr lang="en-AU" sz="700" dirty="0">
                          <a:solidFill>
                            <a:srgbClr val="FFFF00"/>
                          </a:solidFill>
                          <a:latin typeface="Trebuchet MS"/>
                          <a:ea typeface="Times New Roman"/>
                          <a:cs typeface="Times New Roman"/>
                        </a:rPr>
                        <a:t>Jelly with fruit salad apple, watermelon, grapes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Beef and noodle stir fry with broccoli</a:t>
                      </a:r>
                    </a:p>
                    <a:p>
                      <a:pPr>
                        <a:lnSpc>
                          <a:spcPct val="115000"/>
                        </a:lnSpc>
                        <a:spcAft>
                          <a:spcPts val="0"/>
                        </a:spcAft>
                      </a:pPr>
                      <a:r>
                        <a:rPr lang="en-AU" sz="700" dirty="0">
                          <a:solidFill>
                            <a:srgbClr val="FFFF00"/>
                          </a:solidFill>
                          <a:latin typeface="Trebuchet MS"/>
                          <a:ea typeface="Times New Roman"/>
                          <a:cs typeface="Times New Roman"/>
                        </a:rPr>
                        <a:t>Bagels</a:t>
                      </a:r>
                    </a:p>
                    <a:p>
                      <a:pPr>
                        <a:lnSpc>
                          <a:spcPct val="115000"/>
                        </a:lnSpc>
                        <a:spcAft>
                          <a:spcPts val="0"/>
                        </a:spcAft>
                      </a:pPr>
                      <a:r>
                        <a:rPr lang="en-AU" sz="700" dirty="0">
                          <a:solidFill>
                            <a:srgbClr val="FFFF00"/>
                          </a:solidFill>
                          <a:latin typeface="Trebuchet MS"/>
                          <a:ea typeface="Times New Roman"/>
                          <a:cs typeface="Times New Roman"/>
                        </a:rPr>
                        <a:t>Apple slices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Roast chicken pasta</a:t>
                      </a:r>
                    </a:p>
                    <a:p>
                      <a:pPr>
                        <a:lnSpc>
                          <a:spcPct val="115000"/>
                        </a:lnSpc>
                        <a:spcAft>
                          <a:spcPts val="0"/>
                        </a:spcAft>
                      </a:pPr>
                      <a:r>
                        <a:rPr lang="en-AU" sz="700">
                          <a:solidFill>
                            <a:srgbClr val="FFFF00"/>
                          </a:solidFill>
                          <a:latin typeface="Trebuchet MS"/>
                          <a:ea typeface="Times New Roman"/>
                          <a:cs typeface="Times New Roman"/>
                        </a:rPr>
                        <a:t>Garden salad- lettuce, tomato</a:t>
                      </a:r>
                    </a:p>
                    <a:p>
                      <a:pPr>
                        <a:lnSpc>
                          <a:spcPct val="115000"/>
                        </a:lnSpc>
                        <a:spcAft>
                          <a:spcPts val="0"/>
                        </a:spcAft>
                      </a:pPr>
                      <a:r>
                        <a:rPr lang="en-AU" sz="700">
                          <a:solidFill>
                            <a:srgbClr val="FFFF00"/>
                          </a:solidFill>
                          <a:latin typeface="Trebuchet MS"/>
                          <a:ea typeface="Times New Roman"/>
                          <a:cs typeface="Times New Roman"/>
                        </a:rPr>
                        <a:t>Banana and sultanas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r>
              <a:tr h="870402">
                <a:tc>
                  <a:txBody>
                    <a:bodyPr/>
                    <a:lstStyle/>
                    <a:p>
                      <a:pPr>
                        <a:lnSpc>
                          <a:spcPct val="115000"/>
                        </a:lnSpc>
                        <a:spcAft>
                          <a:spcPts val="0"/>
                        </a:spcAft>
                      </a:pPr>
                      <a:r>
                        <a:rPr lang="en-AU" sz="700" b="1">
                          <a:latin typeface="Trebuchet MS"/>
                          <a:ea typeface="Times New Roman"/>
                          <a:cs typeface="Times New Roman"/>
                        </a:rPr>
                        <a:t>Afternoon tea </a:t>
                      </a:r>
                      <a:endParaRPr lang="en-AU" sz="700">
                        <a:latin typeface="Trebuchet MS"/>
                        <a:ea typeface="Times New Roman"/>
                        <a:cs typeface="Times New Roman"/>
                      </a:endParaRPr>
                    </a:p>
                  </a:txBody>
                  <a:tcPr marL="46114" marR="46114" marT="48249" marB="48249" anchor="ctr">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a:solidFill>
                            <a:srgbClr val="FFFF00"/>
                          </a:solidFill>
                          <a:latin typeface="Trebuchet MS"/>
                          <a:ea typeface="Times New Roman"/>
                          <a:cs typeface="Times New Roman"/>
                        </a:rPr>
                        <a:t>Fruit kebabs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Melon balls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Ham and cheese sandwiches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Fruit and date muffins with wholemeal flour</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Assorted sandwiches variety of bread and fillings Jam, cheese </a:t>
                      </a:r>
                      <a:r>
                        <a:rPr lang="en-AU" sz="700" dirty="0" err="1">
                          <a:solidFill>
                            <a:srgbClr val="FFFF00"/>
                          </a:solidFill>
                          <a:latin typeface="Trebuchet MS"/>
                          <a:ea typeface="Times New Roman"/>
                          <a:cs typeface="Times New Roman"/>
                        </a:rPr>
                        <a:t>spreads,vegemite,honey</a:t>
                      </a:r>
                      <a:r>
                        <a:rPr lang="en-AU" sz="700" dirty="0">
                          <a:solidFill>
                            <a:srgbClr val="FFFF00"/>
                          </a:solidFill>
                          <a:latin typeface="Trebuchet MS"/>
                          <a:ea typeface="Times New Roman"/>
                          <a:cs typeface="Times New Roman"/>
                        </a:rPr>
                        <a:t> ham, chicken, </a:t>
                      </a:r>
                      <a:r>
                        <a:rPr lang="en-AU" sz="700" dirty="0" err="1">
                          <a:solidFill>
                            <a:srgbClr val="FFFF00"/>
                          </a:solidFill>
                          <a:latin typeface="Trebuchet MS"/>
                          <a:ea typeface="Times New Roman"/>
                          <a:cs typeface="Times New Roman"/>
                        </a:rPr>
                        <a:t>palony</a:t>
                      </a:r>
                      <a:endParaRPr lang="en-AU" sz="700" dirty="0">
                        <a:solidFill>
                          <a:srgbClr val="FFFF00"/>
                        </a:solidFill>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r>
              <a:tr h="490383">
                <a:tc>
                  <a:txBody>
                    <a:bodyPr/>
                    <a:lstStyle/>
                    <a:p>
                      <a:pPr>
                        <a:lnSpc>
                          <a:spcPct val="115000"/>
                        </a:lnSpc>
                        <a:spcAft>
                          <a:spcPts val="0"/>
                        </a:spcAft>
                      </a:pPr>
                      <a:r>
                        <a:rPr lang="en-AU" sz="700" b="1">
                          <a:latin typeface="Trebuchet MS"/>
                          <a:ea typeface="Times New Roman"/>
                          <a:cs typeface="Times New Roman"/>
                        </a:rPr>
                        <a:t>Late afternoon</a:t>
                      </a:r>
                      <a:endParaRPr lang="en-AU" sz="700">
                        <a:latin typeface="Trebuchet MS"/>
                        <a:ea typeface="Times New Roman"/>
                        <a:cs typeface="Times New Roman"/>
                      </a:endParaRPr>
                    </a:p>
                  </a:txBody>
                  <a:tcPr marL="46114" marR="46114" marT="48249" marB="48249" anchor="ctr">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solidFill>
                      <a:srgbClr val="EEF0E0"/>
                    </a:solidFill>
                  </a:tcPr>
                </a:tc>
                <a:tc>
                  <a:txBody>
                    <a:bodyPr/>
                    <a:lstStyle/>
                    <a:p>
                      <a:pPr>
                        <a:lnSpc>
                          <a:spcPct val="115000"/>
                        </a:lnSpc>
                        <a:spcAft>
                          <a:spcPts val="0"/>
                        </a:spcAft>
                      </a:pPr>
                      <a:r>
                        <a:rPr lang="en-AU" sz="700">
                          <a:solidFill>
                            <a:srgbClr val="FFFF00"/>
                          </a:solidFill>
                          <a:latin typeface="Trebuchet MS"/>
                          <a:ea typeface="Times New Roman"/>
                          <a:cs typeface="Times New Roman"/>
                        </a:rPr>
                        <a:t>Crisp breads and cheese</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Crackers with vegemite and cream cheese</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Apples and sultanas</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a:solidFill>
                            <a:srgbClr val="FFFF00"/>
                          </a:solidFill>
                          <a:latin typeface="Trebuchet MS"/>
                          <a:ea typeface="Times New Roman"/>
                          <a:cs typeface="Times New Roman"/>
                        </a:rPr>
                        <a:t>Cheese sticks and dried fruit</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c>
                  <a:txBody>
                    <a:bodyPr/>
                    <a:lstStyle/>
                    <a:p>
                      <a:pPr>
                        <a:lnSpc>
                          <a:spcPct val="115000"/>
                        </a:lnSpc>
                        <a:spcAft>
                          <a:spcPts val="0"/>
                        </a:spcAft>
                      </a:pPr>
                      <a:r>
                        <a:rPr lang="en-AU" sz="700" dirty="0">
                          <a:solidFill>
                            <a:srgbClr val="FFFF00"/>
                          </a:solidFill>
                          <a:latin typeface="Trebuchet MS"/>
                          <a:ea typeface="Times New Roman"/>
                          <a:cs typeface="Times New Roman"/>
                        </a:rPr>
                        <a:t>Fruit platter</a:t>
                      </a: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12700" cap="flat" cmpd="sng" algn="ctr">
                      <a:solidFill>
                        <a:srgbClr val="BCC697"/>
                      </a:solidFill>
                      <a:prstDash val="solid"/>
                      <a:round/>
                      <a:headEnd type="none" w="med" len="med"/>
                      <a:tailEnd type="none" w="med" len="med"/>
                    </a:lnB>
                  </a:tcPr>
                </a:tc>
              </a:tr>
              <a:tr h="314402">
                <a:tc>
                  <a:txBody>
                    <a:bodyPr/>
                    <a:lstStyle/>
                    <a:p>
                      <a:pPr>
                        <a:lnSpc>
                          <a:spcPct val="115000"/>
                        </a:lnSpc>
                        <a:spcAft>
                          <a:spcPts val="0"/>
                        </a:spcAft>
                      </a:pPr>
                      <a:r>
                        <a:rPr lang="en-AU" sz="700" b="1">
                          <a:latin typeface="Trebuchet MS"/>
                          <a:ea typeface="Times New Roman"/>
                          <a:cs typeface="Times New Roman"/>
                        </a:rPr>
                        <a:t>Drinks</a:t>
                      </a:r>
                      <a:endParaRPr lang="en-AU" sz="700">
                        <a:latin typeface="Trebuchet MS"/>
                        <a:ea typeface="Times New Roman"/>
                        <a:cs typeface="Times New Roman"/>
                      </a:endParaRPr>
                    </a:p>
                  </a:txBody>
                  <a:tcPr marL="46114" marR="46114" marT="48249" marB="48249" anchor="ctr">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38100" cap="flat" cmpd="sng" algn="ctr">
                      <a:solidFill>
                        <a:srgbClr val="1F7884"/>
                      </a:solidFill>
                      <a:prstDash val="solid"/>
                      <a:round/>
                      <a:headEnd type="none" w="med" len="med"/>
                      <a:tailEnd type="none" w="med" len="med"/>
                    </a:lnB>
                    <a:solidFill>
                      <a:srgbClr val="EEF0E0"/>
                    </a:solidFill>
                  </a:tcPr>
                </a:tc>
                <a:tc gridSpan="5">
                  <a:txBody>
                    <a:bodyPr/>
                    <a:lstStyle/>
                    <a:p>
                      <a:pPr>
                        <a:lnSpc>
                          <a:spcPct val="115000"/>
                        </a:lnSpc>
                        <a:spcAft>
                          <a:spcPts val="0"/>
                        </a:spcAft>
                      </a:pPr>
                      <a:r>
                        <a:rPr lang="en-AU" sz="700" i="1" dirty="0">
                          <a:solidFill>
                            <a:srgbClr val="FFFF00"/>
                          </a:solidFill>
                          <a:latin typeface="Trebuchet MS"/>
                          <a:ea typeface="Times New Roman"/>
                          <a:cs typeface="Times New Roman"/>
                        </a:rPr>
                        <a:t>Water or milk offered at every meal and water available throughout the day and easily accessed by children.</a:t>
                      </a:r>
                      <a:endParaRPr lang="en-AU" sz="700" dirty="0">
                        <a:solidFill>
                          <a:srgbClr val="FFFF00"/>
                        </a:solidFill>
                        <a:latin typeface="Trebuchet MS"/>
                        <a:ea typeface="Times New Roman"/>
                        <a:cs typeface="Times New Roman"/>
                      </a:endParaRPr>
                    </a:p>
                  </a:txBody>
                  <a:tcPr marL="46114" marR="46114" marT="48249" marB="48249">
                    <a:lnL w="12700" cap="flat" cmpd="sng" algn="ctr">
                      <a:solidFill>
                        <a:srgbClr val="BCC697"/>
                      </a:solidFill>
                      <a:prstDash val="solid"/>
                      <a:round/>
                      <a:headEnd type="none" w="med" len="med"/>
                      <a:tailEnd type="none" w="med" len="med"/>
                    </a:lnL>
                    <a:lnR w="12700" cap="flat" cmpd="sng" algn="ctr">
                      <a:solidFill>
                        <a:srgbClr val="BCC697"/>
                      </a:solidFill>
                      <a:prstDash val="solid"/>
                      <a:round/>
                      <a:headEnd type="none" w="med" len="med"/>
                      <a:tailEnd type="none" w="med" len="med"/>
                    </a:lnR>
                    <a:lnT w="12700" cap="flat" cmpd="sng" algn="ctr">
                      <a:solidFill>
                        <a:srgbClr val="BCC697"/>
                      </a:solidFill>
                      <a:prstDash val="solid"/>
                      <a:round/>
                      <a:headEnd type="none" w="med" len="med"/>
                      <a:tailEnd type="none" w="med" len="med"/>
                    </a:lnT>
                    <a:lnB w="38100" cap="flat" cmpd="sng" algn="ctr">
                      <a:solidFill>
                        <a:srgbClr val="1F7884"/>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22" name="TextBox 21"/>
          <p:cNvSpPr txBox="1"/>
          <p:nvPr/>
        </p:nvSpPr>
        <p:spPr>
          <a:xfrm>
            <a:off x="4932575" y="430712"/>
            <a:ext cx="2104572" cy="923330"/>
          </a:xfrm>
          <a:prstGeom prst="rect">
            <a:avLst/>
          </a:prstGeom>
          <a:noFill/>
        </p:spPr>
        <p:txBody>
          <a:bodyPr wrap="square" rtlCol="0">
            <a:spAutoFit/>
          </a:bodyPr>
          <a:lstStyle/>
          <a:p>
            <a:r>
              <a:rPr lang="en-AU" dirty="0" smtClean="0">
                <a:solidFill>
                  <a:srgbClr val="FFFF00"/>
                </a:solidFill>
              </a:rPr>
              <a:t>Full description of what the meal will contain </a:t>
            </a:r>
            <a:endParaRPr lang="en-AU" dirty="0">
              <a:solidFill>
                <a:srgbClr val="FFFF00"/>
              </a:solidFill>
            </a:endParaRPr>
          </a:p>
        </p:txBody>
      </p:sp>
      <p:cxnSp>
        <p:nvCxnSpPr>
          <p:cNvPr id="24" name="Straight Arrow Connector 23"/>
          <p:cNvCxnSpPr/>
          <p:nvPr/>
        </p:nvCxnSpPr>
        <p:spPr>
          <a:xfrm>
            <a:off x="6429829" y="1110788"/>
            <a:ext cx="827314" cy="102281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132114" y="5696100"/>
            <a:ext cx="1262743" cy="31281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40542" y="6008914"/>
            <a:ext cx="2254315" cy="646331"/>
          </a:xfrm>
          <a:prstGeom prst="rect">
            <a:avLst/>
          </a:prstGeom>
          <a:noFill/>
        </p:spPr>
        <p:txBody>
          <a:bodyPr wrap="square" rtlCol="0">
            <a:spAutoFit/>
          </a:bodyPr>
          <a:lstStyle/>
          <a:p>
            <a:r>
              <a:rPr lang="en-AU" dirty="0" smtClean="0">
                <a:solidFill>
                  <a:srgbClr val="FFFF00"/>
                </a:solidFill>
              </a:rPr>
              <a:t>Drinks that will be provided</a:t>
            </a:r>
            <a:endParaRPr lang="en-AU"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1055" y="471055"/>
            <a:ext cx="8257309" cy="5874327"/>
          </a:xfrm>
        </p:spPr>
        <p:txBody>
          <a:bodyPr>
            <a:normAutofit/>
          </a:bodyPr>
          <a:lstStyle/>
          <a:p>
            <a:pPr algn="l"/>
            <a:r>
              <a:rPr lang="en-AU" dirty="0" smtClean="0">
                <a:solidFill>
                  <a:srgbClr val="FFFF00"/>
                </a:solidFill>
              </a:rPr>
              <a:t>The menu can be made very interesting if children join in...</a:t>
            </a:r>
          </a:p>
          <a:p>
            <a:pPr algn="l"/>
            <a:endParaRPr lang="en-AU" dirty="0" smtClean="0">
              <a:solidFill>
                <a:srgbClr val="FFFF00"/>
              </a:solidFill>
            </a:endParaRPr>
          </a:p>
          <a:p>
            <a:pPr algn="l"/>
            <a:r>
              <a:rPr lang="en-AU" dirty="0" smtClean="0">
                <a:solidFill>
                  <a:srgbClr val="FFFF00"/>
                </a:solidFill>
              </a:rPr>
              <a:t>Allowing children to make decisions on Lunch will not only get ideas of children's interests but  promote discussion on healthy eating </a:t>
            </a:r>
          </a:p>
          <a:p>
            <a:pPr algn="l"/>
            <a:endParaRPr lang="en-AU" dirty="0" smtClean="0">
              <a:solidFill>
                <a:srgbClr val="FFFF00"/>
              </a:solidFill>
            </a:endParaRPr>
          </a:p>
          <a:p>
            <a:pPr algn="l"/>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6" name="Oval 5"/>
          <p:cNvSpPr/>
          <p:nvPr/>
        </p:nvSpPr>
        <p:spPr>
          <a:xfrm>
            <a:off x="3048000" y="2888343"/>
            <a:ext cx="2743200" cy="1190171"/>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rgbClr val="FFFF00"/>
                </a:solidFill>
              </a:rPr>
              <a:t>What should we have on our Pizza</a:t>
            </a:r>
            <a:r>
              <a:rPr lang="en-AU" dirty="0" smtClean="0"/>
              <a:t> </a:t>
            </a:r>
            <a:endParaRPr lang="en-AU" dirty="0"/>
          </a:p>
        </p:txBody>
      </p:sp>
      <p:sp>
        <p:nvSpPr>
          <p:cNvPr id="7" name="TextBox 6"/>
          <p:cNvSpPr txBox="1"/>
          <p:nvPr/>
        </p:nvSpPr>
        <p:spPr>
          <a:xfrm>
            <a:off x="471055" y="5639582"/>
            <a:ext cx="7889174" cy="369332"/>
          </a:xfrm>
          <a:prstGeom prst="rect">
            <a:avLst/>
          </a:prstGeom>
          <a:noFill/>
        </p:spPr>
        <p:txBody>
          <a:bodyPr wrap="square" rtlCol="0">
            <a:spAutoFit/>
          </a:bodyPr>
          <a:lstStyle/>
          <a:p>
            <a:r>
              <a:rPr lang="en-AU" dirty="0" smtClean="0">
                <a:solidFill>
                  <a:srgbClr val="FFFF00"/>
                </a:solidFill>
              </a:rPr>
              <a:t>Jot down the discussion and attach it to your menu as evidence </a:t>
            </a:r>
            <a:endParaRPr lang="en-AU" dirty="0">
              <a:solidFill>
                <a:srgbClr val="FFFF00"/>
              </a:solidFill>
            </a:endParaRPr>
          </a:p>
        </p:txBody>
      </p:sp>
      <p:cxnSp>
        <p:nvCxnSpPr>
          <p:cNvPr id="9" name="Straight Connector 8"/>
          <p:cNvCxnSpPr/>
          <p:nvPr/>
        </p:nvCxnSpPr>
        <p:spPr>
          <a:xfrm flipV="1">
            <a:off x="5791200" y="2699658"/>
            <a:ext cx="1245947" cy="46445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52915" y="2394857"/>
            <a:ext cx="827314" cy="76925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6" idx="3"/>
          </p:cNvCxnSpPr>
          <p:nvPr/>
        </p:nvCxnSpPr>
        <p:spPr>
          <a:xfrm flipH="1">
            <a:off x="2452915" y="3904218"/>
            <a:ext cx="996818" cy="59521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6" idx="4"/>
          </p:cNvCxnSpPr>
          <p:nvPr/>
        </p:nvCxnSpPr>
        <p:spPr>
          <a:xfrm flipH="1">
            <a:off x="4354286" y="4078514"/>
            <a:ext cx="65314" cy="78377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6" idx="5"/>
          </p:cNvCxnSpPr>
          <p:nvPr/>
        </p:nvCxnSpPr>
        <p:spPr>
          <a:xfrm>
            <a:off x="5389467" y="3904218"/>
            <a:ext cx="1316133" cy="59521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0"/>
          </p:cNvCxnSpPr>
          <p:nvPr/>
        </p:nvCxnSpPr>
        <p:spPr>
          <a:xfrm flipV="1">
            <a:off x="4419600" y="2394857"/>
            <a:ext cx="0" cy="49348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001486" y="4314763"/>
            <a:ext cx="1233715" cy="369332"/>
          </a:xfrm>
          <a:prstGeom prst="rect">
            <a:avLst/>
          </a:prstGeom>
          <a:noFill/>
        </p:spPr>
        <p:txBody>
          <a:bodyPr wrap="square" rtlCol="0">
            <a:spAutoFit/>
          </a:bodyPr>
          <a:lstStyle/>
          <a:p>
            <a:endParaRPr lang="en-AU" dirty="0"/>
          </a:p>
        </p:txBody>
      </p:sp>
      <p:sp>
        <p:nvSpPr>
          <p:cNvPr id="31" name="TextBox 30"/>
          <p:cNvSpPr txBox="1"/>
          <p:nvPr/>
        </p:nvSpPr>
        <p:spPr>
          <a:xfrm>
            <a:off x="1219200" y="2046514"/>
            <a:ext cx="1233715" cy="369332"/>
          </a:xfrm>
          <a:prstGeom prst="rect">
            <a:avLst/>
          </a:prstGeom>
          <a:noFill/>
        </p:spPr>
        <p:txBody>
          <a:bodyPr wrap="square" rtlCol="0">
            <a:spAutoFit/>
          </a:bodyPr>
          <a:lstStyle/>
          <a:p>
            <a:r>
              <a:rPr lang="en-AU" dirty="0" smtClean="0">
                <a:solidFill>
                  <a:srgbClr val="FFFF00"/>
                </a:solidFill>
              </a:rPr>
              <a:t>pineapple</a:t>
            </a:r>
            <a:endParaRPr lang="en-AU" dirty="0">
              <a:solidFill>
                <a:srgbClr val="FFFF00"/>
              </a:solidFill>
            </a:endParaRPr>
          </a:p>
        </p:txBody>
      </p:sp>
      <p:sp>
        <p:nvSpPr>
          <p:cNvPr id="32" name="TextBox 31"/>
          <p:cNvSpPr txBox="1"/>
          <p:nvPr/>
        </p:nvSpPr>
        <p:spPr>
          <a:xfrm>
            <a:off x="3802742" y="2046514"/>
            <a:ext cx="1233715" cy="369332"/>
          </a:xfrm>
          <a:prstGeom prst="rect">
            <a:avLst/>
          </a:prstGeom>
          <a:noFill/>
        </p:spPr>
        <p:txBody>
          <a:bodyPr wrap="square" rtlCol="0">
            <a:spAutoFit/>
          </a:bodyPr>
          <a:lstStyle/>
          <a:p>
            <a:r>
              <a:rPr lang="en-AU" dirty="0" smtClean="0">
                <a:solidFill>
                  <a:srgbClr val="FFFF00"/>
                </a:solidFill>
              </a:rPr>
              <a:t>Chicken</a:t>
            </a:r>
            <a:endParaRPr lang="en-AU" dirty="0">
              <a:solidFill>
                <a:srgbClr val="FFFF00"/>
              </a:solidFill>
            </a:endParaRPr>
          </a:p>
        </p:txBody>
      </p:sp>
      <p:sp>
        <p:nvSpPr>
          <p:cNvPr id="33" name="TextBox 32"/>
          <p:cNvSpPr txBox="1"/>
          <p:nvPr/>
        </p:nvSpPr>
        <p:spPr>
          <a:xfrm>
            <a:off x="1480457" y="4314763"/>
            <a:ext cx="972458" cy="369332"/>
          </a:xfrm>
          <a:prstGeom prst="rect">
            <a:avLst/>
          </a:prstGeom>
          <a:noFill/>
        </p:spPr>
        <p:txBody>
          <a:bodyPr wrap="square" rtlCol="0">
            <a:spAutoFit/>
          </a:bodyPr>
          <a:lstStyle/>
          <a:p>
            <a:r>
              <a:rPr lang="en-AU" dirty="0" smtClean="0">
                <a:solidFill>
                  <a:srgbClr val="FFFF00"/>
                </a:solidFill>
              </a:rPr>
              <a:t>Cheese</a:t>
            </a:r>
            <a:endParaRPr lang="en-AU" dirty="0">
              <a:solidFill>
                <a:srgbClr val="FFFF00"/>
              </a:solidFill>
            </a:endParaRPr>
          </a:p>
        </p:txBody>
      </p:sp>
      <p:sp>
        <p:nvSpPr>
          <p:cNvPr id="34" name="TextBox 33"/>
          <p:cNvSpPr txBox="1"/>
          <p:nvPr/>
        </p:nvSpPr>
        <p:spPr>
          <a:xfrm>
            <a:off x="3802742" y="4862286"/>
            <a:ext cx="1016001" cy="369332"/>
          </a:xfrm>
          <a:prstGeom prst="rect">
            <a:avLst/>
          </a:prstGeom>
          <a:noFill/>
        </p:spPr>
        <p:txBody>
          <a:bodyPr wrap="square" rtlCol="0">
            <a:spAutoFit/>
          </a:bodyPr>
          <a:lstStyle/>
          <a:p>
            <a:r>
              <a:rPr lang="en-AU" dirty="0" smtClean="0">
                <a:solidFill>
                  <a:srgbClr val="FFFF00"/>
                </a:solidFill>
              </a:rPr>
              <a:t>sausage</a:t>
            </a:r>
            <a:endParaRPr lang="en-AU" dirty="0">
              <a:solidFill>
                <a:srgbClr val="FFFF00"/>
              </a:solidFill>
            </a:endParaRPr>
          </a:p>
        </p:txBody>
      </p:sp>
      <p:sp>
        <p:nvSpPr>
          <p:cNvPr id="35" name="TextBox 34"/>
          <p:cNvSpPr txBox="1"/>
          <p:nvPr/>
        </p:nvSpPr>
        <p:spPr>
          <a:xfrm>
            <a:off x="7037147" y="2383580"/>
            <a:ext cx="902168" cy="369332"/>
          </a:xfrm>
          <a:prstGeom prst="rect">
            <a:avLst/>
          </a:prstGeom>
          <a:noFill/>
        </p:spPr>
        <p:txBody>
          <a:bodyPr wrap="square" rtlCol="0">
            <a:spAutoFit/>
          </a:bodyPr>
          <a:lstStyle/>
          <a:p>
            <a:r>
              <a:rPr lang="en-AU" dirty="0" smtClean="0">
                <a:solidFill>
                  <a:srgbClr val="FFFF00"/>
                </a:solidFill>
              </a:rPr>
              <a:t>Ham</a:t>
            </a:r>
            <a:endParaRPr lang="en-AU" dirty="0">
              <a:solidFill>
                <a:srgbClr val="FFFF00"/>
              </a:solidFill>
            </a:endParaRPr>
          </a:p>
        </p:txBody>
      </p:sp>
      <p:sp>
        <p:nvSpPr>
          <p:cNvPr id="36" name="TextBox 35"/>
          <p:cNvSpPr txBox="1"/>
          <p:nvPr/>
        </p:nvSpPr>
        <p:spPr>
          <a:xfrm>
            <a:off x="6705600" y="4360929"/>
            <a:ext cx="1233715" cy="646331"/>
          </a:xfrm>
          <a:prstGeom prst="rect">
            <a:avLst/>
          </a:prstGeom>
          <a:noFill/>
        </p:spPr>
        <p:txBody>
          <a:bodyPr wrap="square" rtlCol="0">
            <a:spAutoFit/>
          </a:bodyPr>
          <a:lstStyle/>
          <a:p>
            <a:r>
              <a:rPr lang="en-AU" dirty="0" smtClean="0">
                <a:solidFill>
                  <a:srgbClr val="FFFF00"/>
                </a:solidFill>
              </a:rPr>
              <a:t>Tomato sauce </a:t>
            </a:r>
            <a:endParaRPr lang="en-AU"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2582" y="420914"/>
            <a:ext cx="8091054" cy="5745018"/>
          </a:xfrm>
        </p:spPr>
        <p:txBody>
          <a:bodyPr>
            <a:normAutofit fontScale="25000" lnSpcReduction="20000"/>
          </a:bodyPr>
          <a:lstStyle/>
          <a:p>
            <a:pPr lvl="0" algn="l"/>
            <a:r>
              <a:rPr lang="en-AU" sz="8000" b="1" dirty="0" smtClean="0">
                <a:solidFill>
                  <a:srgbClr val="FFFF00"/>
                </a:solidFill>
              </a:rPr>
              <a:t>Promoting Healthy Eating</a:t>
            </a:r>
            <a:r>
              <a:rPr lang="en-AU" sz="8000" b="1" dirty="0">
                <a:solidFill>
                  <a:srgbClr val="FFFF00"/>
                </a:solidFill>
              </a:rPr>
              <a:t> </a:t>
            </a:r>
            <a:r>
              <a:rPr lang="en-AU" sz="8000" b="1" dirty="0" smtClean="0">
                <a:solidFill>
                  <a:srgbClr val="FFFF00"/>
                </a:solidFill>
              </a:rPr>
              <a:t>as an educator </a:t>
            </a:r>
          </a:p>
          <a:p>
            <a:pPr lvl="0" algn="l"/>
            <a:endParaRPr lang="en-AU" sz="4900" dirty="0" smtClean="0">
              <a:solidFill>
                <a:srgbClr val="FFFF00"/>
              </a:solidFill>
            </a:endParaRPr>
          </a:p>
          <a:p>
            <a:pPr lvl="0" algn="l">
              <a:spcBef>
                <a:spcPts val="0"/>
              </a:spcBef>
            </a:pPr>
            <a:r>
              <a:rPr lang="en-AU" sz="6400" dirty="0" smtClean="0">
                <a:solidFill>
                  <a:srgbClr val="FFFF00"/>
                </a:solidFill>
              </a:rPr>
              <a:t>Firstly: As an educator you need to understand the importance of nutrition</a:t>
            </a:r>
          </a:p>
          <a:p>
            <a:pPr algn="l">
              <a:spcBef>
                <a:spcPts val="0"/>
              </a:spcBef>
            </a:pPr>
            <a:r>
              <a:rPr lang="en-AU" sz="6400" dirty="0" smtClean="0">
                <a:solidFill>
                  <a:srgbClr val="FFFF00"/>
                </a:solidFill>
              </a:rPr>
              <a:t>Good nutrition is essential for:</a:t>
            </a:r>
          </a:p>
          <a:p>
            <a:pPr algn="l">
              <a:spcBef>
                <a:spcPts val="0"/>
              </a:spcBef>
            </a:pPr>
            <a:r>
              <a:rPr lang="en-AU" sz="6400" dirty="0" smtClean="0">
                <a:solidFill>
                  <a:srgbClr val="FFFF00"/>
                </a:solidFill>
              </a:rPr>
              <a:t>  • growth and physical development</a:t>
            </a:r>
          </a:p>
          <a:p>
            <a:pPr algn="l">
              <a:spcBef>
                <a:spcPts val="0"/>
              </a:spcBef>
            </a:pPr>
            <a:r>
              <a:rPr lang="en-AU" sz="6400" dirty="0" smtClean="0">
                <a:solidFill>
                  <a:srgbClr val="FFFF00"/>
                </a:solidFill>
              </a:rPr>
              <a:t>  • healthy brain functioning</a:t>
            </a:r>
          </a:p>
          <a:p>
            <a:pPr algn="l">
              <a:spcBef>
                <a:spcPts val="0"/>
              </a:spcBef>
            </a:pPr>
            <a:r>
              <a:rPr lang="en-AU" sz="6400" dirty="0" smtClean="0">
                <a:solidFill>
                  <a:srgbClr val="FFFF00"/>
                </a:solidFill>
              </a:rPr>
              <a:t>  • prevention of illness</a:t>
            </a:r>
          </a:p>
          <a:p>
            <a:pPr algn="l">
              <a:spcBef>
                <a:spcPts val="0"/>
              </a:spcBef>
            </a:pPr>
            <a:r>
              <a:rPr lang="en-AU" sz="6400" dirty="0" smtClean="0">
                <a:solidFill>
                  <a:srgbClr val="FFFF00"/>
                </a:solidFill>
              </a:rPr>
              <a:t>  • repair of cells / recovery from illness</a:t>
            </a:r>
          </a:p>
          <a:p>
            <a:pPr algn="l">
              <a:spcBef>
                <a:spcPts val="0"/>
              </a:spcBef>
            </a:pPr>
            <a:r>
              <a:rPr lang="en-AU" sz="6400" dirty="0" smtClean="0">
                <a:solidFill>
                  <a:srgbClr val="FFFF00"/>
                </a:solidFill>
              </a:rPr>
              <a:t>  • good concentration</a:t>
            </a:r>
          </a:p>
          <a:p>
            <a:pPr algn="l">
              <a:spcBef>
                <a:spcPts val="0"/>
              </a:spcBef>
            </a:pPr>
            <a:r>
              <a:rPr lang="en-AU" sz="6400" dirty="0" smtClean="0">
                <a:solidFill>
                  <a:srgbClr val="FFFF00"/>
                </a:solidFill>
              </a:rPr>
              <a:t>  • maintaining energy</a:t>
            </a:r>
          </a:p>
          <a:p>
            <a:pPr algn="l">
              <a:spcBef>
                <a:spcPts val="0"/>
              </a:spcBef>
            </a:pPr>
            <a:r>
              <a:rPr lang="en-AU" sz="6400" dirty="0" smtClean="0">
                <a:solidFill>
                  <a:srgbClr val="FFFF00"/>
                </a:solidFill>
              </a:rPr>
              <a:t>  • overall wellbeing</a:t>
            </a:r>
          </a:p>
          <a:p>
            <a:pPr algn="l">
              <a:spcBef>
                <a:spcPts val="0"/>
              </a:spcBef>
            </a:pPr>
            <a:endParaRPr lang="en-AU" sz="6400" dirty="0" smtClean="0">
              <a:solidFill>
                <a:srgbClr val="FFFF00"/>
              </a:solidFill>
            </a:endParaRPr>
          </a:p>
          <a:p>
            <a:pPr algn="l">
              <a:spcBef>
                <a:spcPts val="0"/>
              </a:spcBef>
            </a:pPr>
            <a:r>
              <a:rPr lang="en-AU" sz="6400" dirty="0" smtClean="0">
                <a:solidFill>
                  <a:srgbClr val="FFFF00"/>
                </a:solidFill>
              </a:rPr>
              <a:t>In education and care services, there are many opportunities to help children:</a:t>
            </a:r>
          </a:p>
          <a:p>
            <a:pPr algn="l">
              <a:spcBef>
                <a:spcPts val="0"/>
              </a:spcBef>
            </a:pPr>
            <a:r>
              <a:rPr lang="en-AU" sz="6400" dirty="0" smtClean="0">
                <a:solidFill>
                  <a:srgbClr val="FFFF00"/>
                </a:solidFill>
              </a:rPr>
              <a:t>• learn healthy eating habits and behaviours;</a:t>
            </a:r>
          </a:p>
          <a:p>
            <a:pPr algn="l">
              <a:spcBef>
                <a:spcPts val="0"/>
              </a:spcBef>
            </a:pPr>
            <a:r>
              <a:rPr lang="en-AU" sz="6400" dirty="0" smtClean="0">
                <a:solidFill>
                  <a:srgbClr val="FFFF00"/>
                </a:solidFill>
              </a:rPr>
              <a:t>• make healthy food and lifestyle choices;</a:t>
            </a:r>
          </a:p>
          <a:p>
            <a:pPr algn="l">
              <a:spcBef>
                <a:spcPts val="0"/>
              </a:spcBef>
            </a:pPr>
            <a:r>
              <a:rPr lang="en-AU" sz="6400" dirty="0" smtClean="0">
                <a:solidFill>
                  <a:srgbClr val="FFFF00"/>
                </a:solidFill>
              </a:rPr>
              <a:t>• feel good about themselves and care for their body; and</a:t>
            </a:r>
          </a:p>
          <a:p>
            <a:pPr algn="l">
              <a:spcBef>
                <a:spcPts val="0"/>
              </a:spcBef>
            </a:pPr>
            <a:r>
              <a:rPr lang="en-AU" sz="6400" dirty="0" smtClean="0">
                <a:solidFill>
                  <a:srgbClr val="FFFF00"/>
                </a:solidFill>
              </a:rPr>
              <a:t>• enjoy physical activity through play.</a:t>
            </a:r>
          </a:p>
          <a:p>
            <a:pPr algn="l"/>
            <a:endParaRPr lang="en-AU" sz="6400" dirty="0" smtClean="0">
              <a:solidFill>
                <a:srgbClr val="FFFF00"/>
              </a:solidFill>
            </a:endParaRPr>
          </a:p>
          <a:p>
            <a:pPr algn="l">
              <a:lnSpc>
                <a:spcPct val="120000"/>
              </a:lnSpc>
            </a:pPr>
            <a:r>
              <a:rPr lang="en-AU" sz="6400" dirty="0" smtClean="0">
                <a:solidFill>
                  <a:srgbClr val="FFFF00"/>
                </a:solidFill>
              </a:rPr>
              <a:t>To promote healthy eating and good nutrition for children, it is important to think about how you can do this across different areas of provision. For example, you might have a healthy eating policy stating that all children will be given healthy food options but that may be as far as it goes. Children are more likely to achieve the outcomes (listed above) if you embed them into all aspects of service delivery. Such as philosophy, staff practices, policies and procedures, the curriculum and your work with families. In order to do this a ‘whole team’ approach is required. The entire staff team need to be consistent in their practices in supporting children’s healthy eating habits and good nutrition.</a:t>
            </a:r>
          </a:p>
          <a:p>
            <a:pPr algn="l"/>
            <a:endParaRPr lang="en-AU" sz="2000" dirty="0" smtClean="0">
              <a:solidFill>
                <a:srgbClr val="FFFF00"/>
              </a:solidFill>
            </a:endParaRPr>
          </a:p>
          <a:p>
            <a:pPr lvl="0" algn="l"/>
            <a:endParaRPr lang="en-AU" sz="2000" dirty="0" smtClean="0">
              <a:solidFill>
                <a:srgbClr val="FFFF00"/>
              </a:solidFill>
            </a:endParaRPr>
          </a:p>
          <a:p>
            <a:pPr lvl="0" algn="l"/>
            <a:endParaRPr lang="en-AU" sz="2000" dirty="0" smtClean="0">
              <a:solidFill>
                <a:srgbClr val="FFFF00"/>
              </a:solidFill>
            </a:endParaRPr>
          </a:p>
          <a:p>
            <a:pPr lvl="0" algn="l"/>
            <a:endParaRPr lang="en-AU" sz="1400" dirty="0" smtClean="0">
              <a:solidFill>
                <a:srgbClr val="FFFF00"/>
              </a:solidFill>
            </a:endParaRPr>
          </a:p>
          <a:p>
            <a:pPr lvl="0" algn="l"/>
            <a:endParaRPr lang="en-AU" sz="1400" dirty="0" smtClean="0"/>
          </a:p>
        </p:txBody>
      </p:sp>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1818" y="480291"/>
            <a:ext cx="8220364" cy="5929745"/>
          </a:xfrm>
        </p:spPr>
        <p:txBody>
          <a:bodyPr>
            <a:normAutofit lnSpcReduction="10000"/>
          </a:bodyPr>
          <a:lstStyle/>
          <a:p>
            <a:pPr algn="l"/>
            <a:r>
              <a:rPr lang="en-AU" dirty="0" smtClean="0">
                <a:solidFill>
                  <a:srgbClr val="FFFF00"/>
                </a:solidFill>
              </a:rPr>
              <a:t>When promoting healthy eating and nutrition in your service, some things to consider include:</a:t>
            </a:r>
          </a:p>
          <a:p>
            <a:pPr algn="l"/>
            <a:endParaRPr lang="en-AU" sz="800" dirty="0" smtClean="0">
              <a:solidFill>
                <a:srgbClr val="FFFF00"/>
              </a:solidFill>
            </a:endParaRPr>
          </a:p>
          <a:p>
            <a:pPr algn="l"/>
            <a:r>
              <a:rPr lang="en-AU" dirty="0" smtClean="0">
                <a:solidFill>
                  <a:srgbClr val="FFFF00"/>
                </a:solidFill>
              </a:rPr>
              <a:t> </a:t>
            </a:r>
            <a:r>
              <a:rPr lang="en-AU" b="1" u="sng" dirty="0" smtClean="0">
                <a:solidFill>
                  <a:srgbClr val="FFFF00"/>
                </a:solidFill>
              </a:rPr>
              <a:t>Legal requirements</a:t>
            </a:r>
          </a:p>
          <a:p>
            <a:pPr algn="l">
              <a:buFont typeface="Wingdings" pitchFamily="2" charset="2"/>
              <a:buChar char="Ø"/>
            </a:pPr>
            <a:r>
              <a:rPr lang="en-AU" dirty="0" smtClean="0">
                <a:solidFill>
                  <a:srgbClr val="FFFF00"/>
                </a:solidFill>
              </a:rPr>
              <a:t> Understanding the legal obligations for your service under the NQF (including national law,   regulations, NQS and learning frameworks).</a:t>
            </a:r>
          </a:p>
          <a:p>
            <a:pPr algn="l"/>
            <a:endParaRPr lang="en-AU" b="1" u="sng" dirty="0" smtClean="0">
              <a:solidFill>
                <a:srgbClr val="FFFF00"/>
              </a:solidFill>
            </a:endParaRPr>
          </a:p>
          <a:p>
            <a:pPr algn="l"/>
            <a:r>
              <a:rPr lang="en-AU" b="1" u="sng" dirty="0" smtClean="0">
                <a:solidFill>
                  <a:srgbClr val="FFFF00"/>
                </a:solidFill>
              </a:rPr>
              <a:t>Policies and procedures</a:t>
            </a:r>
          </a:p>
          <a:p>
            <a:pPr algn="l">
              <a:buFont typeface="Wingdings" pitchFamily="2" charset="2"/>
              <a:buChar char="Ø"/>
            </a:pPr>
            <a:r>
              <a:rPr lang="en-AU" dirty="0" smtClean="0">
                <a:solidFill>
                  <a:srgbClr val="FFFF00"/>
                </a:solidFill>
              </a:rPr>
              <a:t>Your healthy eating policy and other relevant policies need to be up to date and in line with current needs of children and legal requirements.</a:t>
            </a:r>
          </a:p>
          <a:p>
            <a:pPr algn="l"/>
            <a:endParaRPr lang="en-AU" b="1" u="sng" dirty="0" smtClean="0">
              <a:solidFill>
                <a:srgbClr val="FFFF00"/>
              </a:solidFill>
            </a:endParaRPr>
          </a:p>
          <a:p>
            <a:pPr algn="l"/>
            <a:r>
              <a:rPr lang="en-AU" b="1" u="sng" dirty="0" smtClean="0">
                <a:solidFill>
                  <a:srgbClr val="FFFF00"/>
                </a:solidFill>
              </a:rPr>
              <a:t>Healthy food choices Food offered to children in the service must be adequate in nutritional value</a:t>
            </a:r>
          </a:p>
          <a:p>
            <a:pPr algn="l"/>
            <a:r>
              <a:rPr lang="en-AU" dirty="0" smtClean="0">
                <a:solidFill>
                  <a:srgbClr val="FFFF00"/>
                </a:solidFill>
              </a:rPr>
              <a:t>and in keeping with the recommended quantities for their age, size, activity</a:t>
            </a:r>
          </a:p>
          <a:p>
            <a:pPr algn="l">
              <a:buFont typeface="Wingdings" pitchFamily="2" charset="2"/>
              <a:buChar char="Ø"/>
            </a:pPr>
            <a:r>
              <a:rPr lang="en-AU" dirty="0" smtClean="0">
                <a:solidFill>
                  <a:srgbClr val="FFFF00"/>
                </a:solidFill>
              </a:rPr>
              <a:t>level and dietary needs as per recommended dietary guidelines. Foods coming from child’s own home must be healthy also.</a:t>
            </a:r>
          </a:p>
          <a:p>
            <a:pPr algn="l">
              <a:buFont typeface="Wingdings" pitchFamily="2" charset="2"/>
              <a:buChar char="Ø"/>
            </a:pPr>
            <a:r>
              <a:rPr lang="en-AU" dirty="0" smtClean="0">
                <a:solidFill>
                  <a:srgbClr val="FFFF00"/>
                </a:solidFill>
              </a:rPr>
              <a:t>Discuss amongst educators what intentional teaching strategies (for</a:t>
            </a:r>
          </a:p>
          <a:p>
            <a:pPr algn="l"/>
            <a:r>
              <a:rPr lang="en-AU" dirty="0" smtClean="0">
                <a:solidFill>
                  <a:srgbClr val="FFFF00"/>
                </a:solidFill>
              </a:rPr>
              <a:t>example, demonstration and role modelling) could be adopted to further</a:t>
            </a:r>
          </a:p>
          <a:p>
            <a:pPr algn="l"/>
            <a:r>
              <a:rPr lang="en-AU" dirty="0" smtClean="0">
                <a:solidFill>
                  <a:srgbClr val="FFFF00"/>
                </a:solidFill>
              </a:rPr>
              <a:t>encourage children to make healthy food choices for themselves.</a:t>
            </a:r>
            <a:endParaRPr lang="en-AU" dirty="0">
              <a:solidFill>
                <a:srgbClr val="FFFF00"/>
              </a:solidFill>
            </a:endParaRPr>
          </a:p>
        </p:txBody>
      </p:sp>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41065" y="451821"/>
            <a:ext cx="8304902" cy="6013525"/>
          </a:xfrm>
        </p:spPr>
        <p:txBody>
          <a:bodyPr/>
          <a:lstStyle/>
          <a:p>
            <a:pPr algn="l"/>
            <a:r>
              <a:rPr lang="en-AU" b="1" u="sng" dirty="0" smtClean="0">
                <a:solidFill>
                  <a:srgbClr val="FFFF00"/>
                </a:solidFill>
              </a:rPr>
              <a:t>Partnership with families</a:t>
            </a:r>
            <a:endParaRPr lang="en-AU" dirty="0" smtClean="0">
              <a:solidFill>
                <a:srgbClr val="FFFF00"/>
              </a:solidFill>
            </a:endParaRPr>
          </a:p>
          <a:p>
            <a:pPr algn="l">
              <a:buFont typeface="Wingdings" pitchFamily="2" charset="2"/>
              <a:buChar char="Ø"/>
            </a:pPr>
            <a:r>
              <a:rPr lang="en-AU" dirty="0" smtClean="0">
                <a:solidFill>
                  <a:srgbClr val="FFFF00"/>
                </a:solidFill>
              </a:rPr>
              <a:t>Ensure that all families know about what and how your service promotes</a:t>
            </a:r>
          </a:p>
          <a:p>
            <a:pPr algn="l"/>
            <a:r>
              <a:rPr lang="en-AU" dirty="0" smtClean="0">
                <a:solidFill>
                  <a:srgbClr val="FFFF00"/>
                </a:solidFill>
              </a:rPr>
              <a:t>healthy </a:t>
            </a:r>
            <a:r>
              <a:rPr lang="en-AU" dirty="0" smtClean="0">
                <a:solidFill>
                  <a:srgbClr val="FFFF00"/>
                </a:solidFill>
              </a:rPr>
              <a:t>eating and good nutrition for children. Share relevant information,</a:t>
            </a:r>
          </a:p>
          <a:p>
            <a:pPr algn="l"/>
            <a:r>
              <a:rPr lang="en-AU" dirty="0" smtClean="0">
                <a:solidFill>
                  <a:srgbClr val="FFFF00"/>
                </a:solidFill>
              </a:rPr>
              <a:t>policies and procedures at enrolment.</a:t>
            </a:r>
          </a:p>
          <a:p>
            <a:pPr algn="l"/>
            <a:r>
              <a:rPr lang="en-AU" b="1" u="sng" dirty="0" smtClean="0">
                <a:solidFill>
                  <a:srgbClr val="FFFF00"/>
                </a:solidFill>
              </a:rPr>
              <a:t>Equity</a:t>
            </a:r>
          </a:p>
          <a:p>
            <a:pPr algn="l">
              <a:buFont typeface="Wingdings" pitchFamily="2" charset="2"/>
              <a:buChar char="Ø"/>
            </a:pPr>
            <a:r>
              <a:rPr lang="en-AU" dirty="0" smtClean="0">
                <a:solidFill>
                  <a:srgbClr val="FFFF00"/>
                </a:solidFill>
              </a:rPr>
              <a:t> Foods offered to children should be reflective of their cultural,</a:t>
            </a:r>
          </a:p>
          <a:p>
            <a:pPr algn="l"/>
            <a:r>
              <a:rPr lang="en-AU" dirty="0" smtClean="0">
                <a:solidFill>
                  <a:srgbClr val="FFFF00"/>
                </a:solidFill>
              </a:rPr>
              <a:t>religious beliefs and specific dietary requirements.</a:t>
            </a:r>
          </a:p>
          <a:p>
            <a:pPr algn="l"/>
            <a:r>
              <a:rPr lang="en-AU" b="1" u="sng" dirty="0" smtClean="0">
                <a:solidFill>
                  <a:srgbClr val="FFFF00"/>
                </a:solidFill>
              </a:rPr>
              <a:t>Curriculum</a:t>
            </a:r>
          </a:p>
          <a:p>
            <a:pPr algn="l">
              <a:buFont typeface="Wingdings" pitchFamily="2" charset="2"/>
              <a:buChar char="Ø"/>
            </a:pPr>
            <a:r>
              <a:rPr lang="en-AU" dirty="0" smtClean="0">
                <a:solidFill>
                  <a:srgbClr val="FFFF00"/>
                </a:solidFill>
              </a:rPr>
              <a:t>Think about ways to engage children in planned and unplanned play experiences, conversations and routines that could promote healthy eating and good nutrition.</a:t>
            </a:r>
          </a:p>
          <a:p>
            <a:pPr algn="l"/>
            <a:r>
              <a:rPr lang="en-AU" b="1" u="sng" dirty="0" smtClean="0">
                <a:solidFill>
                  <a:srgbClr val="FFFF00"/>
                </a:solidFill>
              </a:rPr>
              <a:t>Environment of the service</a:t>
            </a:r>
          </a:p>
          <a:p>
            <a:pPr algn="l">
              <a:buFont typeface="Wingdings" pitchFamily="2" charset="2"/>
              <a:buChar char="Ø"/>
            </a:pPr>
            <a:r>
              <a:rPr lang="en-AU" dirty="0" smtClean="0">
                <a:solidFill>
                  <a:srgbClr val="FFFF00"/>
                </a:solidFill>
              </a:rPr>
              <a:t> Mealtime environments need to be set up in a way which is inviting to</a:t>
            </a:r>
          </a:p>
          <a:p>
            <a:pPr algn="l"/>
            <a:r>
              <a:rPr lang="en-AU" dirty="0" smtClean="0">
                <a:solidFill>
                  <a:srgbClr val="FFFF00"/>
                </a:solidFill>
              </a:rPr>
              <a:t>children.</a:t>
            </a:r>
          </a:p>
          <a:p>
            <a:pPr algn="l">
              <a:buFont typeface="Wingdings" pitchFamily="2" charset="2"/>
              <a:buChar char="Ø"/>
            </a:pPr>
            <a:r>
              <a:rPr lang="en-AU" dirty="0" smtClean="0">
                <a:solidFill>
                  <a:srgbClr val="FFFF00"/>
                </a:solidFill>
              </a:rPr>
              <a:t>Remember the potential learning which could take place during mealtimes</a:t>
            </a:r>
          </a:p>
          <a:p>
            <a:pPr algn="l"/>
            <a:r>
              <a:rPr lang="en-AU" dirty="0" smtClean="0">
                <a:solidFill>
                  <a:srgbClr val="FFFF00"/>
                </a:solidFill>
              </a:rPr>
              <a:t>so take time to set it up like any other activity.</a:t>
            </a:r>
            <a:endParaRPr lang="en-AU" dirty="0">
              <a:solidFill>
                <a:srgbClr val="FFFF00"/>
              </a:solidFill>
            </a:endParaRPr>
          </a:p>
        </p:txBody>
      </p:sp>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003" y="3435927"/>
            <a:ext cx="8344080" cy="5683913"/>
          </a:xfrm>
        </p:spPr>
        <p:txBody>
          <a:bodyPr/>
          <a:lstStyle/>
          <a:p>
            <a:pPr algn="l"/>
            <a:r>
              <a:rPr lang="en-AU" sz="1400" dirty="0" smtClean="0">
                <a:solidFill>
                  <a:srgbClr val="FFFF00"/>
                </a:solidFill>
              </a:rPr>
              <a:t/>
            </a:r>
            <a:br>
              <a:rPr lang="en-AU" sz="1400" dirty="0" smtClean="0">
                <a:solidFill>
                  <a:srgbClr val="FFFF00"/>
                </a:solidFill>
              </a:rPr>
            </a:br>
            <a:r>
              <a:rPr lang="en-AU" sz="1400" dirty="0" smtClean="0">
                <a:solidFill>
                  <a:srgbClr val="FFFF00"/>
                </a:solidFill>
              </a:rPr>
              <a:t/>
            </a:r>
            <a:br>
              <a:rPr lang="en-AU" sz="1400" dirty="0" smtClean="0">
                <a:solidFill>
                  <a:srgbClr val="FFFF00"/>
                </a:solidFill>
              </a:rPr>
            </a:br>
            <a:endParaRPr lang="en-US" sz="1400" dirty="0">
              <a:solidFill>
                <a:srgbClr val="FFFF00"/>
              </a:solidFill>
            </a:endParaRPr>
          </a:p>
        </p:txBody>
      </p:sp>
      <p:pic>
        <p:nvPicPr>
          <p:cNvPr id="8" name="Picture 7"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6" name="Rectangle 5"/>
          <p:cNvSpPr/>
          <p:nvPr/>
        </p:nvSpPr>
        <p:spPr>
          <a:xfrm>
            <a:off x="377371" y="892378"/>
            <a:ext cx="8464458" cy="2031325"/>
          </a:xfrm>
          <a:prstGeom prst="rect">
            <a:avLst/>
          </a:prstGeom>
        </p:spPr>
        <p:txBody>
          <a:bodyPr wrap="square">
            <a:spAutoFit/>
          </a:bodyPr>
          <a:lstStyle/>
          <a:p>
            <a:r>
              <a:rPr lang="en-AU" dirty="0" smtClean="0">
                <a:solidFill>
                  <a:srgbClr val="FFFF00"/>
                </a:solidFill>
              </a:rPr>
              <a:t>A balanced diet will mean that you are receiving all the nutrition you need - enough carbohydrates, iron, energy, protein, fat, fibre magnesium, water, zinc, </a:t>
            </a:r>
            <a:r>
              <a:rPr lang="en-AU" dirty="0" err="1" smtClean="0">
                <a:solidFill>
                  <a:srgbClr val="FFFF00"/>
                </a:solidFill>
              </a:rPr>
              <a:t>thiamin</a:t>
            </a:r>
            <a:r>
              <a:rPr lang="en-AU" dirty="0" smtClean="0">
                <a:solidFill>
                  <a:srgbClr val="FFFF00"/>
                </a:solidFill>
              </a:rPr>
              <a:t>, riboflavin, niacin, </a:t>
            </a:r>
            <a:r>
              <a:rPr lang="en-AU" dirty="0" err="1" smtClean="0">
                <a:solidFill>
                  <a:srgbClr val="FFFF00"/>
                </a:solidFill>
              </a:rPr>
              <a:t>folate</a:t>
            </a:r>
            <a:r>
              <a:rPr lang="en-AU" dirty="0" smtClean="0">
                <a:solidFill>
                  <a:srgbClr val="FFFF00"/>
                </a:solidFill>
              </a:rPr>
              <a:t>, sodium, vitamin C, potassium, calcium, vitamin A and vitamin B12. </a:t>
            </a:r>
          </a:p>
          <a:p>
            <a:endParaRPr lang="en-AU" dirty="0" smtClean="0"/>
          </a:p>
          <a:p>
            <a:endParaRPr lang="en-AU" dirty="0" smtClean="0"/>
          </a:p>
          <a:p>
            <a:endParaRPr lang="en-AU" dirty="0"/>
          </a:p>
        </p:txBody>
      </p:sp>
      <p:pic>
        <p:nvPicPr>
          <p:cNvPr id="9" name="Picture 8" descr="healthy food pyramid.png"/>
          <p:cNvPicPr>
            <a:picLocks noChangeAspect="1"/>
          </p:cNvPicPr>
          <p:nvPr/>
        </p:nvPicPr>
        <p:blipFill>
          <a:blip r:embed="rId3" cstate="print"/>
          <a:stretch>
            <a:fillRect/>
          </a:stretch>
        </p:blipFill>
        <p:spPr>
          <a:xfrm>
            <a:off x="2540000" y="2162175"/>
            <a:ext cx="3164113" cy="4296682"/>
          </a:xfrm>
          <a:prstGeom prst="rect">
            <a:avLst/>
          </a:prstGeom>
        </p:spPr>
      </p:pic>
    </p:spTree>
    <p:extLst>
      <p:ext uri="{BB962C8B-B14F-4D97-AF65-F5344CB8AC3E}">
        <p14:creationId xmlns="" xmlns:p14="http://schemas.microsoft.com/office/powerpoint/2010/main" val="3140925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0307" y="441064"/>
            <a:ext cx="8326418" cy="6088828"/>
          </a:xfrm>
        </p:spPr>
        <p:txBody>
          <a:bodyPr/>
          <a:lstStyle/>
          <a:p>
            <a:pPr algn="l"/>
            <a:r>
              <a:rPr lang="en-AU" b="1" u="sng" dirty="0" smtClean="0">
                <a:solidFill>
                  <a:srgbClr val="FFFF00"/>
                </a:solidFill>
              </a:rPr>
              <a:t>Food safety</a:t>
            </a:r>
          </a:p>
          <a:p>
            <a:pPr algn="l">
              <a:buFont typeface="Wingdings" pitchFamily="2" charset="2"/>
              <a:buChar char="Ø"/>
            </a:pPr>
            <a:r>
              <a:rPr lang="en-AU" dirty="0" smtClean="0">
                <a:solidFill>
                  <a:srgbClr val="FFFF00"/>
                </a:solidFill>
              </a:rPr>
              <a:t>Food safety practice must be in line with current regulatory requirements</a:t>
            </a:r>
          </a:p>
          <a:p>
            <a:pPr algn="l"/>
            <a:r>
              <a:rPr lang="en-AU" dirty="0" smtClean="0">
                <a:solidFill>
                  <a:srgbClr val="FFFF00"/>
                </a:solidFill>
              </a:rPr>
              <a:t>and all staff must adhere to food safety measures.</a:t>
            </a:r>
          </a:p>
          <a:p>
            <a:pPr algn="l">
              <a:buFont typeface="Wingdings" pitchFamily="2" charset="2"/>
              <a:buChar char="Ø"/>
            </a:pPr>
            <a:r>
              <a:rPr lang="en-AU" dirty="0" smtClean="0">
                <a:solidFill>
                  <a:srgbClr val="FFFF00"/>
                </a:solidFill>
              </a:rPr>
              <a:t>Ensure that your Food Safety Plan is up to date (and aligned with your</a:t>
            </a:r>
          </a:p>
          <a:p>
            <a:pPr algn="l"/>
            <a:r>
              <a:rPr lang="en-AU" dirty="0" smtClean="0">
                <a:solidFill>
                  <a:srgbClr val="FFFF00"/>
                </a:solidFill>
              </a:rPr>
              <a:t>State / Territory / council requirements). Your plan should always reflect</a:t>
            </a:r>
          </a:p>
          <a:p>
            <a:pPr algn="l"/>
            <a:r>
              <a:rPr lang="en-AU" dirty="0" smtClean="0">
                <a:solidFill>
                  <a:srgbClr val="FFFF00"/>
                </a:solidFill>
              </a:rPr>
              <a:t>your actual practices.</a:t>
            </a:r>
          </a:p>
          <a:p>
            <a:pPr algn="l"/>
            <a:endParaRPr lang="en-AU" b="1" u="sng" dirty="0" smtClean="0">
              <a:solidFill>
                <a:srgbClr val="FFFF00"/>
              </a:solidFill>
            </a:endParaRPr>
          </a:p>
          <a:p>
            <a:pPr algn="l"/>
            <a:r>
              <a:rPr lang="en-AU" b="1" u="sng" dirty="0" smtClean="0">
                <a:solidFill>
                  <a:srgbClr val="FFFF00"/>
                </a:solidFill>
              </a:rPr>
              <a:t>Staff practices</a:t>
            </a:r>
          </a:p>
          <a:p>
            <a:pPr algn="l">
              <a:buFont typeface="Wingdings" pitchFamily="2" charset="2"/>
              <a:buChar char="Ø"/>
            </a:pPr>
            <a:r>
              <a:rPr lang="en-AU" dirty="0" smtClean="0">
                <a:solidFill>
                  <a:srgbClr val="FFFF00"/>
                </a:solidFill>
              </a:rPr>
              <a:t>All educators need to understand the healthy eating (and related) policies</a:t>
            </a:r>
          </a:p>
          <a:p>
            <a:pPr algn="l"/>
            <a:r>
              <a:rPr lang="en-AU" dirty="0" smtClean="0">
                <a:solidFill>
                  <a:srgbClr val="FFFF00"/>
                </a:solidFill>
              </a:rPr>
              <a:t>and procedures.</a:t>
            </a:r>
          </a:p>
          <a:p>
            <a:pPr algn="l">
              <a:buFont typeface="Wingdings" pitchFamily="2" charset="2"/>
              <a:buChar char="Ø"/>
            </a:pPr>
            <a:r>
              <a:rPr lang="en-AU" dirty="0" smtClean="0">
                <a:solidFill>
                  <a:srgbClr val="FFFF00"/>
                </a:solidFill>
              </a:rPr>
              <a:t>Eating habits and attitudes to foods greatly influence the children so ensure</a:t>
            </a:r>
          </a:p>
          <a:p>
            <a:pPr algn="l"/>
            <a:r>
              <a:rPr lang="en-AU" dirty="0" smtClean="0">
                <a:solidFill>
                  <a:srgbClr val="FFFF00"/>
                </a:solidFill>
              </a:rPr>
              <a:t>all educators are working from the same philosophy which values children’s</a:t>
            </a:r>
          </a:p>
          <a:p>
            <a:pPr algn="l"/>
            <a:r>
              <a:rPr lang="en-AU" dirty="0" smtClean="0">
                <a:solidFill>
                  <a:srgbClr val="FFFF00"/>
                </a:solidFill>
              </a:rPr>
              <a:t>health as part of their overall wellbeing and development.</a:t>
            </a:r>
          </a:p>
          <a:p>
            <a:pPr algn="l">
              <a:buFont typeface="Wingdings" pitchFamily="2" charset="2"/>
              <a:buChar char="Ø"/>
            </a:pPr>
            <a:r>
              <a:rPr lang="en-AU" dirty="0" smtClean="0">
                <a:solidFill>
                  <a:srgbClr val="FFFF00"/>
                </a:solidFill>
              </a:rPr>
              <a:t> Identify any training needs of staff, for example, food handling, food</a:t>
            </a:r>
          </a:p>
          <a:p>
            <a:pPr algn="l"/>
            <a:r>
              <a:rPr lang="en-AU" dirty="0" smtClean="0">
                <a:solidFill>
                  <a:srgbClr val="FFFF00"/>
                </a:solidFill>
              </a:rPr>
              <a:t>storage or menu planning. (See your local PSC for a full list of Professional</a:t>
            </a:r>
          </a:p>
          <a:p>
            <a:pPr algn="l"/>
            <a:r>
              <a:rPr lang="en-AU" dirty="0" smtClean="0">
                <a:solidFill>
                  <a:srgbClr val="FFFF00"/>
                </a:solidFill>
              </a:rPr>
              <a:t>Development).</a:t>
            </a:r>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8791" y="522514"/>
            <a:ext cx="8358691" cy="6114954"/>
          </a:xfrm>
        </p:spPr>
        <p:txBody>
          <a:bodyPr>
            <a:normAutofit fontScale="92500" lnSpcReduction="10000"/>
          </a:bodyPr>
          <a:lstStyle/>
          <a:p>
            <a:pPr algn="l"/>
            <a:r>
              <a:rPr lang="en-AU" b="1" u="sng" dirty="0" smtClean="0">
                <a:solidFill>
                  <a:srgbClr val="FFFF00"/>
                </a:solidFill>
              </a:rPr>
              <a:t>Environment – physical and social</a:t>
            </a:r>
          </a:p>
          <a:p>
            <a:pPr algn="l"/>
            <a:r>
              <a:rPr lang="en-AU" b="1" u="sng" dirty="0" smtClean="0">
                <a:solidFill>
                  <a:srgbClr val="FFFF00"/>
                </a:solidFill>
              </a:rPr>
              <a:t>Tables</a:t>
            </a:r>
            <a:r>
              <a:rPr lang="en-AU" dirty="0" smtClean="0">
                <a:solidFill>
                  <a:srgbClr val="FFFF00"/>
                </a:solidFill>
              </a:rPr>
              <a:t> - ensure the tables are visually appealing to children. Add flowers, candles</a:t>
            </a:r>
          </a:p>
          <a:p>
            <a:pPr algn="l"/>
            <a:r>
              <a:rPr lang="en-AU" dirty="0" smtClean="0">
                <a:solidFill>
                  <a:srgbClr val="FFFF00"/>
                </a:solidFill>
              </a:rPr>
              <a:t>and tea lights (battery operated), tablecloths, soft music and lighting. (Ask the</a:t>
            </a:r>
          </a:p>
          <a:p>
            <a:pPr algn="l"/>
            <a:r>
              <a:rPr lang="en-AU" dirty="0" smtClean="0">
                <a:solidFill>
                  <a:srgbClr val="FFFF00"/>
                </a:solidFill>
              </a:rPr>
              <a:t>children what you could do to make your current mealtime environment better).</a:t>
            </a:r>
          </a:p>
          <a:p>
            <a:pPr algn="l"/>
            <a:r>
              <a:rPr lang="en-AU" b="1" u="sng" dirty="0" smtClean="0">
                <a:solidFill>
                  <a:srgbClr val="FFFF00"/>
                </a:solidFill>
              </a:rPr>
              <a:t>Equipmen</a:t>
            </a:r>
            <a:r>
              <a:rPr lang="en-AU" dirty="0" smtClean="0">
                <a:solidFill>
                  <a:srgbClr val="FFFF00"/>
                </a:solidFill>
              </a:rPr>
              <a:t>t - Cutlery and utensils must be manageable for all children and</a:t>
            </a:r>
          </a:p>
          <a:p>
            <a:pPr algn="l"/>
            <a:r>
              <a:rPr lang="en-AU" dirty="0" smtClean="0">
                <a:solidFill>
                  <a:srgbClr val="FFFF00"/>
                </a:solidFill>
              </a:rPr>
              <a:t>respectful of cultural differences and religious ways of eating food. Plates,</a:t>
            </a:r>
          </a:p>
          <a:p>
            <a:pPr algn="l"/>
            <a:r>
              <a:rPr lang="en-AU" dirty="0" smtClean="0">
                <a:solidFill>
                  <a:srgbClr val="FFFF00"/>
                </a:solidFill>
              </a:rPr>
              <a:t>bowls - is everything plastic? If so, why have you made this choice? Use real</a:t>
            </a:r>
          </a:p>
          <a:p>
            <a:pPr algn="l"/>
            <a:r>
              <a:rPr lang="en-AU" dirty="0" smtClean="0">
                <a:solidFill>
                  <a:srgbClr val="FFFF00"/>
                </a:solidFill>
              </a:rPr>
              <a:t>items as often as possible (think about EYLF and FSAC principle of having high</a:t>
            </a:r>
          </a:p>
          <a:p>
            <a:pPr algn="l"/>
            <a:r>
              <a:rPr lang="en-AU" dirty="0" smtClean="0">
                <a:solidFill>
                  <a:srgbClr val="FFFF00"/>
                </a:solidFill>
              </a:rPr>
              <a:t>expectations of children). Jugs and glasses must be a suitable size and assist with</a:t>
            </a:r>
          </a:p>
          <a:p>
            <a:pPr algn="l"/>
            <a:r>
              <a:rPr lang="en-AU" dirty="0" smtClean="0">
                <a:solidFill>
                  <a:srgbClr val="FFFF00"/>
                </a:solidFill>
              </a:rPr>
              <a:t>children’s self-help skills.</a:t>
            </a:r>
          </a:p>
          <a:p>
            <a:pPr algn="l"/>
            <a:r>
              <a:rPr lang="en-AU" b="1" u="sng" dirty="0" smtClean="0">
                <a:solidFill>
                  <a:srgbClr val="FFFF00"/>
                </a:solidFill>
              </a:rPr>
              <a:t>Indoor space </a:t>
            </a:r>
            <a:r>
              <a:rPr lang="en-AU" dirty="0" smtClean="0">
                <a:solidFill>
                  <a:srgbClr val="FFFF00"/>
                </a:solidFill>
              </a:rPr>
              <a:t>- If children eat indoors then consider the colours of the walls and</a:t>
            </a:r>
          </a:p>
          <a:p>
            <a:pPr algn="l"/>
            <a:r>
              <a:rPr lang="en-AU" dirty="0" smtClean="0">
                <a:solidFill>
                  <a:srgbClr val="FFFF00"/>
                </a:solidFill>
              </a:rPr>
              <a:t>the displays. What atmosphere is created as a result? It is essential to create a</a:t>
            </a:r>
          </a:p>
          <a:p>
            <a:pPr algn="l"/>
            <a:r>
              <a:rPr lang="en-AU" dirty="0" smtClean="0">
                <a:solidFill>
                  <a:srgbClr val="FFFF00"/>
                </a:solidFill>
              </a:rPr>
              <a:t>warm, inviting atmosphere so children will enjoy eating in that space. This can</a:t>
            </a:r>
          </a:p>
          <a:p>
            <a:pPr algn="l"/>
            <a:r>
              <a:rPr lang="en-AU" dirty="0" smtClean="0">
                <a:solidFill>
                  <a:srgbClr val="FFFF00"/>
                </a:solidFill>
              </a:rPr>
              <a:t>be achieved by adding natural lighting (where possible), good ventilation, soft</a:t>
            </a:r>
          </a:p>
          <a:p>
            <a:pPr algn="l"/>
            <a:r>
              <a:rPr lang="en-AU" dirty="0" smtClean="0">
                <a:solidFill>
                  <a:srgbClr val="FFFF00"/>
                </a:solidFill>
              </a:rPr>
              <a:t>furnishings and a happy, relaxed atmosphere. The physical design and colour of</a:t>
            </a:r>
          </a:p>
          <a:p>
            <a:pPr algn="l"/>
            <a:r>
              <a:rPr lang="en-AU" dirty="0" smtClean="0">
                <a:solidFill>
                  <a:srgbClr val="FFFF00"/>
                </a:solidFill>
              </a:rPr>
              <a:t>the room influences the way in which children act in that space.</a:t>
            </a:r>
          </a:p>
          <a:p>
            <a:pPr algn="l"/>
            <a:r>
              <a:rPr lang="en-AU" dirty="0" smtClean="0">
                <a:solidFill>
                  <a:srgbClr val="FFFF00"/>
                </a:solidFill>
              </a:rPr>
              <a:t>ü Outdoor space – if children are eating outdoors then similarly it needs to in a</a:t>
            </a:r>
          </a:p>
          <a:p>
            <a:pPr algn="l"/>
            <a:r>
              <a:rPr lang="en-AU" dirty="0" smtClean="0">
                <a:solidFill>
                  <a:srgbClr val="FFFF00"/>
                </a:solidFill>
              </a:rPr>
              <a:t>relaxed, pleasant space where time and effort has gone into setting up the tables</a:t>
            </a:r>
          </a:p>
          <a:p>
            <a:pPr algn="l"/>
            <a:r>
              <a:rPr lang="en-AU" dirty="0" smtClean="0">
                <a:solidFill>
                  <a:srgbClr val="FFFF00"/>
                </a:solidFill>
              </a:rPr>
              <a:t>and equipment appropriately.</a:t>
            </a:r>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1821" y="408791"/>
            <a:ext cx="8283387" cy="6067313"/>
          </a:xfrm>
        </p:spPr>
        <p:txBody>
          <a:bodyPr>
            <a:normAutofit fontScale="92500"/>
          </a:bodyPr>
          <a:lstStyle/>
          <a:p>
            <a:pPr algn="l"/>
            <a:r>
              <a:rPr lang="en-AU" b="1" u="sng" dirty="0" smtClean="0"/>
              <a:t> </a:t>
            </a:r>
            <a:r>
              <a:rPr lang="en-AU" b="1" u="sng" dirty="0" smtClean="0">
                <a:solidFill>
                  <a:srgbClr val="FFFF00"/>
                </a:solidFill>
              </a:rPr>
              <a:t>Social environment – during mealtimes:</a:t>
            </a:r>
          </a:p>
          <a:p>
            <a:pPr algn="l"/>
            <a:endParaRPr lang="en-AU" b="1" dirty="0" smtClean="0">
              <a:solidFill>
                <a:srgbClr val="FFFF00"/>
              </a:solidFill>
            </a:endParaRPr>
          </a:p>
          <a:p>
            <a:pPr algn="l"/>
            <a:r>
              <a:rPr lang="en-AU" b="1" dirty="0" smtClean="0">
                <a:solidFill>
                  <a:srgbClr val="FFFF00"/>
                </a:solidFill>
              </a:rPr>
              <a:t>Independence and self-help skills </a:t>
            </a:r>
            <a:r>
              <a:rPr lang="en-AU" dirty="0" smtClean="0">
                <a:solidFill>
                  <a:srgbClr val="FFFF00"/>
                </a:solidFill>
              </a:rPr>
              <a:t>– encourage children’s self-help skills by</a:t>
            </a:r>
          </a:p>
          <a:p>
            <a:pPr algn="l"/>
            <a:r>
              <a:rPr lang="en-AU" dirty="0" smtClean="0">
                <a:solidFill>
                  <a:srgbClr val="FFFF00"/>
                </a:solidFill>
              </a:rPr>
              <a:t>encouraging them to choose the amount of food they want to eat. This will foster</a:t>
            </a:r>
          </a:p>
          <a:p>
            <a:pPr algn="l"/>
            <a:r>
              <a:rPr lang="en-AU" dirty="0" smtClean="0">
                <a:solidFill>
                  <a:srgbClr val="FFFF00"/>
                </a:solidFill>
              </a:rPr>
              <a:t>their self-regulation skills also. Offer facilities that will allow children to easily clean up after meals.</a:t>
            </a:r>
          </a:p>
          <a:p>
            <a:pPr algn="l"/>
            <a:r>
              <a:rPr lang="en-AU" b="1" dirty="0" smtClean="0">
                <a:solidFill>
                  <a:srgbClr val="FFFF00"/>
                </a:solidFill>
              </a:rPr>
              <a:t>Interactions and relationship</a:t>
            </a:r>
            <a:r>
              <a:rPr lang="en-AU" dirty="0" smtClean="0">
                <a:solidFill>
                  <a:srgbClr val="FFFF00"/>
                </a:solidFill>
              </a:rPr>
              <a:t>s – use mealtimes with children as an opportunity to</a:t>
            </a:r>
          </a:p>
          <a:p>
            <a:pPr algn="l"/>
            <a:r>
              <a:rPr lang="en-AU" dirty="0" smtClean="0">
                <a:solidFill>
                  <a:srgbClr val="FFFF00"/>
                </a:solidFill>
              </a:rPr>
              <a:t>promote NQS QA 5 (</a:t>
            </a:r>
            <a:r>
              <a:rPr lang="en-AU" i="1" dirty="0" smtClean="0">
                <a:solidFill>
                  <a:srgbClr val="FFFF00"/>
                </a:solidFill>
              </a:rPr>
              <a:t>Relationships with children). For example, 5.1.2 states that</a:t>
            </a:r>
          </a:p>
          <a:p>
            <a:pPr algn="l"/>
            <a:r>
              <a:rPr lang="en-AU" dirty="0" smtClean="0">
                <a:solidFill>
                  <a:srgbClr val="FFFF00"/>
                </a:solidFill>
              </a:rPr>
              <a:t>‘</a:t>
            </a:r>
            <a:r>
              <a:rPr lang="en-AU" i="1" dirty="0" smtClean="0">
                <a:solidFill>
                  <a:srgbClr val="FFFF00"/>
                </a:solidFill>
              </a:rPr>
              <a:t>every child is able to engage with educators in meaningful, open interactions that support the acquisition of skills for life and learning.’ (The Guide to the National </a:t>
            </a:r>
            <a:r>
              <a:rPr lang="en-AU" dirty="0" smtClean="0">
                <a:solidFill>
                  <a:srgbClr val="FFFF00"/>
                </a:solidFill>
              </a:rPr>
              <a:t>Quality Standard, 2011)</a:t>
            </a:r>
          </a:p>
          <a:p>
            <a:pPr algn="l"/>
            <a:r>
              <a:rPr lang="en-AU" b="1" dirty="0" smtClean="0">
                <a:solidFill>
                  <a:srgbClr val="FFFF00"/>
                </a:solidFill>
              </a:rPr>
              <a:t>Bonding with babies </a:t>
            </a:r>
            <a:r>
              <a:rPr lang="en-AU" dirty="0" smtClean="0">
                <a:solidFill>
                  <a:srgbClr val="FFFF00"/>
                </a:solidFill>
              </a:rPr>
              <a:t>- This is particularly important for babies and younger children where so much of the learning occurs around their daily routine, like feeding time.</a:t>
            </a:r>
          </a:p>
          <a:p>
            <a:pPr algn="l"/>
            <a:r>
              <a:rPr lang="en-AU" dirty="0" smtClean="0">
                <a:solidFill>
                  <a:srgbClr val="FFFF00"/>
                </a:solidFill>
              </a:rPr>
              <a:t>Babies need to feel safe and secure and connected to the person feeding them so</a:t>
            </a:r>
          </a:p>
          <a:p>
            <a:pPr algn="l"/>
            <a:r>
              <a:rPr lang="en-AU" dirty="0" smtClean="0">
                <a:solidFill>
                  <a:srgbClr val="FFFF00"/>
                </a:solidFill>
              </a:rPr>
              <a:t>ensure the same educator per feed for babies with minimal interruptions.</a:t>
            </a:r>
          </a:p>
          <a:p>
            <a:pPr algn="l"/>
            <a:r>
              <a:rPr lang="en-AU" b="1" dirty="0" smtClean="0">
                <a:solidFill>
                  <a:srgbClr val="FFFF00"/>
                </a:solidFill>
              </a:rPr>
              <a:t>Communication</a:t>
            </a:r>
            <a:r>
              <a:rPr lang="en-AU" dirty="0" smtClean="0">
                <a:solidFill>
                  <a:srgbClr val="FFFF00"/>
                </a:solidFill>
              </a:rPr>
              <a:t> - Allow time for children to communicate with each other through</a:t>
            </a:r>
          </a:p>
          <a:p>
            <a:pPr algn="l"/>
            <a:r>
              <a:rPr lang="en-AU" dirty="0" smtClean="0">
                <a:solidFill>
                  <a:srgbClr val="FFFF00"/>
                </a:solidFill>
              </a:rPr>
              <a:t>facial expressions, talking, watching and socialising with each other.</a:t>
            </a:r>
          </a:p>
          <a:p>
            <a:pPr algn="l"/>
            <a:endParaRPr lang="en-AU"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4" name="Rectangle 3"/>
          <p:cNvSpPr/>
          <p:nvPr/>
        </p:nvSpPr>
        <p:spPr>
          <a:xfrm>
            <a:off x="302171" y="566057"/>
            <a:ext cx="8336220" cy="5632311"/>
          </a:xfrm>
          <a:prstGeom prst="rect">
            <a:avLst/>
          </a:prstGeom>
        </p:spPr>
        <p:txBody>
          <a:bodyPr wrap="square">
            <a:spAutoFit/>
          </a:bodyPr>
          <a:lstStyle/>
          <a:p>
            <a:r>
              <a:rPr lang="en-AU" b="1" dirty="0" smtClean="0">
                <a:solidFill>
                  <a:srgbClr val="FFFF00"/>
                </a:solidFill>
              </a:rPr>
              <a:t>Food Labels </a:t>
            </a:r>
          </a:p>
          <a:p>
            <a:endParaRPr lang="en-AU" b="1" dirty="0" smtClean="0">
              <a:solidFill>
                <a:srgbClr val="FFFF00"/>
              </a:solidFill>
            </a:endParaRPr>
          </a:p>
          <a:p>
            <a:r>
              <a:rPr lang="en-AU" b="1" dirty="0" smtClean="0">
                <a:solidFill>
                  <a:srgbClr val="FFFF00"/>
                </a:solidFill>
              </a:rPr>
              <a:t>Food labels and nutritional information panels: what and where they are</a:t>
            </a:r>
          </a:p>
          <a:p>
            <a:r>
              <a:rPr lang="en-AU" dirty="0" smtClean="0">
                <a:solidFill>
                  <a:srgbClr val="FFFF00"/>
                </a:solidFill>
              </a:rPr>
              <a:t>Food labels are included on all food products, except for very small packets and fresh foods, such as fruit and vegetables and local bakery or organic products.</a:t>
            </a:r>
          </a:p>
          <a:p>
            <a:endParaRPr lang="en-AU" dirty="0" smtClean="0">
              <a:solidFill>
                <a:srgbClr val="FFFF00"/>
              </a:solidFill>
            </a:endParaRPr>
          </a:p>
          <a:p>
            <a:r>
              <a:rPr lang="en-AU" dirty="0" smtClean="0">
                <a:solidFill>
                  <a:srgbClr val="FFFF00"/>
                </a:solidFill>
              </a:rPr>
              <a:t>Food labels tell you what </a:t>
            </a:r>
            <a:r>
              <a:rPr lang="en-AU" b="1" dirty="0" smtClean="0">
                <a:solidFill>
                  <a:srgbClr val="FFFF00"/>
                </a:solidFill>
              </a:rPr>
              <a:t>ingredients or additives</a:t>
            </a:r>
            <a:r>
              <a:rPr lang="en-AU" dirty="0" smtClean="0">
                <a:solidFill>
                  <a:srgbClr val="FFFF00"/>
                </a:solidFill>
              </a:rPr>
              <a:t> are in the food. They give you nutritional information about the food’s fat and protein content. And they tell you who manufactured the food. </a:t>
            </a:r>
          </a:p>
          <a:p>
            <a:endParaRPr lang="en-AU" dirty="0" smtClean="0">
              <a:solidFill>
                <a:srgbClr val="FFFF00"/>
              </a:solidFill>
            </a:endParaRPr>
          </a:p>
          <a:p>
            <a:r>
              <a:rPr lang="en-AU" dirty="0" smtClean="0">
                <a:solidFill>
                  <a:srgbClr val="FFFF00"/>
                </a:solidFill>
              </a:rPr>
              <a:t>Nutritional information panels are a part of the food label. These tell you what nutrients the food contains and how much of each nutrient there is.</a:t>
            </a:r>
          </a:p>
          <a:p>
            <a:r>
              <a:rPr lang="en-AU" dirty="0" smtClean="0">
                <a:solidFill>
                  <a:srgbClr val="FFFF00"/>
                </a:solidFill>
              </a:rPr>
              <a:t>When you buy a packaged food product, have a look at the </a:t>
            </a:r>
            <a:r>
              <a:rPr lang="en-AU" b="1" dirty="0" smtClean="0">
                <a:solidFill>
                  <a:srgbClr val="FFFF00"/>
                </a:solidFill>
              </a:rPr>
              <a:t>back of the packet</a:t>
            </a:r>
            <a:r>
              <a:rPr lang="en-AU" dirty="0" smtClean="0">
                <a:solidFill>
                  <a:srgbClr val="FFFF00"/>
                </a:solidFill>
              </a:rPr>
              <a:t>. You should be able to see a box with a heading like ‘Nutritional information’. Under the heading, you’ll see categories like: </a:t>
            </a:r>
          </a:p>
          <a:p>
            <a:endParaRPr lang="en-AU" dirty="0" smtClean="0">
              <a:solidFill>
                <a:srgbClr val="FFFF00"/>
              </a:solidFill>
            </a:endParaRPr>
          </a:p>
          <a:p>
            <a:r>
              <a:rPr lang="en-AU" dirty="0" smtClean="0">
                <a:solidFill>
                  <a:srgbClr val="FFFF00"/>
                </a:solidFill>
              </a:rPr>
              <a:t>serving size, energy, protein, fat, carbohydrates, dietary fibre, sodium</a:t>
            </a:r>
          </a:p>
          <a:p>
            <a:endParaRPr lang="en-AU" dirty="0" smtClean="0">
              <a:solidFill>
                <a:srgbClr val="FFFF00"/>
              </a:solidFill>
            </a:endParaRPr>
          </a:p>
          <a:p>
            <a:endParaRPr lang="en-AU"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8033" y="365760"/>
            <a:ext cx="8423237" cy="6088828"/>
          </a:xfrm>
        </p:spPr>
        <p:txBody>
          <a:bodyPr>
            <a:normAutofit fontScale="92500" lnSpcReduction="10000"/>
          </a:bodyPr>
          <a:lstStyle/>
          <a:p>
            <a:pPr algn="l"/>
            <a:r>
              <a:rPr lang="en-AU" b="1" dirty="0" smtClean="0">
                <a:solidFill>
                  <a:srgbClr val="FFFF00"/>
                </a:solidFill>
              </a:rPr>
              <a:t>Nutritional informational panels</a:t>
            </a:r>
          </a:p>
          <a:p>
            <a:pPr algn="l"/>
            <a:r>
              <a:rPr lang="en-AU" dirty="0" smtClean="0">
                <a:solidFill>
                  <a:srgbClr val="FFFF00"/>
                </a:solidFill>
              </a:rPr>
              <a:t>All foods have to list </a:t>
            </a:r>
            <a:r>
              <a:rPr lang="en-AU" b="1" dirty="0" smtClean="0">
                <a:solidFill>
                  <a:srgbClr val="FFFF00"/>
                </a:solidFill>
              </a:rPr>
              <a:t>seven nutrients</a:t>
            </a:r>
            <a:r>
              <a:rPr lang="en-AU" dirty="0" smtClean="0">
                <a:solidFill>
                  <a:srgbClr val="FFFF00"/>
                </a:solidFill>
              </a:rPr>
              <a:t> on their nutritional information panels – energy (kilojoules), protein, total fat, saturated fat, total carbohydrates, sugars and sodium. Manufacturers might decide to include other nutrients too.</a:t>
            </a:r>
          </a:p>
          <a:p>
            <a:pPr algn="l"/>
            <a:endParaRPr lang="en-AU" sz="900" dirty="0" smtClean="0">
              <a:solidFill>
                <a:srgbClr val="FFFF00"/>
              </a:solidFill>
            </a:endParaRPr>
          </a:p>
          <a:p>
            <a:pPr algn="l"/>
            <a:r>
              <a:rPr lang="en-AU" dirty="0" smtClean="0">
                <a:solidFill>
                  <a:srgbClr val="FFFF00"/>
                </a:solidFill>
              </a:rPr>
              <a:t>Comparing the nutritional information on different food products helps you work out the healthiest choice. All you need to do is see which one has </a:t>
            </a:r>
            <a:r>
              <a:rPr lang="en-AU" b="1" dirty="0" smtClean="0">
                <a:solidFill>
                  <a:srgbClr val="FFFF00"/>
                </a:solidFill>
              </a:rPr>
              <a:t>lower saturated fat, lower sodium, lower sugar and higher fibre. </a:t>
            </a:r>
          </a:p>
          <a:p>
            <a:pPr algn="l"/>
            <a:endParaRPr lang="en-AU" sz="900" dirty="0" smtClean="0">
              <a:solidFill>
                <a:srgbClr val="FFFF00"/>
              </a:solidFill>
            </a:endParaRPr>
          </a:p>
          <a:p>
            <a:pPr algn="l"/>
            <a:r>
              <a:rPr lang="en-AU" dirty="0" smtClean="0">
                <a:solidFill>
                  <a:srgbClr val="FFFF00"/>
                </a:solidFill>
              </a:rPr>
              <a:t>When you’re comparing two products, look at the </a:t>
            </a:r>
            <a:r>
              <a:rPr lang="en-AU" b="1" dirty="0" smtClean="0">
                <a:solidFill>
                  <a:srgbClr val="FFFF00"/>
                </a:solidFill>
              </a:rPr>
              <a:t>‘per 100 gm’ information</a:t>
            </a:r>
            <a:r>
              <a:rPr lang="en-AU" dirty="0" smtClean="0">
                <a:solidFill>
                  <a:srgbClr val="FFFF00"/>
                </a:solidFill>
              </a:rPr>
              <a:t> on each, rather than the ‘per serving’ information. This way you can compare the same thing on each product.</a:t>
            </a:r>
          </a:p>
          <a:p>
            <a:pPr algn="l"/>
            <a:endParaRPr lang="en-AU" sz="900" dirty="0" smtClean="0">
              <a:solidFill>
                <a:srgbClr val="FFFF00"/>
              </a:solidFill>
            </a:endParaRPr>
          </a:p>
          <a:p>
            <a:pPr algn="l"/>
            <a:r>
              <a:rPr lang="en-AU" b="1" dirty="0" smtClean="0">
                <a:solidFill>
                  <a:srgbClr val="FFFF00"/>
                </a:solidFill>
              </a:rPr>
              <a:t>‘Use by’ and ‘Best before’ dates</a:t>
            </a:r>
          </a:p>
          <a:p>
            <a:pPr algn="l"/>
            <a:r>
              <a:rPr lang="en-AU" dirty="0" smtClean="0">
                <a:solidFill>
                  <a:srgbClr val="FFFF00"/>
                </a:solidFill>
              </a:rPr>
              <a:t>All foods with a shelf life of less than two years must have a date on them that tells you when the manufacturer advises the food will either be unsafe to eat or not as good to eat:</a:t>
            </a:r>
          </a:p>
          <a:p>
            <a:pPr algn="l"/>
            <a:r>
              <a:rPr lang="en-AU" b="1" dirty="0" smtClean="0">
                <a:solidFill>
                  <a:srgbClr val="FFFF00"/>
                </a:solidFill>
              </a:rPr>
              <a:t>Use by </a:t>
            </a:r>
            <a:r>
              <a:rPr lang="en-AU" dirty="0" smtClean="0">
                <a:solidFill>
                  <a:srgbClr val="FFFF00"/>
                </a:solidFill>
              </a:rPr>
              <a:t>is for perishable foods such as meat, fish and dairy. This is the date that tells us when a food is ‘off’. It’s illegal for shops to sell food past its ‘Use by’ date.</a:t>
            </a:r>
          </a:p>
          <a:p>
            <a:pPr algn="l"/>
            <a:r>
              <a:rPr lang="en-AU" b="1" dirty="0" smtClean="0">
                <a:solidFill>
                  <a:srgbClr val="FFFF00"/>
                </a:solidFill>
              </a:rPr>
              <a:t>Best before</a:t>
            </a:r>
            <a:r>
              <a:rPr lang="en-AU" dirty="0" smtClean="0">
                <a:solidFill>
                  <a:srgbClr val="FFFF00"/>
                </a:solidFill>
              </a:rPr>
              <a:t> tells you the date when the food will still be safe to eat but might not be of the best quality anymore.</a:t>
            </a:r>
          </a:p>
          <a:p>
            <a:pPr algn="l"/>
            <a:r>
              <a:rPr lang="en-AU" b="1" dirty="0" smtClean="0">
                <a:solidFill>
                  <a:srgbClr val="FFFF00"/>
                </a:solidFill>
              </a:rPr>
              <a:t>Baked on</a:t>
            </a:r>
            <a:r>
              <a:rPr lang="en-AU" dirty="0" smtClean="0">
                <a:solidFill>
                  <a:srgbClr val="FFFF00"/>
                </a:solidFill>
              </a:rPr>
              <a:t> or </a:t>
            </a:r>
            <a:r>
              <a:rPr lang="en-AU" b="1" dirty="0" smtClean="0">
                <a:solidFill>
                  <a:srgbClr val="FFFF00"/>
                </a:solidFill>
              </a:rPr>
              <a:t>packed on</a:t>
            </a:r>
            <a:r>
              <a:rPr lang="en-AU" dirty="0" smtClean="0">
                <a:solidFill>
                  <a:srgbClr val="FFFF00"/>
                </a:solidFill>
              </a:rPr>
              <a:t> is the date the food was manufactured or packed. This tells you how fresh it is. You might see this on foods like bread and meat.</a:t>
            </a:r>
          </a:p>
          <a:p>
            <a:pPr algn="l"/>
            <a:endParaRPr lang="en-AU" dirty="0">
              <a:solidFill>
                <a:srgbClr val="FFFF00"/>
              </a:solidFill>
            </a:endParaRPr>
          </a:p>
        </p:txBody>
      </p:sp>
      <p:pic>
        <p:nvPicPr>
          <p:cNvPr id="7" name="Picture 6"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4094" y="408791"/>
            <a:ext cx="8315661" cy="6035039"/>
          </a:xfrm>
        </p:spPr>
        <p:txBody>
          <a:bodyPr>
            <a:normAutofit/>
          </a:bodyPr>
          <a:lstStyle/>
          <a:p>
            <a:pPr algn="l"/>
            <a:r>
              <a:rPr lang="en-AU" sz="5600" dirty="0" smtClean="0">
                <a:solidFill>
                  <a:srgbClr val="FFFF00"/>
                </a:solidFill>
              </a:rPr>
              <a:t>	</a:t>
            </a:r>
            <a:r>
              <a:rPr lang="en-AU" sz="4300" dirty="0" smtClean="0">
                <a:solidFill>
                  <a:srgbClr val="FFFF00"/>
                </a:solidFill>
              </a:rPr>
              <a:t/>
            </a:r>
            <a:br>
              <a:rPr lang="en-AU" sz="4300" dirty="0" smtClean="0">
                <a:solidFill>
                  <a:srgbClr val="FFFF00"/>
                </a:solidFill>
              </a:rPr>
            </a:br>
            <a:r>
              <a:rPr lang="en-AU" sz="4300" dirty="0" smtClean="0">
                <a:solidFill>
                  <a:srgbClr val="FFFF00"/>
                </a:solidFill>
              </a:rPr>
              <a:t/>
            </a:r>
            <a:br>
              <a:rPr lang="en-AU" sz="4300" dirty="0" smtClean="0">
                <a:solidFill>
                  <a:srgbClr val="FFFF00"/>
                </a:solidFill>
              </a:rPr>
            </a:br>
            <a:endParaRPr lang="en-AU" sz="4300" dirty="0" smtClean="0">
              <a:solidFill>
                <a:srgbClr val="FFFF00"/>
              </a:solidFill>
            </a:endParaRPr>
          </a:p>
          <a:p>
            <a:pPr algn="l"/>
            <a:r>
              <a:rPr lang="en-AU" dirty="0" smtClean="0">
                <a:solidFill>
                  <a:srgbClr val="FFFF00"/>
                </a:solidFill>
              </a:rPr>
              <a:t/>
            </a:r>
            <a:br>
              <a:rPr lang="en-AU" dirty="0" smtClean="0">
                <a:solidFill>
                  <a:srgbClr val="FFFF00"/>
                </a:solidFill>
              </a:rPr>
            </a:br>
            <a:r>
              <a:rPr lang="en-AU" dirty="0" smtClean="0">
                <a:solidFill>
                  <a:srgbClr val="FFFF00"/>
                </a:solidFill>
              </a:rPr>
              <a:t/>
            </a:r>
            <a:br>
              <a:rPr lang="en-AU" dirty="0" smtClean="0">
                <a:solidFill>
                  <a:srgbClr val="FFFF00"/>
                </a:solidFill>
              </a:rPr>
            </a:br>
            <a:endParaRPr lang="en-AU" dirty="0"/>
          </a:p>
        </p:txBody>
      </p:sp>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pic>
        <p:nvPicPr>
          <p:cNvPr id="29698" name="Picture 2" descr="C:\Users\Window's\AppData\Local\Microsoft\Windows\Temporary Internet Files\Content.Outlook\0K9FDK3X\FullSizeRender (12).jpg"/>
          <p:cNvPicPr>
            <a:picLocks noChangeAspect="1" noChangeArrowheads="1"/>
          </p:cNvPicPr>
          <p:nvPr/>
        </p:nvPicPr>
        <p:blipFill>
          <a:blip r:embed="rId3" cstate="print"/>
          <a:srcRect/>
          <a:stretch>
            <a:fillRect/>
          </a:stretch>
        </p:blipFill>
        <p:spPr bwMode="auto">
          <a:xfrm>
            <a:off x="1293018" y="408790"/>
            <a:ext cx="5744129" cy="60350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93257" y="1250169"/>
            <a:ext cx="6563249" cy="5083954"/>
          </a:xfrm>
        </p:spPr>
        <p:txBody>
          <a:bodyPr>
            <a:normAutofit/>
          </a:bodyPr>
          <a:lstStyle/>
          <a:p>
            <a:pPr algn="l"/>
            <a:r>
              <a:rPr lang="en-AU" dirty="0" smtClean="0">
                <a:solidFill>
                  <a:srgbClr val="FFFF00"/>
                </a:solidFill>
              </a:rPr>
              <a:t>The </a:t>
            </a:r>
            <a:r>
              <a:rPr lang="en-AU" i="1" dirty="0" smtClean="0">
                <a:solidFill>
                  <a:srgbClr val="FFFF00"/>
                </a:solidFill>
              </a:rPr>
              <a:t>Infant Feeding Guidelines are aimed at health workers to assist them in </a:t>
            </a:r>
            <a:r>
              <a:rPr lang="en-AU" dirty="0" smtClean="0">
                <a:solidFill>
                  <a:srgbClr val="FFFF00"/>
                </a:solidFill>
              </a:rPr>
              <a:t>providing consistent advice to the general public about breastfeeding and infant feeding. They support optimum infant nutrition by providing a review of the</a:t>
            </a:r>
          </a:p>
          <a:p>
            <a:pPr algn="l"/>
            <a:r>
              <a:rPr lang="en-AU" dirty="0" smtClean="0">
                <a:solidFill>
                  <a:srgbClr val="FFFF00"/>
                </a:solidFill>
              </a:rPr>
              <a:t>evidence, and clear evidence-based recommendations on infant feeding for health workers.</a:t>
            </a:r>
            <a:endParaRPr lang="en-US" dirty="0">
              <a:solidFill>
                <a:srgbClr val="FFFF00"/>
              </a:solidFill>
            </a:endParaRPr>
          </a:p>
        </p:txBody>
      </p:sp>
      <p:pic>
        <p:nvPicPr>
          <p:cNvPr id="5" name="Picture 4" descr="SMYL Logo Style 3"/>
          <p:cNvPicPr/>
          <p:nvPr/>
        </p:nvPicPr>
        <p:blipFill>
          <a:blip r:embed="rId2" cstate="print"/>
          <a:srcRect/>
          <a:stretch>
            <a:fillRect/>
          </a:stretch>
        </p:blipFill>
        <p:spPr bwMode="auto">
          <a:xfrm>
            <a:off x="7051824" y="229259"/>
            <a:ext cx="1804682" cy="680280"/>
          </a:xfrm>
          <a:prstGeom prst="rect">
            <a:avLst/>
          </a:prstGeom>
          <a:noFill/>
        </p:spPr>
      </p:pic>
      <p:pic>
        <p:nvPicPr>
          <p:cNvPr id="12" name="Picture 11" descr="infant feeding guidelines.png"/>
          <p:cNvPicPr>
            <a:picLocks noChangeAspect="1"/>
          </p:cNvPicPr>
          <p:nvPr/>
        </p:nvPicPr>
        <p:blipFill>
          <a:blip r:embed="rId3" cstate="print"/>
          <a:stretch>
            <a:fillRect/>
          </a:stretch>
        </p:blipFill>
        <p:spPr>
          <a:xfrm>
            <a:off x="527050" y="1250169"/>
            <a:ext cx="1558471" cy="2298118"/>
          </a:xfrm>
          <a:prstGeom prst="rect">
            <a:avLst/>
          </a:prstGeom>
        </p:spPr>
      </p:pic>
      <p:pic>
        <p:nvPicPr>
          <p:cNvPr id="13" name="Picture 12" descr="untitled.png"/>
          <p:cNvPicPr>
            <a:picLocks noChangeAspect="1"/>
          </p:cNvPicPr>
          <p:nvPr/>
        </p:nvPicPr>
        <p:blipFill>
          <a:blip r:embed="rId4" cstate="print"/>
          <a:stretch>
            <a:fillRect/>
          </a:stretch>
        </p:blipFill>
        <p:spPr>
          <a:xfrm>
            <a:off x="527050" y="4027259"/>
            <a:ext cx="1511514" cy="2141311"/>
          </a:xfrm>
          <a:prstGeom prst="rect">
            <a:avLst/>
          </a:prstGeom>
        </p:spPr>
      </p:pic>
      <p:sp>
        <p:nvSpPr>
          <p:cNvPr id="15" name="TextBox 14"/>
          <p:cNvSpPr txBox="1"/>
          <p:nvPr/>
        </p:nvSpPr>
        <p:spPr>
          <a:xfrm>
            <a:off x="527050" y="595086"/>
            <a:ext cx="6524774" cy="461665"/>
          </a:xfrm>
          <a:prstGeom prst="rect">
            <a:avLst/>
          </a:prstGeom>
          <a:noFill/>
        </p:spPr>
        <p:txBody>
          <a:bodyPr wrap="square" rtlCol="0">
            <a:spAutoFit/>
          </a:bodyPr>
          <a:lstStyle/>
          <a:p>
            <a:r>
              <a:rPr lang="en-AU" sz="2400" b="1" u="sng" dirty="0" smtClean="0">
                <a:solidFill>
                  <a:srgbClr val="FFFF00"/>
                </a:solidFill>
              </a:rPr>
              <a:t>Guidelines</a:t>
            </a:r>
            <a:endParaRPr lang="en-AU" sz="2400" b="1" u="sng" dirty="0">
              <a:solidFill>
                <a:srgbClr val="FFFF00"/>
              </a:solidFill>
            </a:endParaRPr>
          </a:p>
        </p:txBody>
      </p:sp>
      <p:sp>
        <p:nvSpPr>
          <p:cNvPr id="17" name="Rectangle 16"/>
          <p:cNvSpPr/>
          <p:nvPr/>
        </p:nvSpPr>
        <p:spPr>
          <a:xfrm>
            <a:off x="2286000" y="4027258"/>
            <a:ext cx="6570506" cy="2031325"/>
          </a:xfrm>
          <a:prstGeom prst="rect">
            <a:avLst/>
          </a:prstGeom>
        </p:spPr>
        <p:txBody>
          <a:bodyPr wrap="square">
            <a:spAutoFit/>
          </a:bodyPr>
          <a:lstStyle/>
          <a:p>
            <a:r>
              <a:rPr lang="en-AU" dirty="0" smtClean="0">
                <a:solidFill>
                  <a:srgbClr val="FFFF00"/>
                </a:solidFill>
              </a:rPr>
              <a:t>By following the dietary patterns recommended in the </a:t>
            </a:r>
            <a:r>
              <a:rPr lang="en-AU" i="1" dirty="0" smtClean="0">
                <a:solidFill>
                  <a:srgbClr val="FFFF00"/>
                </a:solidFill>
              </a:rPr>
              <a:t>Guidelines and the Australian Guide to Healthy Eating, we will get enough of the nutrients essential for good health and also help </a:t>
            </a:r>
            <a:r>
              <a:rPr lang="en-AU" dirty="0" smtClean="0">
                <a:solidFill>
                  <a:srgbClr val="FFFF00"/>
                </a:solidFill>
              </a:rPr>
              <a:t>reduce our risk of chronic health problems such as heart disease, type 2 diabetes, some cancers and obesity. We may also feel better, look better, enjoy life more and live longer!</a:t>
            </a:r>
            <a:endParaRPr lang="en-AU" dirty="0">
              <a:solidFill>
                <a:srgbClr val="FFFF00"/>
              </a:solidFill>
            </a:endParaRPr>
          </a:p>
        </p:txBody>
      </p:sp>
    </p:spTree>
    <p:extLst>
      <p:ext uri="{BB962C8B-B14F-4D97-AF65-F5344CB8AC3E}">
        <p14:creationId xmlns="" xmlns:p14="http://schemas.microsoft.com/office/powerpoint/2010/main" val="104001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55002" y="892377"/>
            <a:ext cx="8433996" cy="5594483"/>
          </a:xfrm>
        </p:spPr>
        <p:txBody>
          <a:bodyPr>
            <a:noAutofit/>
          </a:bodyPr>
          <a:lstStyle/>
          <a:p>
            <a:pPr algn="l"/>
            <a:r>
              <a:rPr lang="en-AU" b="1" u="sng" dirty="0" smtClean="0">
                <a:solidFill>
                  <a:srgbClr val="FFFF00"/>
                </a:solidFill>
              </a:rPr>
              <a:t>Guideline 1: </a:t>
            </a:r>
            <a:r>
              <a:rPr lang="en-AU" b="1" dirty="0" smtClean="0">
                <a:solidFill>
                  <a:srgbClr val="FFFF00"/>
                </a:solidFill>
              </a:rPr>
              <a:t>To achieve and maintain a healthy weight, be physically active and choose amounts of nutritious food and drinks to meet your energy needs Children and adolescents should eat sufficient nutritious foods to grow and develop normally. They should be physically active every day and their growth should be checked regularly. Older people should eat nutritious foods and keep physically active to help maintain muscle strength and a healthy weight</a:t>
            </a:r>
            <a:r>
              <a:rPr lang="en-AU" sz="1600" dirty="0" smtClean="0">
                <a:solidFill>
                  <a:srgbClr val="FFFF00"/>
                </a:solidFill>
              </a:rPr>
              <a:t>.</a:t>
            </a:r>
          </a:p>
          <a:p>
            <a:pPr algn="l"/>
            <a:endParaRPr lang="en-AU" dirty="0" smtClean="0">
              <a:solidFill>
                <a:srgbClr val="FFFF00"/>
              </a:solidFill>
            </a:endParaRPr>
          </a:p>
          <a:p>
            <a:pPr algn="l"/>
            <a:r>
              <a:rPr lang="en-AU" dirty="0" smtClean="0">
                <a:solidFill>
                  <a:srgbClr val="FFFF00"/>
                </a:solidFill>
              </a:rPr>
              <a:t>What do different levels of physical activity mean?</a:t>
            </a:r>
            <a:endParaRPr lang="en-AU" i="1" dirty="0" smtClean="0">
              <a:solidFill>
                <a:srgbClr val="FFFF00"/>
              </a:solidFill>
            </a:endParaRPr>
          </a:p>
          <a:p>
            <a:pPr algn="l"/>
            <a:r>
              <a:rPr lang="en-AU" i="1" u="sng" dirty="0" smtClean="0">
                <a:solidFill>
                  <a:srgbClr val="FFFF00"/>
                </a:solidFill>
              </a:rPr>
              <a:t>Sedentary activities </a:t>
            </a:r>
            <a:r>
              <a:rPr lang="en-AU" i="1" dirty="0" smtClean="0">
                <a:solidFill>
                  <a:srgbClr val="FFFF00"/>
                </a:solidFill>
              </a:rPr>
              <a:t>mainly involve </a:t>
            </a:r>
            <a:r>
              <a:rPr lang="en-AU" dirty="0" smtClean="0">
                <a:solidFill>
                  <a:srgbClr val="FFFF00"/>
                </a:solidFill>
              </a:rPr>
              <a:t>sitting or lying down, using little energy. </a:t>
            </a:r>
          </a:p>
          <a:p>
            <a:pPr algn="l"/>
            <a:r>
              <a:rPr lang="en-AU" i="1" u="sng" dirty="0" smtClean="0">
                <a:solidFill>
                  <a:srgbClr val="FFFF00"/>
                </a:solidFill>
              </a:rPr>
              <a:t>Light activities </a:t>
            </a:r>
            <a:r>
              <a:rPr lang="en-AU" i="1" dirty="0" smtClean="0">
                <a:solidFill>
                  <a:srgbClr val="FFFF00"/>
                </a:solidFill>
              </a:rPr>
              <a:t>include standing </a:t>
            </a:r>
            <a:r>
              <a:rPr lang="en-AU" dirty="0" smtClean="0">
                <a:solidFill>
                  <a:srgbClr val="FFFF00"/>
                </a:solidFill>
              </a:rPr>
              <a:t>and moving around in the home, workplace or community.</a:t>
            </a:r>
          </a:p>
          <a:p>
            <a:pPr algn="l"/>
            <a:r>
              <a:rPr lang="en-AU" i="1" u="sng" dirty="0" smtClean="0">
                <a:solidFill>
                  <a:srgbClr val="FFFF00"/>
                </a:solidFill>
              </a:rPr>
              <a:t>Moderate activities </a:t>
            </a:r>
            <a:r>
              <a:rPr lang="en-AU" i="1" dirty="0" smtClean="0">
                <a:solidFill>
                  <a:srgbClr val="FFFF00"/>
                </a:solidFill>
              </a:rPr>
              <a:t>require some effort </a:t>
            </a:r>
            <a:r>
              <a:rPr lang="en-AU" dirty="0" smtClean="0">
                <a:solidFill>
                  <a:srgbClr val="FFFF00"/>
                </a:solidFill>
              </a:rPr>
              <a:t>but you can still have a conversation. For example, walking briskly, gentle swimming or social tennis.</a:t>
            </a:r>
          </a:p>
          <a:p>
            <a:pPr algn="l"/>
            <a:r>
              <a:rPr lang="en-AU" i="1" u="sng" dirty="0" smtClean="0">
                <a:solidFill>
                  <a:srgbClr val="FFFF00"/>
                </a:solidFill>
              </a:rPr>
              <a:t>Vigorous activities </a:t>
            </a:r>
            <a:r>
              <a:rPr lang="en-AU" i="1" dirty="0" smtClean="0">
                <a:solidFill>
                  <a:srgbClr val="FFFF00"/>
                </a:solidFill>
              </a:rPr>
              <a:t>make you huff and </a:t>
            </a:r>
            <a:r>
              <a:rPr lang="en-AU" dirty="0" smtClean="0">
                <a:solidFill>
                  <a:srgbClr val="FFFF00"/>
                </a:solidFill>
              </a:rPr>
              <a:t>puff, so talking is difficult. Vigorous activities include jogging, aerobics and sports like football and netball.</a:t>
            </a:r>
          </a:p>
          <a:p>
            <a:pPr algn="l"/>
            <a:endParaRPr lang="en-AU" sz="2000" dirty="0" smtClean="0">
              <a:solidFill>
                <a:srgbClr val="FFFF00"/>
              </a:solidFill>
            </a:endParaRPr>
          </a:p>
        </p:txBody>
      </p:sp>
      <p:pic>
        <p:nvPicPr>
          <p:cNvPr id="3" name="Picture 2" descr="SMYL Logo Style 3"/>
          <p:cNvPicPr/>
          <p:nvPr/>
        </p:nvPicPr>
        <p:blipFill>
          <a:blip r:embed="rId2" cstate="print"/>
          <a:srcRect/>
          <a:stretch>
            <a:fillRect/>
          </a:stretch>
        </p:blipFill>
        <p:spPr bwMode="auto">
          <a:xfrm>
            <a:off x="7037147" y="212097"/>
            <a:ext cx="1804682" cy="6802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5" name="Text Placeholder 5"/>
          <p:cNvSpPr txBox="1">
            <a:spLocks/>
          </p:cNvSpPr>
          <p:nvPr/>
        </p:nvSpPr>
        <p:spPr>
          <a:xfrm>
            <a:off x="497749" y="1105469"/>
            <a:ext cx="8221448" cy="5415744"/>
          </a:xfrm>
          <a:prstGeom prst="rect">
            <a:avLst/>
          </a:prstGeom>
        </p:spPr>
        <p:txBody>
          <a:bodyPr vert="horz" lIns="91440" tIns="45720" rIns="91440" bIns="45720" rtlCol="0">
            <a:normAutofit/>
          </a:bodyPr>
          <a:lstStyle/>
          <a:p>
            <a:endParaRPr lang="en-AU" dirty="0">
              <a:solidFill>
                <a:srgbClr val="FFFF00"/>
              </a:solidFill>
            </a:endParaRPr>
          </a:p>
        </p:txBody>
      </p:sp>
      <p:sp>
        <p:nvSpPr>
          <p:cNvPr id="6" name="Title 1"/>
          <p:cNvSpPr txBox="1">
            <a:spLocks/>
          </p:cNvSpPr>
          <p:nvPr/>
        </p:nvSpPr>
        <p:spPr>
          <a:xfrm>
            <a:off x="856311" y="742950"/>
            <a:ext cx="6363355" cy="86995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bg1"/>
                </a:solidFill>
                <a:effectLst/>
                <a:uLnTx/>
                <a:uFillTx/>
                <a:latin typeface="+mj-lt"/>
                <a:ea typeface="+mj-ea"/>
                <a:cs typeface="+mj-cs"/>
              </a:rPr>
              <a:t/>
            </a:r>
            <a:br>
              <a:rPr kumimoji="0" lang="en-US" sz="3600" b="0" i="0" u="none" strike="noStrike" kern="1200" cap="none" spc="0" normalizeH="0" baseline="0" noProof="0" smtClean="0">
                <a:ln>
                  <a:noFill/>
                </a:ln>
                <a:solidFill>
                  <a:schemeClr val="bg1"/>
                </a:solidFill>
                <a:effectLst/>
                <a:uLnTx/>
                <a:uFillTx/>
                <a:latin typeface="+mj-lt"/>
                <a:ea typeface="+mj-ea"/>
                <a:cs typeface="+mj-cs"/>
              </a:rPr>
            </a:b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275771" y="892377"/>
            <a:ext cx="8566058" cy="3970318"/>
          </a:xfrm>
          <a:prstGeom prst="rect">
            <a:avLst/>
          </a:prstGeom>
        </p:spPr>
        <p:txBody>
          <a:bodyPr wrap="square">
            <a:spAutoFit/>
          </a:bodyPr>
          <a:lstStyle/>
          <a:p>
            <a:r>
              <a:rPr lang="en-AU" b="1" u="sng" dirty="0" smtClean="0">
                <a:solidFill>
                  <a:srgbClr val="FFFF00"/>
                </a:solidFill>
              </a:rPr>
              <a:t>GUIDELINE 2</a:t>
            </a:r>
            <a:r>
              <a:rPr lang="en-AU" b="1" dirty="0" smtClean="0">
                <a:solidFill>
                  <a:srgbClr val="FFFF00"/>
                </a:solidFill>
              </a:rPr>
              <a:t>: enjoy a wide variety of nutritious foods FROM THESE FIVE GROUPS EVERY DAY</a:t>
            </a:r>
          </a:p>
          <a:p>
            <a:endParaRPr lang="en-AU" dirty="0" smtClean="0">
              <a:solidFill>
                <a:srgbClr val="FFFF00"/>
              </a:solidFill>
            </a:endParaRPr>
          </a:p>
          <a:p>
            <a:r>
              <a:rPr lang="en-AU" dirty="0" smtClean="0">
                <a:solidFill>
                  <a:srgbClr val="FFFF00"/>
                </a:solidFill>
              </a:rPr>
              <a:t>Plenty of vegetables, of different types and colours, and legumes/beans</a:t>
            </a:r>
          </a:p>
          <a:p>
            <a:r>
              <a:rPr lang="en-AU" dirty="0" smtClean="0">
                <a:solidFill>
                  <a:srgbClr val="FFFF00"/>
                </a:solidFill>
              </a:rPr>
              <a:t>Fruit Grain (cereal) foods, mostly wholegrain, and/or high cereal fibre varieties such as breads, cereals, rice, pasta, noodles, polenta, couscous, oats, </a:t>
            </a:r>
            <a:r>
              <a:rPr lang="en-AU" dirty="0" err="1" smtClean="0">
                <a:solidFill>
                  <a:srgbClr val="FFFF00"/>
                </a:solidFill>
              </a:rPr>
              <a:t>quinoa</a:t>
            </a:r>
            <a:r>
              <a:rPr lang="en-AU" dirty="0" smtClean="0">
                <a:solidFill>
                  <a:srgbClr val="FFFF00"/>
                </a:solidFill>
              </a:rPr>
              <a:t> and barley </a:t>
            </a:r>
          </a:p>
          <a:p>
            <a:r>
              <a:rPr lang="en-AU" dirty="0" smtClean="0">
                <a:solidFill>
                  <a:srgbClr val="FFFF00"/>
                </a:solidFill>
              </a:rPr>
              <a:t>Lean meats and poultry, fish, eggs, tofu, nuts and seeds, and legumes/beans</a:t>
            </a:r>
          </a:p>
          <a:p>
            <a:r>
              <a:rPr lang="en-AU" dirty="0" smtClean="0">
                <a:solidFill>
                  <a:srgbClr val="FFFF00"/>
                </a:solidFill>
              </a:rPr>
              <a:t>Milk, yoghurt, cheese and/or their alternatives, mostly reduced fat</a:t>
            </a:r>
          </a:p>
          <a:p>
            <a:r>
              <a:rPr lang="en-AU" dirty="0" smtClean="0">
                <a:solidFill>
                  <a:srgbClr val="FFFF00"/>
                </a:solidFill>
              </a:rPr>
              <a:t>And drink plenty of water.</a:t>
            </a:r>
          </a:p>
          <a:p>
            <a:endParaRPr lang="en-AU" dirty="0" smtClean="0">
              <a:solidFill>
                <a:srgbClr val="FFFF00"/>
              </a:solidFill>
            </a:endParaRPr>
          </a:p>
          <a:p>
            <a:r>
              <a:rPr lang="en-AU" dirty="0" smtClean="0"/>
              <a:t> </a:t>
            </a:r>
            <a:endParaRPr lang="en-AU" b="1" dirty="0" smtClean="0">
              <a:solidFill>
                <a:srgbClr val="FFFF00"/>
              </a:solidFill>
            </a:endParaRPr>
          </a:p>
          <a:p>
            <a:endParaRPr lang="en-AU" dirty="0" smtClean="0">
              <a:solidFill>
                <a:srgbClr val="FFFF00"/>
              </a:solidFill>
            </a:endParaRPr>
          </a:p>
          <a:p>
            <a:endParaRPr lang="en-AU" dirty="0">
              <a:solidFill>
                <a:srgbClr val="FFFF00"/>
              </a:solidFill>
            </a:endParaRPr>
          </a:p>
        </p:txBody>
      </p:sp>
    </p:spTree>
    <p:extLst>
      <p:ext uri="{BB962C8B-B14F-4D97-AF65-F5344CB8AC3E}">
        <p14:creationId xmlns="" xmlns:p14="http://schemas.microsoft.com/office/powerpoint/2010/main" val="132413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1319" y="344671"/>
            <a:ext cx="8350510" cy="5437633"/>
          </a:xfrm>
        </p:spPr>
        <p:txBody>
          <a:bodyPr>
            <a:normAutofit/>
          </a:bodyPr>
          <a:lstStyle/>
          <a:p>
            <a:pPr algn="l"/>
            <a:endParaRPr lang="en-AU" dirty="0" smtClean="0">
              <a:solidFill>
                <a:srgbClr val="FFFF00"/>
              </a:solidFill>
            </a:endParaRPr>
          </a:p>
          <a:p>
            <a:pPr algn="l"/>
            <a:endParaRPr lang="en-AU" dirty="0" smtClean="0">
              <a:solidFill>
                <a:srgbClr val="FFFF00"/>
              </a:solidFill>
            </a:endParaRPr>
          </a:p>
          <a:p>
            <a:pPr algn="l"/>
            <a:endParaRPr lang="en-AU" dirty="0" smtClean="0">
              <a:solidFill>
                <a:srgbClr val="FFFF00"/>
              </a:solidFill>
            </a:endParaRPr>
          </a:p>
          <a:p>
            <a:pPr algn="l"/>
            <a:endParaRPr lang="en-AU" dirty="0" smtClean="0">
              <a:solidFill>
                <a:srgbClr val="FFFF00"/>
              </a:solidFill>
            </a:endParaRPr>
          </a:p>
          <a:p>
            <a:pPr algn="l"/>
            <a:endParaRPr lang="en-AU" dirty="0" smtClean="0">
              <a:solidFill>
                <a:srgbClr val="FFFF00"/>
              </a:solidFill>
            </a:endParaRPr>
          </a:p>
          <a:p>
            <a:pPr algn="l"/>
            <a:endParaRPr lang="en-AU" dirty="0" smtClean="0">
              <a:solidFill>
                <a:srgbClr val="FFFF00"/>
              </a:solidFill>
            </a:endParaRPr>
          </a:p>
          <a:p>
            <a:pPr algn="l"/>
            <a:endParaRPr lang="en-AU" dirty="0" smtClean="0">
              <a:solidFill>
                <a:srgbClr val="FFFF00"/>
              </a:solidFill>
            </a:endParaRPr>
          </a:p>
        </p:txBody>
      </p:sp>
      <p:pic>
        <p:nvPicPr>
          <p:cNvPr id="7" name="Picture 6"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6" name="Rectangle 5"/>
          <p:cNvSpPr/>
          <p:nvPr/>
        </p:nvSpPr>
        <p:spPr>
          <a:xfrm>
            <a:off x="215548" y="677455"/>
            <a:ext cx="7544317" cy="830997"/>
          </a:xfrm>
          <a:prstGeom prst="rect">
            <a:avLst/>
          </a:prstGeom>
        </p:spPr>
        <p:txBody>
          <a:bodyPr wrap="square">
            <a:spAutoFit/>
          </a:bodyPr>
          <a:lstStyle/>
          <a:p>
            <a:r>
              <a:rPr lang="en-AU" sz="2400" b="1" dirty="0" smtClean="0">
                <a:solidFill>
                  <a:srgbClr val="FFFF00"/>
                </a:solidFill>
              </a:rPr>
              <a:t>Minimum recommended number of serves of </a:t>
            </a:r>
            <a:r>
              <a:rPr lang="en-AU" sz="2400" b="1" u="sng" dirty="0" smtClean="0">
                <a:solidFill>
                  <a:srgbClr val="FFFF00"/>
                </a:solidFill>
              </a:rPr>
              <a:t>vegetables</a:t>
            </a:r>
            <a:r>
              <a:rPr lang="en-AU" sz="2400" b="1" dirty="0" smtClean="0">
                <a:solidFill>
                  <a:srgbClr val="FFFF00"/>
                </a:solidFill>
              </a:rPr>
              <a:t> per day</a:t>
            </a:r>
            <a:endParaRPr lang="en-AU" sz="2400" dirty="0"/>
          </a:p>
        </p:txBody>
      </p:sp>
      <p:pic>
        <p:nvPicPr>
          <p:cNvPr id="9" name="Picture 2" descr="C:\Users\Window's\AppData\Local\Microsoft\Windows\Temporary Internet Files\Content.Outlook\0K9FDK3X\FullSizeRender (2).jpg"/>
          <p:cNvPicPr>
            <a:picLocks noChangeAspect="1" noChangeArrowheads="1"/>
          </p:cNvPicPr>
          <p:nvPr/>
        </p:nvPicPr>
        <p:blipFill>
          <a:blip r:embed="rId3" cstate="print"/>
          <a:srcRect/>
          <a:stretch>
            <a:fillRect/>
          </a:stretch>
        </p:blipFill>
        <p:spPr bwMode="auto">
          <a:xfrm>
            <a:off x="491319" y="1508452"/>
            <a:ext cx="8128000" cy="1278291"/>
          </a:xfrm>
          <a:prstGeom prst="rect">
            <a:avLst/>
          </a:prstGeom>
          <a:noFill/>
        </p:spPr>
      </p:pic>
      <p:pic>
        <p:nvPicPr>
          <p:cNvPr id="3075" name="Picture 3" descr="C:\Users\Window's\AppData\Local\Microsoft\Windows\Temporary Internet Files\Content.Outlook\0K9FDK3X\FullSizeRender (4).jpg"/>
          <p:cNvPicPr>
            <a:picLocks noChangeAspect="1" noChangeArrowheads="1"/>
          </p:cNvPicPr>
          <p:nvPr/>
        </p:nvPicPr>
        <p:blipFill>
          <a:blip r:embed="rId4" cstate="print"/>
          <a:srcRect/>
          <a:stretch>
            <a:fillRect/>
          </a:stretch>
        </p:blipFill>
        <p:spPr bwMode="auto">
          <a:xfrm>
            <a:off x="1494970" y="2873829"/>
            <a:ext cx="6540665" cy="37047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0219" y="434109"/>
            <a:ext cx="8395854" cy="6077527"/>
          </a:xfrm>
        </p:spPr>
        <p:txBody>
          <a:bodyPr>
            <a:normAutofit/>
          </a:bodyPr>
          <a:lstStyle/>
          <a:p>
            <a:pPr algn="l"/>
            <a:endParaRPr lang="en-AU" b="1" dirty="0" smtClean="0">
              <a:solidFill>
                <a:srgbClr val="FFFF00"/>
              </a:solidFill>
            </a:endParaRPr>
          </a:p>
          <a:p>
            <a:endParaRPr lang="en-AU" dirty="0"/>
          </a:p>
        </p:txBody>
      </p:sp>
      <p:sp>
        <p:nvSpPr>
          <p:cNvPr id="3" name="Rectangle 2"/>
          <p:cNvSpPr/>
          <p:nvPr/>
        </p:nvSpPr>
        <p:spPr>
          <a:xfrm>
            <a:off x="360219" y="624115"/>
            <a:ext cx="7666181" cy="400110"/>
          </a:xfrm>
          <a:prstGeom prst="rect">
            <a:avLst/>
          </a:prstGeom>
        </p:spPr>
        <p:txBody>
          <a:bodyPr wrap="square">
            <a:spAutoFit/>
          </a:bodyPr>
          <a:lstStyle/>
          <a:p>
            <a:r>
              <a:rPr lang="en-AU" sz="2000" b="1" dirty="0" smtClean="0">
                <a:solidFill>
                  <a:srgbClr val="FFFF00"/>
                </a:solidFill>
              </a:rPr>
              <a:t>Minimum recommended number of serves of </a:t>
            </a:r>
            <a:r>
              <a:rPr lang="en-AU" sz="2000" b="1" u="sng" dirty="0" smtClean="0">
                <a:solidFill>
                  <a:srgbClr val="FFFF00"/>
                </a:solidFill>
              </a:rPr>
              <a:t>fruit</a:t>
            </a:r>
            <a:r>
              <a:rPr lang="en-AU" sz="2000" b="1" dirty="0" smtClean="0">
                <a:solidFill>
                  <a:srgbClr val="FFFF00"/>
                </a:solidFill>
              </a:rPr>
              <a:t> per day</a:t>
            </a:r>
          </a:p>
        </p:txBody>
      </p:sp>
      <p:pic>
        <p:nvPicPr>
          <p:cNvPr id="5" name="Picture 2" descr="C:\Users\Window's\AppData\Local\Microsoft\Windows\Temporary Internet Files\Content.Outlook\0K9FDK3X\FullSizeRender (3).jpg"/>
          <p:cNvPicPr>
            <a:picLocks noChangeAspect="1" noChangeArrowheads="1"/>
          </p:cNvPicPr>
          <p:nvPr/>
        </p:nvPicPr>
        <p:blipFill>
          <a:blip r:embed="rId2" cstate="print"/>
          <a:srcRect/>
          <a:stretch>
            <a:fillRect/>
          </a:stretch>
        </p:blipFill>
        <p:spPr bwMode="auto">
          <a:xfrm>
            <a:off x="491319" y="1024225"/>
            <a:ext cx="8128000" cy="1117600"/>
          </a:xfrm>
          <a:prstGeom prst="rect">
            <a:avLst/>
          </a:prstGeom>
          <a:noFill/>
        </p:spPr>
      </p:pic>
      <p:pic>
        <p:nvPicPr>
          <p:cNvPr id="6" name="Picture 5" descr="SMYL Logo Style 3"/>
          <p:cNvPicPr/>
          <p:nvPr/>
        </p:nvPicPr>
        <p:blipFill>
          <a:blip r:embed="rId3" cstate="print"/>
          <a:srcRect/>
          <a:stretch>
            <a:fillRect/>
          </a:stretch>
        </p:blipFill>
        <p:spPr bwMode="auto">
          <a:xfrm>
            <a:off x="7037147" y="212097"/>
            <a:ext cx="1804682" cy="680280"/>
          </a:xfrm>
          <a:prstGeom prst="rect">
            <a:avLst/>
          </a:prstGeom>
          <a:noFill/>
        </p:spPr>
      </p:pic>
      <p:pic>
        <p:nvPicPr>
          <p:cNvPr id="4098" name="Picture 2" descr="C:\Users\Window's\AppData\Local\Microsoft\Windows\Temporary Internet Files\Content.Outlook\0K9FDK3X\IMG_3640.JPG"/>
          <p:cNvPicPr>
            <a:picLocks noChangeAspect="1" noChangeArrowheads="1"/>
          </p:cNvPicPr>
          <p:nvPr/>
        </p:nvPicPr>
        <p:blipFill>
          <a:blip r:embed="rId4" cstate="print"/>
          <a:srcRect/>
          <a:stretch>
            <a:fillRect/>
          </a:stretch>
        </p:blipFill>
        <p:spPr bwMode="auto">
          <a:xfrm>
            <a:off x="1431086" y="2176461"/>
            <a:ext cx="5780233" cy="43351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body" sz="half" idx="2"/>
          </p:nvPr>
        </p:nvSpPr>
        <p:spPr>
          <a:xfrm>
            <a:off x="245423" y="508000"/>
            <a:ext cx="8596406" cy="5905500"/>
          </a:xfrm>
        </p:spPr>
        <p:txBody>
          <a:bodyPr/>
          <a:lstStyle/>
          <a:p>
            <a:pPr algn="l"/>
            <a:r>
              <a:rPr lang="en-AU" b="1" dirty="0" smtClean="0">
                <a:solidFill>
                  <a:srgbClr val="FFFF00"/>
                </a:solidFill>
              </a:rPr>
              <a:t>Minimum recommended number of serves of grain (cereal) foods</a:t>
            </a:r>
          </a:p>
          <a:p>
            <a:pPr algn="l"/>
            <a:r>
              <a:rPr lang="en-AU" b="1" dirty="0" smtClean="0">
                <a:solidFill>
                  <a:srgbClr val="FFFF00"/>
                </a:solidFill>
              </a:rPr>
              <a:t>per day, mostly wholegrain and/or high cereal fibre varieties</a:t>
            </a:r>
          </a:p>
          <a:p>
            <a:pPr algn="l"/>
            <a:endParaRPr lang="en-AU" dirty="0" smtClean="0">
              <a:solidFill>
                <a:srgbClr val="FFFF00"/>
              </a:solidFill>
            </a:endParaRPr>
          </a:p>
          <a:p>
            <a:pPr algn="l"/>
            <a:endParaRPr lang="en-US" dirty="0">
              <a:solidFill>
                <a:srgbClr val="FFFF00"/>
              </a:solidFill>
            </a:endParaRPr>
          </a:p>
          <a:p>
            <a:pPr algn="l"/>
            <a:endParaRPr lang="en-US" dirty="0">
              <a:solidFill>
                <a:srgbClr val="FFFF00"/>
              </a:solidFill>
            </a:endParaRPr>
          </a:p>
        </p:txBody>
      </p:sp>
      <p:pic>
        <p:nvPicPr>
          <p:cNvPr id="14" name="Picture 13" descr="SMYL Logo Style 3"/>
          <p:cNvPicPr/>
          <p:nvPr/>
        </p:nvPicPr>
        <p:blipFill>
          <a:blip r:embed="rId2" cstate="print"/>
          <a:srcRect/>
          <a:stretch>
            <a:fillRect/>
          </a:stretch>
        </p:blipFill>
        <p:spPr bwMode="auto">
          <a:xfrm>
            <a:off x="7037147" y="212097"/>
            <a:ext cx="1804682" cy="680280"/>
          </a:xfrm>
          <a:prstGeom prst="rect">
            <a:avLst/>
          </a:prstGeom>
          <a:noFill/>
        </p:spPr>
      </p:pic>
      <p:sp>
        <p:nvSpPr>
          <p:cNvPr id="4" name="Rectangle 3"/>
          <p:cNvSpPr/>
          <p:nvPr/>
        </p:nvSpPr>
        <p:spPr>
          <a:xfrm>
            <a:off x="434109" y="508000"/>
            <a:ext cx="6603038" cy="646331"/>
          </a:xfrm>
          <a:prstGeom prst="rect">
            <a:avLst/>
          </a:prstGeom>
        </p:spPr>
        <p:txBody>
          <a:bodyPr wrap="square">
            <a:spAutoFit/>
          </a:bodyPr>
          <a:lstStyle/>
          <a:p>
            <a:endParaRPr lang="en-AU" dirty="0" smtClean="0">
              <a:solidFill>
                <a:srgbClr val="FFFF00"/>
              </a:solidFill>
            </a:endParaRPr>
          </a:p>
          <a:p>
            <a:endParaRPr lang="en-AU" dirty="0" smtClean="0">
              <a:solidFill>
                <a:srgbClr val="FFFF00"/>
              </a:solidFill>
            </a:endParaRPr>
          </a:p>
        </p:txBody>
      </p:sp>
      <p:pic>
        <p:nvPicPr>
          <p:cNvPr id="5122" name="Picture 2" descr="C:\Users\Window's\AppData\Local\Microsoft\Windows\Temporary Internet Files\Content.Outlook\0K9FDK3X\FullSizeRender (6).jpg"/>
          <p:cNvPicPr>
            <a:picLocks noChangeAspect="1" noChangeArrowheads="1"/>
          </p:cNvPicPr>
          <p:nvPr/>
        </p:nvPicPr>
        <p:blipFill>
          <a:blip r:embed="rId3" cstate="print"/>
          <a:srcRect/>
          <a:stretch>
            <a:fillRect/>
          </a:stretch>
        </p:blipFill>
        <p:spPr bwMode="auto">
          <a:xfrm>
            <a:off x="245423" y="1357531"/>
            <a:ext cx="8128000" cy="1124412"/>
          </a:xfrm>
          <a:prstGeom prst="rect">
            <a:avLst/>
          </a:prstGeom>
          <a:noFill/>
        </p:spPr>
      </p:pic>
      <p:pic>
        <p:nvPicPr>
          <p:cNvPr id="5123" name="Picture 3" descr="C:\Users\Window's\AppData\Local\Microsoft\Windows\Temporary Internet Files\Content.Outlook\0K9FDK3X\IMG_3644.JPG"/>
          <p:cNvPicPr>
            <a:picLocks noChangeAspect="1" noChangeArrowheads="1"/>
          </p:cNvPicPr>
          <p:nvPr/>
        </p:nvPicPr>
        <p:blipFill>
          <a:blip r:embed="rId4" cstate="print"/>
          <a:srcRect/>
          <a:stretch>
            <a:fillRect/>
          </a:stretch>
        </p:blipFill>
        <p:spPr bwMode="auto">
          <a:xfrm>
            <a:off x="754743" y="2714170"/>
            <a:ext cx="7039428" cy="3762829"/>
          </a:xfrm>
          <a:prstGeom prst="rect">
            <a:avLst/>
          </a:prstGeom>
          <a:noFill/>
        </p:spPr>
      </p:pic>
    </p:spTree>
    <p:extLst>
      <p:ext uri="{BB962C8B-B14F-4D97-AF65-F5344CB8AC3E}">
        <p14:creationId xmlns="" xmlns:p14="http://schemas.microsoft.com/office/powerpoint/2010/main" val="2302544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Custom 1">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7730</TotalTime>
  <Words>4319</Words>
  <Application>Microsoft Office PowerPoint</Application>
  <PresentationFormat>On-screen Show (4:3)</PresentationFormat>
  <Paragraphs>363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Revolution</vt:lpstr>
      <vt:lpstr>Nutrition and Safe Food handling</vt:lpstr>
      <vt:lpstr>Slide 2</vt:lpstr>
      <vt:lpst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Kayleen Lord</dc:creator>
  <cp:lastModifiedBy>Window's</cp:lastModifiedBy>
  <cp:revision>269</cp:revision>
  <dcterms:created xsi:type="dcterms:W3CDTF">2014-07-09T11:14:43Z</dcterms:created>
  <dcterms:modified xsi:type="dcterms:W3CDTF">2014-10-12T06:52:27Z</dcterms:modified>
</cp:coreProperties>
</file>