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308" r:id="rId3"/>
    <p:sldId id="309" r:id="rId4"/>
    <p:sldId id="311" r:id="rId5"/>
    <p:sldId id="312" r:id="rId6"/>
    <p:sldId id="313" r:id="rId7"/>
    <p:sldId id="329" r:id="rId8"/>
    <p:sldId id="310" r:id="rId9"/>
    <p:sldId id="314" r:id="rId10"/>
    <p:sldId id="315" r:id="rId11"/>
    <p:sldId id="316" r:id="rId12"/>
    <p:sldId id="317" r:id="rId13"/>
    <p:sldId id="318" r:id="rId14"/>
    <p:sldId id="320" r:id="rId15"/>
    <p:sldId id="323" r:id="rId16"/>
    <p:sldId id="322" r:id="rId17"/>
    <p:sldId id="321" r:id="rId18"/>
    <p:sldId id="337" r:id="rId19"/>
    <p:sldId id="338" r:id="rId20"/>
    <p:sldId id="339" r:id="rId21"/>
    <p:sldId id="340" r:id="rId22"/>
    <p:sldId id="341" r:id="rId23"/>
    <p:sldId id="342" r:id="rId24"/>
    <p:sldId id="324" r:id="rId25"/>
    <p:sldId id="325" r:id="rId26"/>
    <p:sldId id="326" r:id="rId27"/>
    <p:sldId id="327" r:id="rId28"/>
    <p:sldId id="330" r:id="rId29"/>
    <p:sldId id="331" r:id="rId30"/>
    <p:sldId id="333" r:id="rId31"/>
    <p:sldId id="334" r:id="rId32"/>
    <p:sldId id="335" r:id="rId33"/>
    <p:sldId id="336" r:id="rId34"/>
    <p:sldId id="343" r:id="rId35"/>
    <p:sldId id="34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103" d="100"/>
          <a:sy n="103" d="100"/>
        </p:scale>
        <p:origin x="-204" y="-84"/>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8/10/2014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8/10/2014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10/8/2014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8.jpeg"/><Relationship Id="rId7" Type="http://schemas.openxmlformats.org/officeDocument/2006/relationships/image" Target="../media/image22.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21.jpeg"/><Relationship Id="rId11" Type="http://schemas.openxmlformats.org/officeDocument/2006/relationships/image" Target="../media/image26.jpeg"/><Relationship Id="rId5" Type="http://schemas.openxmlformats.org/officeDocument/2006/relationships/image" Target="../media/image20.jpeg"/><Relationship Id="rId10" Type="http://schemas.openxmlformats.org/officeDocument/2006/relationships/image" Target="../media/image25.jpeg"/><Relationship Id="rId4" Type="http://schemas.openxmlformats.org/officeDocument/2006/relationships/image" Target="../media/image19.jpeg"/><Relationship Id="rId9" Type="http://schemas.openxmlformats.org/officeDocument/2006/relationships/image" Target="../media/image2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psychology.about.com/od/sindex/f/what-is-self-esteem.htm" TargetMode="External"/><Relationship Id="rId2" Type="http://schemas.openxmlformats.org/officeDocument/2006/relationships/hyperlink" Target="http://psychology.about.com/od/profilesal/p/john-bowlby.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1" y="1933775"/>
            <a:ext cx="6762749" cy="1124886"/>
          </a:xfrm>
        </p:spPr>
        <p:txBody>
          <a:bodyPr/>
          <a:lstStyle/>
          <a:p>
            <a:pPr algn="ctr"/>
            <a:r>
              <a:rPr lang="en-US" sz="5400" b="1" dirty="0" smtClean="0">
                <a:ln>
                  <a:solidFill>
                    <a:schemeClr val="tx2">
                      <a:lumMod val="60000"/>
                      <a:lumOff val="40000"/>
                    </a:schemeClr>
                  </a:solidFill>
                </a:ln>
                <a:solidFill>
                  <a:srgbClr val="FFFF00"/>
                </a:solidFill>
                <a:cs typeface="Calibri"/>
              </a:rPr>
              <a:t>Routines for Babies</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 xmlns:p14="http://schemas.microsoft.com/office/powerpoint/2010/main"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1745" y="397164"/>
            <a:ext cx="8497455" cy="6740307"/>
          </a:xfrm>
          <a:prstGeom prst="rect">
            <a:avLst/>
          </a:prstGeom>
          <a:noFill/>
        </p:spPr>
        <p:txBody>
          <a:bodyPr wrap="square" rtlCol="0">
            <a:spAutoFit/>
          </a:bodyPr>
          <a:lstStyle/>
          <a:p>
            <a:r>
              <a:rPr lang="en-AU" b="1" dirty="0" smtClean="0">
                <a:solidFill>
                  <a:srgbClr val="FFFF00"/>
                </a:solidFill>
              </a:rPr>
              <a:t>Recognising signs of distress</a:t>
            </a:r>
          </a:p>
          <a:p>
            <a:endParaRPr lang="en-AU" b="1" dirty="0" smtClean="0">
              <a:solidFill>
                <a:srgbClr val="FFFF00"/>
              </a:solidFill>
            </a:endParaRPr>
          </a:p>
          <a:p>
            <a:r>
              <a:rPr lang="en-AU" b="1" dirty="0" smtClean="0">
                <a:solidFill>
                  <a:srgbClr val="FFFF00"/>
                </a:solidFill>
              </a:rPr>
              <a:t>Did </a:t>
            </a:r>
            <a:r>
              <a:rPr lang="en-AU" b="1" dirty="0" smtClean="0">
                <a:solidFill>
                  <a:srgbClr val="FFFF00"/>
                </a:solidFill>
              </a:rPr>
              <a:t>you know?</a:t>
            </a:r>
          </a:p>
          <a:p>
            <a:r>
              <a:rPr lang="en-AU" dirty="0" smtClean="0">
                <a:solidFill>
                  <a:srgbClr val="FFFF00"/>
                </a:solidFill>
              </a:rPr>
              <a:t>Asking family members can be a good starting point in recognising what a baby is trying to communicate</a:t>
            </a:r>
            <a:r>
              <a:rPr lang="en-AU" dirty="0" smtClean="0">
                <a:solidFill>
                  <a:srgbClr val="FFFF00"/>
                </a:solidFill>
              </a:rPr>
              <a:t>.</a:t>
            </a:r>
          </a:p>
          <a:p>
            <a:endParaRPr lang="en-AU" dirty="0" smtClean="0">
              <a:solidFill>
                <a:srgbClr val="FFFF00"/>
              </a:solidFill>
            </a:endParaRPr>
          </a:p>
          <a:p>
            <a:r>
              <a:rPr lang="en-AU" b="1" dirty="0" smtClean="0">
                <a:solidFill>
                  <a:srgbClr val="FFFF00"/>
                </a:solidFill>
              </a:rPr>
              <a:t>Cues and cries</a:t>
            </a:r>
          </a:p>
          <a:p>
            <a:r>
              <a:rPr lang="en-AU" dirty="0" smtClean="0">
                <a:solidFill>
                  <a:srgbClr val="FFFF00"/>
                </a:solidFill>
              </a:rPr>
              <a:t>Did you know that babies use cues to communicate with us? Cues are signs or signals that babies use to communicate their needs, feelings or interests. They might gesture, point, vocalise, or use facial expressions</a:t>
            </a:r>
            <a:r>
              <a:rPr lang="en-AU" dirty="0" smtClean="0">
                <a:solidFill>
                  <a:srgbClr val="FFFF00"/>
                </a:solidFill>
              </a:rPr>
              <a:t>.</a:t>
            </a:r>
          </a:p>
          <a:p>
            <a:endParaRPr lang="en-AU" dirty="0" smtClean="0">
              <a:solidFill>
                <a:srgbClr val="FFFF00"/>
              </a:solidFill>
            </a:endParaRPr>
          </a:p>
          <a:p>
            <a:r>
              <a:rPr lang="en-AU" dirty="0" smtClean="0">
                <a:solidFill>
                  <a:srgbClr val="FFFF00"/>
                </a:solidFill>
              </a:rPr>
              <a:t>Parents and family members are a good way of finding out more about a baby's cues and cries. They spend a lot of time caring for their child and get to recognise what the child is trying to communicate.</a:t>
            </a:r>
          </a:p>
          <a:p>
            <a:endParaRPr lang="en-AU" dirty="0" smtClean="0">
              <a:solidFill>
                <a:srgbClr val="FFFF00"/>
              </a:solidFill>
            </a:endParaRPr>
          </a:p>
          <a:p>
            <a:r>
              <a:rPr lang="en-AU" dirty="0" smtClean="0">
                <a:solidFill>
                  <a:srgbClr val="FFFF00"/>
                </a:solidFill>
              </a:rPr>
              <a:t>Some </a:t>
            </a:r>
            <a:r>
              <a:rPr lang="en-AU" dirty="0" smtClean="0">
                <a:solidFill>
                  <a:srgbClr val="FFFF00"/>
                </a:solidFill>
              </a:rPr>
              <a:t>other ways you can get to know a baby's cues are by:</a:t>
            </a:r>
          </a:p>
          <a:p>
            <a:endParaRPr lang="en-AU" dirty="0" smtClean="0">
              <a:solidFill>
                <a:srgbClr val="FFFF00"/>
              </a:solidFill>
            </a:endParaRPr>
          </a:p>
          <a:p>
            <a:pPr>
              <a:buFont typeface="Wingdings" pitchFamily="2" charset="2"/>
              <a:buChar char="Ø"/>
            </a:pPr>
            <a:r>
              <a:rPr lang="en-AU" dirty="0" smtClean="0">
                <a:solidFill>
                  <a:srgbClr val="FFFF00"/>
                </a:solidFill>
              </a:rPr>
              <a:t>	</a:t>
            </a:r>
            <a:r>
              <a:rPr lang="en-AU" dirty="0" smtClean="0">
                <a:solidFill>
                  <a:srgbClr val="FFFF00"/>
                </a:solidFill>
              </a:rPr>
              <a:t>playing </a:t>
            </a:r>
            <a:r>
              <a:rPr lang="en-AU" dirty="0" smtClean="0">
                <a:solidFill>
                  <a:srgbClr val="FFFF00"/>
                </a:solidFill>
              </a:rPr>
              <a:t>and interacting with them </a:t>
            </a:r>
          </a:p>
          <a:p>
            <a:pPr>
              <a:buFont typeface="Wingdings" pitchFamily="2" charset="2"/>
              <a:buChar char="Ø"/>
            </a:pPr>
            <a:r>
              <a:rPr lang="en-AU" dirty="0" smtClean="0">
                <a:solidFill>
                  <a:srgbClr val="FFFF00"/>
                </a:solidFill>
              </a:rPr>
              <a:t>	observing </a:t>
            </a:r>
            <a:r>
              <a:rPr lang="en-AU" dirty="0" smtClean="0">
                <a:solidFill>
                  <a:srgbClr val="FFFF00"/>
                </a:solidFill>
              </a:rPr>
              <a:t>them in different situations </a:t>
            </a:r>
          </a:p>
          <a:p>
            <a:pPr>
              <a:buFont typeface="Wingdings" pitchFamily="2" charset="2"/>
              <a:buChar char="Ø"/>
            </a:pPr>
            <a:r>
              <a:rPr lang="en-AU" dirty="0" smtClean="0">
                <a:solidFill>
                  <a:srgbClr val="FFFF00"/>
                </a:solidFill>
              </a:rPr>
              <a:t>	participating </a:t>
            </a:r>
            <a:r>
              <a:rPr lang="en-AU" dirty="0" smtClean="0">
                <a:solidFill>
                  <a:srgbClr val="FFFF00"/>
                </a:solidFill>
              </a:rPr>
              <a:t>in their daily routines </a:t>
            </a:r>
          </a:p>
          <a:p>
            <a:pPr>
              <a:buFont typeface="Wingdings" pitchFamily="2" charset="2"/>
              <a:buChar char="Ø"/>
            </a:pPr>
            <a:r>
              <a:rPr lang="en-AU" dirty="0" smtClean="0">
                <a:solidFill>
                  <a:srgbClr val="FFFF00"/>
                </a:solidFill>
              </a:rPr>
              <a:t>	talking </a:t>
            </a:r>
            <a:r>
              <a:rPr lang="en-AU" dirty="0" smtClean="0">
                <a:solidFill>
                  <a:srgbClr val="FFFF00"/>
                </a:solidFill>
              </a:rPr>
              <a:t>to other caregivers who have cared for them </a:t>
            </a:r>
          </a:p>
          <a:p>
            <a:pPr>
              <a:buFont typeface="Wingdings" pitchFamily="2" charset="2"/>
              <a:buChar char="Ø"/>
            </a:pPr>
            <a:r>
              <a:rPr lang="en-AU" dirty="0" smtClean="0">
                <a:solidFill>
                  <a:srgbClr val="FFFF00"/>
                </a:solidFill>
              </a:rPr>
              <a:t>	taking </a:t>
            </a:r>
            <a:r>
              <a:rPr lang="en-AU" dirty="0" smtClean="0">
                <a:solidFill>
                  <a:srgbClr val="FFFF00"/>
                </a:solidFill>
              </a:rPr>
              <a:t>note of their efforts to communicate, and what they mean. </a:t>
            </a:r>
          </a:p>
          <a:p>
            <a:endParaRPr lang="en-AU" dirty="0" smtClean="0"/>
          </a:p>
          <a:p>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0218" y="544945"/>
            <a:ext cx="8442037" cy="5293757"/>
          </a:xfrm>
          <a:prstGeom prst="rect">
            <a:avLst/>
          </a:prstGeom>
          <a:noFill/>
        </p:spPr>
        <p:txBody>
          <a:bodyPr wrap="square" rtlCol="0">
            <a:spAutoFit/>
          </a:bodyPr>
          <a:lstStyle/>
          <a:p>
            <a:r>
              <a:rPr lang="en-AU" b="1" dirty="0" smtClean="0">
                <a:solidFill>
                  <a:srgbClr val="FFFF00"/>
                </a:solidFill>
              </a:rPr>
              <a:t>What do you think is the most common cue that babies use to communicate?</a:t>
            </a:r>
          </a:p>
          <a:p>
            <a:endParaRPr lang="en-AU" b="1" dirty="0" smtClean="0">
              <a:solidFill>
                <a:srgbClr val="FFFF00"/>
              </a:solidFill>
            </a:endParaRPr>
          </a:p>
          <a:p>
            <a:r>
              <a:rPr lang="en-AU" dirty="0" smtClean="0">
                <a:solidFill>
                  <a:srgbClr val="FFFF00"/>
                </a:solidFill>
              </a:rPr>
              <a:t>Crying! Newborn babies can spend about 6 to 7 per cent of their day crying. All babies are different, some may cry frequently and others only occasionally.</a:t>
            </a:r>
          </a:p>
          <a:p>
            <a:endParaRPr lang="en-AU" dirty="0" smtClean="0">
              <a:solidFill>
                <a:srgbClr val="FFFF00"/>
              </a:solidFill>
            </a:endParaRPr>
          </a:p>
          <a:p>
            <a:r>
              <a:rPr lang="en-AU" dirty="0" smtClean="0">
                <a:solidFill>
                  <a:srgbClr val="FFFF00"/>
                </a:solidFill>
              </a:rPr>
              <a:t>Remember, babies don't cry to annoy or irritate you! They cry to let you know that they need something. It's just their way of communicating.</a:t>
            </a:r>
          </a:p>
          <a:p>
            <a:r>
              <a:rPr lang="en-AU" dirty="0" smtClean="0">
                <a:solidFill>
                  <a:srgbClr val="FFFF00"/>
                </a:solidFill>
              </a:rPr>
              <a:t>Speaking to people who have children is a great way to find out about crying and how to deal with it. The more people you speak to the more you will learn!</a:t>
            </a:r>
          </a:p>
          <a:p>
            <a:endParaRPr lang="en-AU" dirty="0" smtClean="0">
              <a:solidFill>
                <a:srgbClr val="FFFF00"/>
              </a:solidFill>
            </a:endParaRPr>
          </a:p>
          <a:p>
            <a:r>
              <a:rPr lang="en-AU" dirty="0" smtClean="0">
                <a:solidFill>
                  <a:srgbClr val="FFFF00"/>
                </a:solidFill>
              </a:rPr>
              <a:t>Each child is an individual, so you will find people's experiences can be quite different. You may find that children within the same family are quite different in the way they communicate and how much they cry.</a:t>
            </a:r>
          </a:p>
          <a:p>
            <a:endParaRPr lang="en-AU" dirty="0" smtClean="0">
              <a:solidFill>
                <a:srgbClr val="FFFF00"/>
              </a:solidFill>
            </a:endParaRPr>
          </a:p>
          <a:p>
            <a:r>
              <a:rPr lang="en-AU" dirty="0" smtClean="0">
                <a:solidFill>
                  <a:srgbClr val="FFFF00"/>
                </a:solidFill>
              </a:rPr>
              <a:t>There are many ways that babies and toddlers show distress. As a caregiver, you will learn to recognise these signs. Lets take a look at some now....</a:t>
            </a:r>
          </a:p>
          <a:p>
            <a:endParaRPr lang="en-AU" sz="1600" dirty="0" smtClean="0">
              <a:solidFill>
                <a:srgbClr val="FFFF00"/>
              </a:solidFill>
            </a:endParaRPr>
          </a:p>
          <a:p>
            <a:endParaRPr lang="en-AU" sz="1600" dirty="0" smtClean="0">
              <a:solidFill>
                <a:srgbClr val="FFFF00"/>
              </a:solidFill>
            </a:endParaRPr>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95564" y="794327"/>
          <a:ext cx="8423564" cy="5703131"/>
        </p:xfrm>
        <a:graphic>
          <a:graphicData uri="http://schemas.openxmlformats.org/drawingml/2006/table">
            <a:tbl>
              <a:tblPr/>
              <a:tblGrid>
                <a:gridCol w="3403347"/>
                <a:gridCol w="5020217"/>
              </a:tblGrid>
              <a:tr h="193700">
                <a:tc>
                  <a:txBody>
                    <a:bodyPr/>
                    <a:lstStyle/>
                    <a:p>
                      <a:pPr>
                        <a:lnSpc>
                          <a:spcPct val="115000"/>
                        </a:lnSpc>
                        <a:spcAft>
                          <a:spcPts val="0"/>
                        </a:spcAft>
                      </a:pPr>
                      <a:r>
                        <a:rPr lang="en-AU" sz="1200" b="1" dirty="0">
                          <a:solidFill>
                            <a:srgbClr val="FFFF00"/>
                          </a:solidFill>
                          <a:latin typeface="Calibri"/>
                          <a:ea typeface="Calibri"/>
                          <a:cs typeface="Times New Roman"/>
                        </a:rPr>
                        <a:t>Babies</a:t>
                      </a:r>
                      <a:endParaRPr lang="en-AU" sz="1200" dirty="0">
                        <a:solidFill>
                          <a:srgbClr val="FFFF00"/>
                        </a:solidFill>
                        <a:latin typeface="Calibri"/>
                        <a:ea typeface="Calibri"/>
                        <a:cs typeface="Times New Roman"/>
                      </a:endParaRPr>
                    </a:p>
                  </a:txBody>
                  <a:tcPr marL="41178" marR="41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a:lnSpc>
                          <a:spcPct val="115000"/>
                        </a:lnSpc>
                        <a:spcAft>
                          <a:spcPts val="0"/>
                        </a:spcAft>
                      </a:pPr>
                      <a:r>
                        <a:rPr lang="en-AU" sz="1200" b="1" dirty="0">
                          <a:solidFill>
                            <a:srgbClr val="FFFF00"/>
                          </a:solidFill>
                          <a:latin typeface="Calibri"/>
                          <a:ea typeface="Calibri"/>
                          <a:cs typeface="Times New Roman"/>
                        </a:rPr>
                        <a:t>Toddlers</a:t>
                      </a:r>
                      <a:endParaRPr lang="en-AU" sz="1200" dirty="0">
                        <a:solidFill>
                          <a:srgbClr val="FFFF00"/>
                        </a:solidFill>
                        <a:latin typeface="Calibri"/>
                        <a:ea typeface="Calibri"/>
                        <a:cs typeface="Times New Roman"/>
                      </a:endParaRPr>
                    </a:p>
                  </a:txBody>
                  <a:tcPr marL="41178" marR="411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5505138">
                <a:tc>
                  <a:txBody>
                    <a:bodyPr/>
                    <a:lstStyle/>
                    <a:p>
                      <a:pPr marL="342900" lvl="0" indent="-342900">
                        <a:lnSpc>
                          <a:spcPct val="115000"/>
                        </a:lnSpc>
                        <a:spcAft>
                          <a:spcPts val="1000"/>
                        </a:spcAft>
                        <a:buSzPts val="1000"/>
                        <a:buFont typeface="Symbol"/>
                        <a:buChar char=""/>
                        <a:tabLst>
                          <a:tab pos="457200" algn="l"/>
                        </a:tabLst>
                      </a:pPr>
                      <a:endParaRPr lang="en-AU" sz="1200" dirty="0" smtClean="0">
                        <a:solidFill>
                          <a:srgbClr val="FFFF00"/>
                        </a:solidFill>
                        <a:latin typeface="Times New Roman"/>
                        <a:ea typeface="Times New Roman"/>
                        <a:cs typeface="Times New Roman"/>
                      </a:endParaRPr>
                    </a:p>
                    <a:p>
                      <a:pPr marL="342900" lvl="0" indent="-342900">
                        <a:lnSpc>
                          <a:spcPct val="115000"/>
                        </a:lnSpc>
                        <a:spcAft>
                          <a:spcPts val="1000"/>
                        </a:spcAft>
                        <a:buSzPts val="1000"/>
                        <a:buFont typeface="Symbol"/>
                        <a:buChar char=""/>
                        <a:tabLst>
                          <a:tab pos="457200" algn="l"/>
                        </a:tabLst>
                      </a:pPr>
                      <a:r>
                        <a:rPr lang="en-AU" sz="1200" dirty="0" smtClean="0">
                          <a:solidFill>
                            <a:srgbClr val="FFFF00"/>
                          </a:solidFill>
                          <a:latin typeface="Times New Roman"/>
                          <a:ea typeface="Times New Roman"/>
                          <a:cs typeface="Times New Roman"/>
                        </a:rPr>
                        <a:t>crying </a:t>
                      </a:r>
                      <a:r>
                        <a:rPr lang="en-AU" sz="1200" dirty="0">
                          <a:solidFill>
                            <a:srgbClr val="FFFF00"/>
                          </a:solidFill>
                          <a:latin typeface="Times New Roman"/>
                          <a:ea typeface="Times New Roman"/>
                          <a:cs typeface="Times New Roman"/>
                        </a:rPr>
                        <a:t>- high pitch</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whimpering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grizzling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squirming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appearing withdrawn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difficulty sleeping/feeding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lack of eye contact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clinging to adults </a:t>
                      </a:r>
                      <a:endParaRPr lang="en-AU" sz="12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wanting to be held.</a:t>
                      </a:r>
                      <a:endParaRPr lang="en-AU" sz="1200" dirty="0">
                        <a:solidFill>
                          <a:srgbClr val="FFFF00"/>
                        </a:solidFill>
                        <a:latin typeface="Calibri"/>
                        <a:ea typeface="Calibri"/>
                        <a:cs typeface="Times New Roman"/>
                      </a:endParaRPr>
                    </a:p>
                  </a:txBody>
                  <a:tcPr marL="41178" marR="41178" marT="0" marB="0">
                    <a:lnL w="12700" cap="flat" cmpd="sng" algn="ctr">
                      <a:solidFill>
                        <a:srgbClr val="0000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a change in eating behaviour - eating more/less/using fingers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a change in physical behaviours - throwing toys/throwing self on the floor, biting, pushing, hitting, kicking, screaming, yelling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clinging to an adult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wanting to be held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not exploring the environment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tugging at clothing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not playing or not playing creatively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repetitive replaying of trauma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difficulty sleeping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speech difficulties (such as stuttering)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toilet training difficulties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nervous tics (such as coughing)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excessive masturbation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throwing toys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100" dirty="0">
                          <a:solidFill>
                            <a:srgbClr val="FFFF00"/>
                          </a:solidFill>
                          <a:latin typeface="Times New Roman"/>
                          <a:ea typeface="Times New Roman"/>
                          <a:cs typeface="Times New Roman"/>
                        </a:rPr>
                        <a:t>regression of self-help skills: </a:t>
                      </a:r>
                      <a:endParaRPr lang="en-AU" sz="1100" dirty="0">
                        <a:solidFill>
                          <a:srgbClr val="FFFF00"/>
                        </a:solidFill>
                        <a:latin typeface="Calibri"/>
                        <a:ea typeface="Calibri"/>
                        <a:cs typeface="Times New Roman"/>
                      </a:endParaRPr>
                    </a:p>
                    <a:p>
                      <a:pPr marL="742950" lvl="1" indent="-285750">
                        <a:lnSpc>
                          <a:spcPct val="115000"/>
                        </a:lnSpc>
                        <a:spcAft>
                          <a:spcPts val="1000"/>
                        </a:spcAft>
                        <a:buSzPts val="1000"/>
                        <a:buFont typeface="Courier New"/>
                        <a:buChar char="o"/>
                        <a:tabLst>
                          <a:tab pos="914400" algn="l"/>
                        </a:tabLst>
                      </a:pPr>
                      <a:r>
                        <a:rPr lang="en-AU" sz="1100" dirty="0">
                          <a:solidFill>
                            <a:srgbClr val="FFFF00"/>
                          </a:solidFill>
                          <a:latin typeface="Times New Roman"/>
                          <a:ea typeface="Times New Roman"/>
                          <a:cs typeface="Times New Roman"/>
                        </a:rPr>
                        <a:t>in toilet training </a:t>
                      </a:r>
                      <a:r>
                        <a:rPr lang="en-AU" sz="1100" baseline="0" dirty="0" smtClean="0">
                          <a:solidFill>
                            <a:srgbClr val="FFFF00"/>
                          </a:solidFill>
                          <a:latin typeface="Calibri"/>
                          <a:ea typeface="Times New Roman"/>
                          <a:cs typeface="Times New Roman"/>
                        </a:rPr>
                        <a:t>            o   </a:t>
                      </a:r>
                      <a:r>
                        <a:rPr lang="en-AU" sz="1100" dirty="0" smtClean="0">
                          <a:solidFill>
                            <a:srgbClr val="FFFF00"/>
                          </a:solidFill>
                          <a:latin typeface="Times New Roman"/>
                          <a:ea typeface="Times New Roman"/>
                          <a:cs typeface="Times New Roman"/>
                        </a:rPr>
                        <a:t>in language                 o   in all behaviour</a:t>
                      </a:r>
                      <a:endParaRPr lang="en-AU" sz="1100" dirty="0">
                        <a:solidFill>
                          <a:srgbClr val="FFFF00"/>
                        </a:solidFill>
                        <a:latin typeface="Calibri"/>
                        <a:ea typeface="Calibri"/>
                        <a:cs typeface="Times New Roman"/>
                      </a:endParaRPr>
                    </a:p>
                  </a:txBody>
                  <a:tcPr marL="41178" marR="41178" marT="0" marB="0">
                    <a:lnL w="12700"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535709" y="424873"/>
            <a:ext cx="4692073" cy="369453"/>
          </a:xfrm>
          <a:prstGeom prst="rect">
            <a:avLst/>
          </a:prstGeom>
          <a:noFill/>
        </p:spPr>
        <p:txBody>
          <a:bodyPr wrap="square" rtlCol="0">
            <a:spAutoFit/>
          </a:bodyPr>
          <a:lstStyle/>
          <a:p>
            <a:r>
              <a:rPr lang="en-AU" b="1" u="sng" dirty="0" smtClean="0">
                <a:solidFill>
                  <a:srgbClr val="FFFF00"/>
                </a:solidFill>
              </a:rPr>
              <a:t>Signs of distress</a:t>
            </a:r>
            <a:endParaRPr lang="en-AU" b="1" u="sng" dirty="0">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3345" y="397164"/>
            <a:ext cx="8423564" cy="369332"/>
          </a:xfrm>
          <a:prstGeom prst="rect">
            <a:avLst/>
          </a:prstGeom>
          <a:noFill/>
        </p:spPr>
        <p:txBody>
          <a:bodyPr wrap="square" rtlCol="0">
            <a:spAutoFit/>
          </a:bodyPr>
          <a:lstStyle/>
          <a:p>
            <a:r>
              <a:rPr lang="en-AU" b="1" u="sng" dirty="0" smtClean="0">
                <a:solidFill>
                  <a:srgbClr val="FFFF00"/>
                </a:solidFill>
              </a:rPr>
              <a:t>Reasons for Distress </a:t>
            </a:r>
            <a:endParaRPr lang="en-AU" b="1" u="sng" dirty="0">
              <a:solidFill>
                <a:srgbClr val="FFFF00"/>
              </a:solidFill>
            </a:endParaRPr>
          </a:p>
        </p:txBody>
      </p:sp>
      <p:graphicFrame>
        <p:nvGraphicFramePr>
          <p:cNvPr id="6" name="Table 5"/>
          <p:cNvGraphicFramePr>
            <a:graphicFrameLocks noGrp="1"/>
          </p:cNvGraphicFramePr>
          <p:nvPr/>
        </p:nvGraphicFramePr>
        <p:xfrm>
          <a:off x="443346" y="942109"/>
          <a:ext cx="8072581" cy="3773085"/>
        </p:xfrm>
        <a:graphic>
          <a:graphicData uri="http://schemas.openxmlformats.org/drawingml/2006/table">
            <a:tbl>
              <a:tblPr/>
              <a:tblGrid>
                <a:gridCol w="1960060"/>
                <a:gridCol w="2081472"/>
                <a:gridCol w="2029063"/>
                <a:gridCol w="2001986"/>
              </a:tblGrid>
              <a:tr h="207829">
                <a:tc>
                  <a:txBody>
                    <a:bodyPr/>
                    <a:lstStyle/>
                    <a:p>
                      <a:pPr algn="ctr">
                        <a:lnSpc>
                          <a:spcPct val="115000"/>
                        </a:lnSpc>
                        <a:spcAft>
                          <a:spcPts val="0"/>
                        </a:spcAft>
                      </a:pPr>
                      <a:r>
                        <a:rPr lang="en-AU" sz="1400" b="1" dirty="0">
                          <a:solidFill>
                            <a:srgbClr val="FFFF00"/>
                          </a:solidFill>
                          <a:latin typeface="Calibri"/>
                          <a:ea typeface="Calibri"/>
                          <a:cs typeface="Times New Roman"/>
                        </a:rPr>
                        <a:t>Physiological state</a:t>
                      </a:r>
                      <a:endParaRPr lang="en-AU" sz="1400" dirty="0">
                        <a:solidFill>
                          <a:srgbClr val="FFFF00"/>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algn="ctr">
                        <a:lnSpc>
                          <a:spcPct val="115000"/>
                        </a:lnSpc>
                        <a:spcAft>
                          <a:spcPts val="0"/>
                        </a:spcAft>
                      </a:pPr>
                      <a:r>
                        <a:rPr lang="en-AU" sz="1400" b="1" dirty="0">
                          <a:solidFill>
                            <a:srgbClr val="FFFF00"/>
                          </a:solidFill>
                          <a:latin typeface="Calibri"/>
                          <a:ea typeface="Calibri"/>
                          <a:cs typeface="Times New Roman"/>
                        </a:rPr>
                        <a:t>Environment (physical)</a:t>
                      </a:r>
                      <a:endParaRPr lang="en-AU" sz="1400" dirty="0">
                        <a:solidFill>
                          <a:srgbClr val="FFFF00"/>
                        </a:solidFill>
                        <a:latin typeface="Calibri"/>
                        <a:ea typeface="Calibri"/>
                        <a:cs typeface="Times New Roman"/>
                      </a:endParaRPr>
                    </a:p>
                  </a:txBody>
                  <a:tcPr marL="68580" marR="68580" marT="0"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algn="ctr">
                        <a:lnSpc>
                          <a:spcPct val="115000"/>
                        </a:lnSpc>
                        <a:spcAft>
                          <a:spcPts val="0"/>
                        </a:spcAft>
                      </a:pPr>
                      <a:r>
                        <a:rPr lang="en-AU" sz="1400" b="1" dirty="0">
                          <a:solidFill>
                            <a:srgbClr val="FFFF00"/>
                          </a:solidFill>
                          <a:latin typeface="Calibri"/>
                          <a:ea typeface="Calibri"/>
                          <a:cs typeface="Times New Roman"/>
                        </a:rPr>
                        <a:t>Physical discomfort</a:t>
                      </a:r>
                      <a:endParaRPr lang="en-AU" sz="1400" dirty="0">
                        <a:solidFill>
                          <a:srgbClr val="FFFF00"/>
                        </a:solidFill>
                        <a:latin typeface="Calibri"/>
                        <a:ea typeface="Calibri"/>
                        <a:cs typeface="Times New Roman"/>
                      </a:endParaRPr>
                    </a:p>
                  </a:txBody>
                  <a:tcPr marL="68580" marR="68580" marT="0" marB="0" anchor="ctr">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c>
                  <a:txBody>
                    <a:bodyPr/>
                    <a:lstStyle/>
                    <a:p>
                      <a:pPr algn="ctr">
                        <a:lnSpc>
                          <a:spcPct val="115000"/>
                        </a:lnSpc>
                        <a:spcAft>
                          <a:spcPts val="0"/>
                        </a:spcAft>
                      </a:pPr>
                      <a:r>
                        <a:rPr lang="en-AU" sz="1400" b="1" dirty="0">
                          <a:solidFill>
                            <a:srgbClr val="FFFF00"/>
                          </a:solidFill>
                          <a:latin typeface="Calibri"/>
                          <a:ea typeface="Calibri"/>
                          <a:cs typeface="Times New Roman"/>
                        </a:rPr>
                        <a:t>Emotional state</a:t>
                      </a:r>
                      <a:endParaRPr lang="en-AU" sz="1400" dirty="0">
                        <a:solidFill>
                          <a:srgbClr val="FFFF00"/>
                        </a:solidFill>
                        <a:latin typeface="Calibri"/>
                        <a:ea typeface="Calibri"/>
                        <a:cs typeface="Times New Roman"/>
                      </a:endParaRPr>
                    </a:p>
                  </a:txBody>
                  <a:tcPr marL="68580" marR="68580" marT="0" marB="0" anchor="ctr">
                    <a:lnL w="12700"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00"/>
                      </a:solidFill>
                      <a:prstDash val="solid"/>
                      <a:round/>
                      <a:headEnd type="none" w="med" len="med"/>
                      <a:tailEnd type="none" w="med" len="med"/>
                    </a:lnB>
                  </a:tcPr>
                </a:tc>
              </a:tr>
              <a:tr h="3542135">
                <a:tc>
                  <a:txBody>
                    <a:bodyPr/>
                    <a:lstStyle/>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tired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hungry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thirsty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too hot - internal temperature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too cold - internal temperature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unwell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out of routine. </a:t>
                      </a:r>
                      <a:endParaRPr lang="en-AU" sz="1100" dirty="0">
                        <a:solidFill>
                          <a:srgbClr val="FFFF00"/>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crowded - in close proximity to others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loud noises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room temperature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outdoor temperature</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strangers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loss of attached person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Unpleasant. </a:t>
                      </a:r>
                      <a:endParaRPr lang="en-AU" sz="1100" dirty="0">
                        <a:solidFill>
                          <a:srgbClr val="FFFF00"/>
                        </a:solidFill>
                        <a:latin typeface="Calibri"/>
                        <a:ea typeface="Calibri"/>
                        <a:cs typeface="Times New Roman"/>
                      </a:endParaRPr>
                    </a:p>
                  </a:txBody>
                  <a:tcPr marL="68580" marR="68580"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wet/soiled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pain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bored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lonely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unpleasant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physical contact.</a:t>
                      </a:r>
                      <a:endParaRPr lang="en-AU" sz="1100" dirty="0">
                        <a:solidFill>
                          <a:srgbClr val="FFFF00"/>
                        </a:solidFill>
                        <a:latin typeface="Calibri"/>
                        <a:ea typeface="Calibri"/>
                        <a:cs typeface="Times New Roman"/>
                      </a:endParaRPr>
                    </a:p>
                  </a:txBody>
                  <a:tcPr marL="68580" marR="68580" marT="0" marB="0">
                    <a:lnL w="12700" cap="flat" cmpd="sng" algn="ctr">
                      <a:solidFill>
                        <a:srgbClr val="FFFF00"/>
                      </a:solidFill>
                      <a:prstDash val="solid"/>
                      <a:round/>
                      <a:headEnd type="none" w="med" len="med"/>
                      <a:tailEnd type="none" w="med" len="med"/>
                    </a:lnL>
                    <a:lnR w="12700" cap="flat" cmpd="sng" algn="ctr">
                      <a:solidFill>
                        <a:srgbClr val="FFFF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angry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pleased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afraid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excited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frustrated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relaxed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anxious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bored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sad </a:t>
                      </a:r>
                      <a:endParaRPr lang="en-AU" sz="1100" dirty="0">
                        <a:solidFill>
                          <a:srgbClr val="FFFF00"/>
                        </a:solidFill>
                        <a:latin typeface="Calibri"/>
                        <a:ea typeface="Calibri"/>
                        <a:cs typeface="Times New Roman"/>
                      </a:endParaRPr>
                    </a:p>
                    <a:p>
                      <a:pPr marL="342900" lvl="0" indent="-342900">
                        <a:lnSpc>
                          <a:spcPct val="115000"/>
                        </a:lnSpc>
                        <a:spcAft>
                          <a:spcPts val="1000"/>
                        </a:spcAft>
                        <a:buSzPts val="1000"/>
                        <a:buFont typeface="Symbol"/>
                        <a:buChar char=""/>
                        <a:tabLst>
                          <a:tab pos="457200" algn="l"/>
                        </a:tabLst>
                      </a:pPr>
                      <a:r>
                        <a:rPr lang="en-AU" sz="1200" dirty="0">
                          <a:solidFill>
                            <a:srgbClr val="FFFF00"/>
                          </a:solidFill>
                          <a:latin typeface="Times New Roman"/>
                          <a:ea typeface="Times New Roman"/>
                          <a:cs typeface="Times New Roman"/>
                        </a:rPr>
                        <a:t>happy.</a:t>
                      </a:r>
                      <a:endParaRPr lang="en-AU" sz="1100" dirty="0">
                        <a:solidFill>
                          <a:srgbClr val="FFFF00"/>
                        </a:solidFill>
                        <a:latin typeface="Calibri"/>
                        <a:ea typeface="Calibri"/>
                        <a:cs typeface="Times New Roman"/>
                      </a:endParaRPr>
                    </a:p>
                  </a:txBody>
                  <a:tcPr marL="68580" marR="68580" marT="0" marB="0">
                    <a:lnL w="12700" cap="flat" cmpd="sng" algn="ctr">
                      <a:solidFill>
                        <a:srgbClr val="FFFF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9527" y="498764"/>
            <a:ext cx="8248073" cy="5632311"/>
          </a:xfrm>
          <a:prstGeom prst="rect">
            <a:avLst/>
          </a:prstGeom>
          <a:noFill/>
        </p:spPr>
        <p:txBody>
          <a:bodyPr wrap="square" rtlCol="0">
            <a:spAutoFit/>
          </a:bodyPr>
          <a:lstStyle/>
          <a:p>
            <a:r>
              <a:rPr lang="en-AU" dirty="0" smtClean="0">
                <a:solidFill>
                  <a:srgbClr val="FFFF00"/>
                </a:solidFill>
              </a:rPr>
              <a:t>Anxiety can often be a cause of distress for young children. At around 8 months of age, children often become anxious, clingy and easily frightened by unfamiliar people. This is known as stranger anxiety</a:t>
            </a:r>
            <a:r>
              <a:rPr lang="en-AU" dirty="0" smtClean="0">
                <a:solidFill>
                  <a:srgbClr val="FFFF00"/>
                </a:solidFill>
              </a:rPr>
              <a:t>.</a:t>
            </a:r>
          </a:p>
          <a:p>
            <a:endParaRPr lang="en-AU" dirty="0" smtClean="0">
              <a:solidFill>
                <a:srgbClr val="FFFF00"/>
              </a:solidFill>
            </a:endParaRPr>
          </a:p>
          <a:p>
            <a:r>
              <a:rPr lang="en-AU" dirty="0" smtClean="0">
                <a:solidFill>
                  <a:srgbClr val="FFFF00"/>
                </a:solidFill>
              </a:rPr>
              <a:t>Separation anxiety occurs when a baby or child is separated from a family member or caregiver. This anxiety can often occur when a child is dropped off at day care and their family member leaves for work. Children and babies begin to learn that when their family members leave the room, they will not be back soon</a:t>
            </a:r>
            <a:r>
              <a:rPr lang="en-AU" dirty="0" smtClean="0">
                <a:solidFill>
                  <a:srgbClr val="FFFF00"/>
                </a:solidFill>
              </a:rPr>
              <a:t>.</a:t>
            </a:r>
          </a:p>
          <a:p>
            <a:endParaRPr lang="en-AU" dirty="0" smtClean="0">
              <a:solidFill>
                <a:srgbClr val="FFFF00"/>
              </a:solidFill>
            </a:endParaRPr>
          </a:p>
          <a:p>
            <a:r>
              <a:rPr lang="en-AU" dirty="0" smtClean="0">
                <a:solidFill>
                  <a:srgbClr val="FFFF00"/>
                </a:solidFill>
              </a:rPr>
              <a:t>When they show anxious behaviour, it means that they want to stay close to the person to whom they are attached. Babies often struggle between wanting to be independent and wanting to stay close to their parents </a:t>
            </a:r>
            <a:r>
              <a:rPr lang="en-AU" dirty="0" smtClean="0">
                <a:solidFill>
                  <a:srgbClr val="FFFF00"/>
                </a:solidFill>
              </a:rPr>
              <a:t>or educator.</a:t>
            </a:r>
          </a:p>
          <a:p>
            <a:endParaRPr lang="en-AU" dirty="0" smtClean="0">
              <a:solidFill>
                <a:srgbClr val="FFFF00"/>
              </a:solidFill>
            </a:endParaRPr>
          </a:p>
          <a:p>
            <a:endParaRPr lang="en-AU" dirty="0" smtClean="0"/>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509" y="489528"/>
            <a:ext cx="8534400" cy="7048083"/>
          </a:xfrm>
          <a:prstGeom prst="rect">
            <a:avLst/>
          </a:prstGeom>
        </p:spPr>
        <p:txBody>
          <a:bodyPr wrap="square">
            <a:spAutoFit/>
          </a:bodyPr>
          <a:lstStyle/>
          <a:p>
            <a:r>
              <a:rPr lang="en-AU" sz="1600" b="1" u="sng" dirty="0" smtClean="0">
                <a:solidFill>
                  <a:srgbClr val="FFFF00"/>
                </a:solidFill>
              </a:rPr>
              <a:t>Feeding</a:t>
            </a:r>
          </a:p>
          <a:p>
            <a:endParaRPr lang="en-AU" sz="1600" dirty="0" smtClean="0">
              <a:solidFill>
                <a:srgbClr val="FFFF00"/>
              </a:solidFill>
            </a:endParaRPr>
          </a:p>
          <a:p>
            <a:r>
              <a:rPr lang="en-AU" sz="1600" b="1" dirty="0" smtClean="0">
                <a:solidFill>
                  <a:srgbClr val="FFFF00"/>
                </a:solidFill>
              </a:rPr>
              <a:t>First </a:t>
            </a:r>
            <a:r>
              <a:rPr lang="en-AU" sz="1600" b="1" dirty="0" smtClean="0">
                <a:solidFill>
                  <a:srgbClr val="FFFF00"/>
                </a:solidFill>
              </a:rPr>
              <a:t>6 months</a:t>
            </a:r>
            <a:endParaRPr lang="en-AU" sz="1600" b="1" dirty="0" smtClean="0">
              <a:solidFill>
                <a:srgbClr val="FFFF00"/>
              </a:solidFill>
            </a:endParaRPr>
          </a:p>
          <a:p>
            <a:r>
              <a:rPr lang="en-AU" sz="1600" dirty="0" smtClean="0">
                <a:solidFill>
                  <a:srgbClr val="FFFF00"/>
                </a:solidFill>
              </a:rPr>
              <a:t>For </a:t>
            </a:r>
            <a:r>
              <a:rPr lang="en-AU" sz="1600" dirty="0" smtClean="0">
                <a:solidFill>
                  <a:srgbClr val="FFFF00"/>
                </a:solidFill>
              </a:rPr>
              <a:t>the first 6 months, all a baby drinks is milk. The milk may be breast milk or infant formula. If the day is really hot, and the child is perspiring, you may need to offer more than the usual amount of breast or bottle feed.</a:t>
            </a:r>
          </a:p>
          <a:p>
            <a:endParaRPr lang="en-AU" sz="1600" dirty="0" smtClean="0">
              <a:solidFill>
                <a:srgbClr val="FFFF00"/>
              </a:solidFill>
            </a:endParaRPr>
          </a:p>
          <a:p>
            <a:r>
              <a:rPr lang="en-AU" sz="1600" dirty="0" smtClean="0">
                <a:solidFill>
                  <a:srgbClr val="FFFF00"/>
                </a:solidFill>
              </a:rPr>
              <a:t>Breast </a:t>
            </a:r>
            <a:r>
              <a:rPr lang="en-AU" sz="1600" dirty="0" smtClean="0">
                <a:solidFill>
                  <a:srgbClr val="FFFF00"/>
                </a:solidFill>
              </a:rPr>
              <a:t>milk may be expressed by the mother using a pump or the mother may be close enough to be able to come to the child care centre and feed the baby. A quiet, comfortable and private place, if the mother wishes, should be available for breastfeeding. Expressed breast milk stored in bottles can be labelled and given to the child </a:t>
            </a:r>
            <a:r>
              <a:rPr lang="en-AU" sz="1600" dirty="0" smtClean="0">
                <a:solidFill>
                  <a:srgbClr val="FFFF00"/>
                </a:solidFill>
              </a:rPr>
              <a:t>later</a:t>
            </a:r>
          </a:p>
          <a:p>
            <a:r>
              <a:rPr lang="en-AU" sz="1600" dirty="0" smtClean="0">
                <a:solidFill>
                  <a:srgbClr val="FFFF00"/>
                </a:solidFill>
              </a:rPr>
              <a:t>As an educator you </a:t>
            </a:r>
            <a:r>
              <a:rPr lang="en-AU" sz="1600" dirty="0" smtClean="0">
                <a:solidFill>
                  <a:srgbClr val="FFFF00"/>
                </a:solidFill>
              </a:rPr>
              <a:t>will find that individual children have individual needs. The feeds required by the infant can range from 4 to 7 feeds a day, some of which will occur while you are caring for them</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6 </a:t>
            </a:r>
            <a:r>
              <a:rPr lang="en-AU" sz="1600" b="1" dirty="0" smtClean="0">
                <a:solidFill>
                  <a:srgbClr val="FFFF00"/>
                </a:solidFill>
              </a:rPr>
              <a:t>and 8 months of age</a:t>
            </a:r>
          </a:p>
          <a:p>
            <a:r>
              <a:rPr lang="en-AU" sz="1600" dirty="0" smtClean="0">
                <a:solidFill>
                  <a:srgbClr val="FFFF00"/>
                </a:solidFill>
              </a:rPr>
              <a:t>Between 6 and 8 months of age, the infant will begin to eat solids. What they eat and when they begin will vary between individual children and will depend on how their bodies react and what their needs are.</a:t>
            </a:r>
          </a:p>
          <a:p>
            <a:r>
              <a:rPr lang="en-AU" sz="1600" dirty="0" smtClean="0">
                <a:solidFill>
                  <a:srgbClr val="FFFF00"/>
                </a:solidFill>
              </a:rPr>
              <a:t>Usually the first food introduced to an infant is rice cereal. This is least likely to cause an allergic reaction or any other problems. A variety food is gradually introduced so that the baby's reactions can be noted.</a:t>
            </a:r>
          </a:p>
          <a:p>
            <a:r>
              <a:rPr lang="en-AU" sz="1600" dirty="0" smtClean="0">
                <a:solidFill>
                  <a:srgbClr val="FFFF00"/>
                </a:solidFill>
              </a:rPr>
              <a:t>Infants will still consume breast or formula milk, but the amount of milk that they drink will start to decrease as they begin to eat more solids.</a:t>
            </a:r>
          </a:p>
          <a:p>
            <a:endParaRPr lang="en-AU" dirty="0" smtClean="0"/>
          </a:p>
          <a:p>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927" y="258618"/>
            <a:ext cx="8432800" cy="7048083"/>
          </a:xfrm>
          <a:prstGeom prst="rect">
            <a:avLst/>
          </a:prstGeom>
          <a:noFill/>
        </p:spPr>
        <p:txBody>
          <a:bodyPr wrap="square" rtlCol="0">
            <a:spAutoFit/>
          </a:bodyPr>
          <a:lstStyle/>
          <a:p>
            <a:r>
              <a:rPr lang="en-AU" sz="1600" b="1" dirty="0" smtClean="0">
                <a:solidFill>
                  <a:srgbClr val="FFFF00"/>
                </a:solidFill>
              </a:rPr>
              <a:t>8 </a:t>
            </a:r>
            <a:r>
              <a:rPr lang="en-AU" sz="1600" b="1" dirty="0" smtClean="0">
                <a:solidFill>
                  <a:srgbClr val="FFFF00"/>
                </a:solidFill>
              </a:rPr>
              <a:t>and 12 months </a:t>
            </a:r>
            <a:endParaRPr lang="en-AU" sz="1600" b="1" dirty="0" smtClean="0">
              <a:solidFill>
                <a:srgbClr val="FFFF00"/>
              </a:solidFill>
            </a:endParaRPr>
          </a:p>
          <a:p>
            <a:r>
              <a:rPr lang="en-AU" sz="1600" dirty="0" smtClean="0">
                <a:solidFill>
                  <a:srgbClr val="FFFF00"/>
                </a:solidFill>
              </a:rPr>
              <a:t>Between </a:t>
            </a:r>
            <a:r>
              <a:rPr lang="en-AU" sz="1600" dirty="0" smtClean="0">
                <a:solidFill>
                  <a:srgbClr val="FFFF00"/>
                </a:solidFill>
              </a:rPr>
              <a:t>8 and 12 months the amount of breast milk or formula milk may be further reduced, and may not be wanted as often by the child.</a:t>
            </a:r>
          </a:p>
          <a:p>
            <a:r>
              <a:rPr lang="en-AU" sz="1600" dirty="0" smtClean="0">
                <a:solidFill>
                  <a:srgbClr val="FFFF00"/>
                </a:solidFill>
              </a:rPr>
              <a:t>At this age, they are starting to eat more solid food.</a:t>
            </a:r>
          </a:p>
          <a:p>
            <a:r>
              <a:rPr lang="en-AU" sz="1600" dirty="0" smtClean="0">
                <a:solidFill>
                  <a:srgbClr val="FFFF00"/>
                </a:solidFill>
              </a:rPr>
              <a:t>They will still need milk, but not as much as they did during the first 6 months of their life</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12 </a:t>
            </a:r>
            <a:r>
              <a:rPr lang="en-AU" sz="1600" b="1" dirty="0" smtClean="0">
                <a:solidFill>
                  <a:srgbClr val="FFFF00"/>
                </a:solidFill>
              </a:rPr>
              <a:t>and </a:t>
            </a:r>
            <a:r>
              <a:rPr lang="en-AU" sz="1600" b="1" dirty="0" smtClean="0">
                <a:solidFill>
                  <a:srgbClr val="FFFF00"/>
                </a:solidFill>
              </a:rPr>
              <a:t>24 </a:t>
            </a:r>
            <a:r>
              <a:rPr lang="en-AU" sz="1600" b="1" dirty="0" smtClean="0">
                <a:solidFill>
                  <a:srgbClr val="FFFF00"/>
                </a:solidFill>
              </a:rPr>
              <a:t>months </a:t>
            </a:r>
          </a:p>
          <a:p>
            <a:r>
              <a:rPr lang="en-AU" sz="1600" dirty="0" smtClean="0">
                <a:solidFill>
                  <a:srgbClr val="FFFF00"/>
                </a:solidFill>
              </a:rPr>
              <a:t>At </a:t>
            </a:r>
            <a:r>
              <a:rPr lang="en-AU" sz="1600" dirty="0" smtClean="0">
                <a:solidFill>
                  <a:srgbClr val="FFFF00"/>
                </a:solidFill>
              </a:rPr>
              <a:t>this age, food preferences start to develop. The child may become a fussy eater or not eat as much. Usually, children will eat what and when they need. </a:t>
            </a:r>
          </a:p>
          <a:p>
            <a:r>
              <a:rPr lang="en-AU" sz="1600" dirty="0" smtClean="0">
                <a:solidFill>
                  <a:srgbClr val="FFFF00"/>
                </a:solidFill>
              </a:rPr>
              <a:t>During this period, children learn to feed themselves. This means they need lots of opportunities to explore and handle a variety of foods and utensils, even though this will be messy. </a:t>
            </a:r>
            <a:r>
              <a:rPr lang="en-AU" sz="1600" dirty="0" err="1" smtClean="0">
                <a:solidFill>
                  <a:srgbClr val="FFFF00"/>
                </a:solidFill>
              </a:rPr>
              <a:t>Educatosr</a:t>
            </a:r>
            <a:r>
              <a:rPr lang="en-AU" sz="1600" dirty="0" smtClean="0">
                <a:solidFill>
                  <a:srgbClr val="FFFF00"/>
                </a:solidFill>
              </a:rPr>
              <a:t> </a:t>
            </a:r>
            <a:r>
              <a:rPr lang="en-AU" sz="1600" dirty="0" smtClean="0">
                <a:solidFill>
                  <a:srgbClr val="FFFF00"/>
                </a:solidFill>
              </a:rPr>
              <a:t>need to support the child's learning by giving them plenty of opportunity to practise. </a:t>
            </a:r>
            <a:r>
              <a:rPr lang="en-AU" sz="1600" dirty="0" smtClean="0">
                <a:solidFill>
                  <a:srgbClr val="FFFF00"/>
                </a:solidFill>
              </a:rPr>
              <a:t>Educators also </a:t>
            </a:r>
            <a:r>
              <a:rPr lang="en-AU" sz="1600" dirty="0" smtClean="0">
                <a:solidFill>
                  <a:srgbClr val="FFFF00"/>
                </a:solidFill>
              </a:rPr>
              <a:t>need to model for children the ways in which we eat. This may mean eating with the children. Children need lots of practice, support and carer patience while they gain the skills to use cutlery and cups</a:t>
            </a:r>
            <a:r>
              <a:rPr lang="en-AU" sz="1600" dirty="0" smtClean="0">
                <a:solidFill>
                  <a:srgbClr val="FFFF00"/>
                </a:solidFill>
              </a:rPr>
              <a:t>.</a:t>
            </a:r>
          </a:p>
          <a:p>
            <a:endParaRPr lang="en-AU" sz="1600" b="1" dirty="0" smtClean="0"/>
          </a:p>
          <a:p>
            <a:r>
              <a:rPr lang="en-AU" sz="1600" dirty="0" smtClean="0">
                <a:solidFill>
                  <a:srgbClr val="FFFF00"/>
                </a:solidFill>
              </a:rPr>
              <a:t>Some babies are fed formula milk. Parents may choose formula so they can share the feeding role. There are many other reasons people choose either breast or formula milk. It is a personal choice for the family </a:t>
            </a:r>
            <a:r>
              <a:rPr lang="en-AU" sz="1600" dirty="0" smtClean="0">
                <a:solidFill>
                  <a:srgbClr val="FFFF00"/>
                </a:solidFill>
              </a:rPr>
              <a:t>and educators </a:t>
            </a:r>
            <a:r>
              <a:rPr lang="en-AU" sz="1600" dirty="0" smtClean="0">
                <a:solidFill>
                  <a:srgbClr val="FFFF00"/>
                </a:solidFill>
              </a:rPr>
              <a:t>should be careful not to judge them and their choice.</a:t>
            </a:r>
          </a:p>
          <a:p>
            <a:r>
              <a:rPr lang="en-AU" sz="1600" dirty="0" smtClean="0">
                <a:solidFill>
                  <a:srgbClr val="FFFF00"/>
                </a:solidFill>
              </a:rPr>
              <a:t>Formula milk is made to closely resemble breast milk. There are many different varieties available. You should keep up to date with new formulas that become available.</a:t>
            </a:r>
          </a:p>
          <a:p>
            <a:r>
              <a:rPr lang="en-AU" sz="1600" dirty="0" smtClean="0">
                <a:solidFill>
                  <a:srgbClr val="FFFF00"/>
                </a:solidFill>
              </a:rPr>
              <a:t>When preparing formula, you must read the instructions very carefully and follow them exactly. It is important to make up the formula correctly according to the directions</a:t>
            </a:r>
          </a:p>
          <a:p>
            <a:endParaRPr lang="en-AU" sz="1600" dirty="0" smtClean="0">
              <a:solidFill>
                <a:srgbClr val="FFFF00"/>
              </a:solidFill>
            </a:endParaRPr>
          </a:p>
          <a:p>
            <a:endParaRPr lang="en-AU" dirty="0" smtClean="0">
              <a:solidFill>
                <a:srgbClr val="FFFF00"/>
              </a:solidFill>
            </a:endParaRPr>
          </a:p>
          <a:p>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8691" y="286327"/>
            <a:ext cx="8451273" cy="5755422"/>
          </a:xfrm>
          <a:prstGeom prst="rect">
            <a:avLst/>
          </a:prstGeom>
        </p:spPr>
        <p:txBody>
          <a:bodyPr wrap="square">
            <a:spAutoFit/>
          </a:bodyPr>
          <a:lstStyle/>
          <a:p>
            <a:r>
              <a:rPr lang="en-AU" sz="1600" b="1" dirty="0" smtClean="0">
                <a:solidFill>
                  <a:srgbClr val="FFFF00"/>
                </a:solidFill>
              </a:rPr>
              <a:t>Bottle feeding</a:t>
            </a:r>
          </a:p>
          <a:p>
            <a:r>
              <a:rPr lang="en-AU" sz="1600" dirty="0" smtClean="0">
                <a:solidFill>
                  <a:srgbClr val="FFFF00"/>
                </a:solidFill>
              </a:rPr>
              <a:t>Feeding a baby can be a very special time. It is an opportunity to build on your relationship with the baby and spend some one-on-one time. </a:t>
            </a:r>
            <a:r>
              <a:rPr lang="en-AU" sz="1600" dirty="0" smtClean="0">
                <a:solidFill>
                  <a:srgbClr val="FFFF00"/>
                </a:solidFill>
              </a:rPr>
              <a:t>As</a:t>
            </a:r>
            <a:r>
              <a:rPr lang="en-AU" sz="1600" dirty="0" smtClean="0">
                <a:solidFill>
                  <a:srgbClr val="FFFF00"/>
                </a:solidFill>
              </a:rPr>
              <a:t> an educator</a:t>
            </a:r>
            <a:r>
              <a:rPr lang="en-AU" sz="1600" dirty="0" smtClean="0">
                <a:solidFill>
                  <a:srgbClr val="FFFF00"/>
                </a:solidFill>
              </a:rPr>
              <a:t>, </a:t>
            </a:r>
            <a:r>
              <a:rPr lang="en-AU" sz="1600" dirty="0" smtClean="0">
                <a:solidFill>
                  <a:srgbClr val="FFFF00"/>
                </a:solidFill>
              </a:rPr>
              <a:t>this may not always be possible, as you have other children to care for. You will need to learn the skill of nursing the baby while communicating with the other children at the same time.</a:t>
            </a:r>
          </a:p>
          <a:p>
            <a:r>
              <a:rPr lang="en-AU" sz="1600" dirty="0" smtClean="0">
                <a:solidFill>
                  <a:srgbClr val="FFFF00"/>
                </a:solidFill>
              </a:rPr>
              <a:t>Have a look at the procedure for bottle feeding below</a:t>
            </a:r>
            <a:r>
              <a:rPr lang="en-AU" sz="1600" dirty="0" smtClean="0">
                <a:solidFill>
                  <a:srgbClr val="FFFF00"/>
                </a:solidFill>
              </a:rPr>
              <a:t>.</a:t>
            </a:r>
          </a:p>
          <a:p>
            <a:endParaRPr lang="en-AU" sz="1600" dirty="0" smtClean="0">
              <a:solidFill>
                <a:srgbClr val="FFFF00"/>
              </a:solidFill>
            </a:endParaRPr>
          </a:p>
          <a:p>
            <a:pPr>
              <a:buFont typeface="Wingdings" pitchFamily="2" charset="2"/>
              <a:buChar char="Ø"/>
            </a:pPr>
            <a:r>
              <a:rPr lang="en-AU" sz="1600" dirty="0" smtClean="0">
                <a:solidFill>
                  <a:srgbClr val="FFFF00"/>
                </a:solidFill>
              </a:rPr>
              <a:t>	Before </a:t>
            </a:r>
            <a:r>
              <a:rPr lang="en-AU" sz="1600" dirty="0" smtClean="0">
                <a:solidFill>
                  <a:srgbClr val="FFFF00"/>
                </a:solidFill>
              </a:rPr>
              <a:t>you begin feeding you need to make sure that both you and the baby </a:t>
            </a:r>
            <a:r>
              <a:rPr lang="en-AU" sz="1600" dirty="0" smtClean="0">
                <a:solidFill>
                  <a:srgbClr val="FFFF00"/>
                </a:solidFill>
              </a:rPr>
              <a:t>     	are </a:t>
            </a:r>
            <a:r>
              <a:rPr lang="en-AU" sz="1600" dirty="0" smtClean="0">
                <a:solidFill>
                  <a:srgbClr val="FFFF00"/>
                </a:solidFill>
              </a:rPr>
              <a:t>clean and ready to relax while feeding</a:t>
            </a:r>
            <a:r>
              <a:rPr lang="en-AU" sz="1600" dirty="0" smtClean="0">
                <a:solidFill>
                  <a:srgbClr val="FFFF00"/>
                </a:solidFill>
              </a:rPr>
              <a:t>.</a:t>
            </a:r>
          </a:p>
          <a:p>
            <a:pPr>
              <a:buFont typeface="Wingdings" pitchFamily="2" charset="2"/>
              <a:buChar char="Ø"/>
            </a:pPr>
            <a:r>
              <a:rPr lang="en-AU" sz="1600" dirty="0" smtClean="0">
                <a:solidFill>
                  <a:srgbClr val="FFFF00"/>
                </a:solidFill>
              </a:rPr>
              <a:t>	Wash </a:t>
            </a:r>
            <a:r>
              <a:rPr lang="en-AU" sz="1600" dirty="0" smtClean="0">
                <a:solidFill>
                  <a:srgbClr val="FFFF00"/>
                </a:solidFill>
              </a:rPr>
              <a:t>and dry your hands thoroughly</a:t>
            </a:r>
            <a:r>
              <a:rPr lang="en-AU" sz="1600" dirty="0" smtClean="0">
                <a:solidFill>
                  <a:srgbClr val="FFFF00"/>
                </a:solidFill>
              </a:rPr>
              <a:t>.</a:t>
            </a:r>
          </a:p>
          <a:p>
            <a:pPr>
              <a:buFont typeface="Wingdings" pitchFamily="2" charset="2"/>
              <a:buChar char="Ø"/>
            </a:pPr>
            <a:r>
              <a:rPr lang="en-AU" sz="1600" dirty="0" smtClean="0">
                <a:solidFill>
                  <a:srgbClr val="FFFF00"/>
                </a:solidFill>
              </a:rPr>
              <a:t>	Make </a:t>
            </a:r>
            <a:r>
              <a:rPr lang="en-AU" sz="1600" dirty="0" smtClean="0">
                <a:solidFill>
                  <a:srgbClr val="FFFF00"/>
                </a:solidFill>
              </a:rPr>
              <a:t>sure that the baby is clean and comfortable. It is best for them to have a </a:t>
            </a:r>
            <a:r>
              <a:rPr lang="en-AU" sz="1600" dirty="0" smtClean="0">
                <a:solidFill>
                  <a:srgbClr val="FFFF00"/>
                </a:solidFill>
              </a:rPr>
              <a:t>	clean </a:t>
            </a:r>
            <a:r>
              <a:rPr lang="en-AU" sz="1600" dirty="0" smtClean="0">
                <a:solidFill>
                  <a:srgbClr val="FFFF00"/>
                </a:solidFill>
              </a:rPr>
              <a:t>nappy if needed. Changing the baby’s nappy and cleaning their face and </a:t>
            </a:r>
            <a:r>
              <a:rPr lang="en-AU" sz="1600" dirty="0" smtClean="0">
                <a:solidFill>
                  <a:srgbClr val="FFFF00"/>
                </a:solidFill>
              </a:rPr>
              <a:t>	hands </a:t>
            </a:r>
            <a:r>
              <a:rPr lang="en-AU" sz="1600" dirty="0" smtClean="0">
                <a:solidFill>
                  <a:srgbClr val="FFFF00"/>
                </a:solidFill>
              </a:rPr>
              <a:t>also means that the baby is prepared for bed if they happen to nod off to </a:t>
            </a:r>
            <a:r>
              <a:rPr lang="en-AU" sz="1600" dirty="0" smtClean="0">
                <a:solidFill>
                  <a:srgbClr val="FFFF00"/>
                </a:solidFill>
              </a:rPr>
              <a:t>	sleep </a:t>
            </a:r>
            <a:r>
              <a:rPr lang="en-AU" sz="1600" dirty="0" smtClean="0">
                <a:solidFill>
                  <a:srgbClr val="FFFF00"/>
                </a:solidFill>
              </a:rPr>
              <a:t>during feeding</a:t>
            </a:r>
            <a:r>
              <a:rPr lang="en-AU" sz="1600" dirty="0" smtClean="0">
                <a:solidFill>
                  <a:srgbClr val="FFFF00"/>
                </a:solidFill>
              </a:rPr>
              <a:t>.</a:t>
            </a:r>
          </a:p>
          <a:p>
            <a:pPr>
              <a:buFont typeface="Wingdings" pitchFamily="2" charset="2"/>
              <a:buChar char="Ø"/>
            </a:pPr>
            <a:r>
              <a:rPr lang="en-AU" sz="1600" dirty="0" smtClean="0">
                <a:solidFill>
                  <a:srgbClr val="FFFF00"/>
                </a:solidFill>
              </a:rPr>
              <a:t>	Before </a:t>
            </a:r>
            <a:r>
              <a:rPr lang="en-AU" sz="1600" dirty="0" smtClean="0">
                <a:solidFill>
                  <a:srgbClr val="FFFF00"/>
                </a:solidFill>
              </a:rPr>
              <a:t>you give the baby their bottle, shake the bottle to make sure that all </a:t>
            </a:r>
            <a:r>
              <a:rPr lang="en-AU" sz="1600" dirty="0" smtClean="0">
                <a:solidFill>
                  <a:srgbClr val="FFFF00"/>
                </a:solidFill>
              </a:rPr>
              <a:t>	the </a:t>
            </a:r>
            <a:r>
              <a:rPr lang="en-AU" sz="1600" dirty="0" smtClean="0">
                <a:solidFill>
                  <a:srgbClr val="FFFF00"/>
                </a:solidFill>
              </a:rPr>
              <a:t>milk is at a constant heat. Test the temperature of the milk to make sure it </a:t>
            </a:r>
            <a:r>
              <a:rPr lang="en-AU" sz="1600" dirty="0" smtClean="0">
                <a:solidFill>
                  <a:srgbClr val="FFFF00"/>
                </a:solidFill>
              </a:rPr>
              <a:t>	is </a:t>
            </a:r>
            <a:r>
              <a:rPr lang="en-AU" sz="1600" dirty="0" smtClean="0">
                <a:solidFill>
                  <a:srgbClr val="FFFF00"/>
                </a:solidFill>
              </a:rPr>
              <a:t>not too hot or cold by squirting some milk onto your </a:t>
            </a:r>
            <a:r>
              <a:rPr lang="en-AU" sz="1600" dirty="0" smtClean="0">
                <a:solidFill>
                  <a:srgbClr val="FFFF00"/>
                </a:solidFill>
              </a:rPr>
              <a:t>wrist</a:t>
            </a:r>
          </a:p>
          <a:p>
            <a:pPr>
              <a:buFont typeface="Wingdings" pitchFamily="2" charset="2"/>
              <a:buChar char="Ø"/>
            </a:pPr>
            <a:r>
              <a:rPr lang="en-AU" sz="1600" dirty="0" smtClean="0">
                <a:solidFill>
                  <a:srgbClr val="FFFF00"/>
                </a:solidFill>
              </a:rPr>
              <a:t>	Keep </a:t>
            </a:r>
            <a:r>
              <a:rPr lang="en-AU" sz="1600" dirty="0" smtClean="0">
                <a:solidFill>
                  <a:srgbClr val="FFFF00"/>
                </a:solidFill>
              </a:rPr>
              <a:t>the bottle at an appropriate angle during feeding so that the teat of the </a:t>
            </a:r>
            <a:r>
              <a:rPr lang="en-AU" sz="1600" dirty="0" smtClean="0">
                <a:solidFill>
                  <a:srgbClr val="FFFF00"/>
                </a:solidFill>
              </a:rPr>
              <a:t>	bottle </a:t>
            </a:r>
            <a:r>
              <a:rPr lang="en-AU" sz="1600" dirty="0" smtClean="0">
                <a:solidFill>
                  <a:srgbClr val="FFFF00"/>
                </a:solidFill>
              </a:rPr>
              <a:t>is always full of milk, to prevent the baby drinking in air bubbles. Have </a:t>
            </a:r>
            <a:r>
              <a:rPr lang="en-AU" sz="1600" dirty="0" smtClean="0">
                <a:solidFill>
                  <a:srgbClr val="FFFF00"/>
                </a:solidFill>
              </a:rPr>
              <a:t>	breaks </a:t>
            </a:r>
            <a:r>
              <a:rPr lang="en-AU" sz="1600" dirty="0" smtClean="0">
                <a:solidFill>
                  <a:srgbClr val="FFFF00"/>
                </a:solidFill>
              </a:rPr>
              <a:t>during feeding if the baby needs it. Halfway through feeding, change the </a:t>
            </a:r>
            <a:r>
              <a:rPr lang="en-AU" sz="1600" dirty="0" smtClean="0">
                <a:solidFill>
                  <a:srgbClr val="FFFF00"/>
                </a:solidFill>
              </a:rPr>
              <a:t>	side </a:t>
            </a:r>
            <a:r>
              <a:rPr lang="en-AU" sz="1600" dirty="0" smtClean="0">
                <a:solidFill>
                  <a:srgbClr val="FFFF00"/>
                </a:solidFill>
              </a:rPr>
              <a:t>that you are feeding on</a:t>
            </a:r>
            <a:r>
              <a:rPr lang="en-AU" sz="1600" dirty="0" smtClean="0">
                <a:solidFill>
                  <a:srgbClr val="FFFF00"/>
                </a:solidFill>
              </a:rPr>
              <a:t>.</a:t>
            </a:r>
          </a:p>
          <a:p>
            <a:pPr>
              <a:buFont typeface="Wingdings" pitchFamily="2" charset="2"/>
              <a:buChar char="Ø"/>
            </a:pPr>
            <a:r>
              <a:rPr lang="en-AU" sz="1600" dirty="0" smtClean="0">
                <a:solidFill>
                  <a:srgbClr val="FFFF00"/>
                </a:solidFill>
              </a:rPr>
              <a:t>	Only </a:t>
            </a:r>
            <a:r>
              <a:rPr lang="en-AU" sz="1600" dirty="0" smtClean="0">
                <a:solidFill>
                  <a:srgbClr val="FFFF00"/>
                </a:solidFill>
              </a:rPr>
              <a:t>feed a baby until they have had enough. Never force feed the baby. They </a:t>
            </a:r>
            <a:r>
              <a:rPr lang="en-AU" sz="1600" dirty="0" smtClean="0">
                <a:solidFill>
                  <a:srgbClr val="FFFF00"/>
                </a:solidFill>
              </a:rPr>
              <a:t>	have </a:t>
            </a:r>
            <a:r>
              <a:rPr lang="en-AU" sz="1600" dirty="0" smtClean="0">
                <a:solidFill>
                  <a:srgbClr val="FFFF00"/>
                </a:solidFill>
              </a:rPr>
              <a:t>small stomachs and will only eat until they are full.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510" y="544945"/>
            <a:ext cx="8340436" cy="5786199"/>
          </a:xfrm>
          <a:prstGeom prst="rect">
            <a:avLst/>
          </a:prstGeom>
          <a:noFill/>
        </p:spPr>
        <p:txBody>
          <a:bodyPr wrap="square" rtlCol="0">
            <a:spAutoFit/>
          </a:bodyPr>
          <a:lstStyle/>
          <a:p>
            <a:r>
              <a:rPr lang="en-AU" sz="1600" b="1" dirty="0" smtClean="0">
                <a:solidFill>
                  <a:srgbClr val="FFFF00"/>
                </a:solidFill>
              </a:rPr>
              <a:t>Cleaning and sterilising bottles and feeding equipment</a:t>
            </a:r>
          </a:p>
          <a:p>
            <a:r>
              <a:rPr lang="en-AU" sz="1600" dirty="0" smtClean="0">
                <a:solidFill>
                  <a:srgbClr val="FFFF00"/>
                </a:solidFill>
              </a:rPr>
              <a:t>To reduce the risk of contamination, all bottles and feeding equipment must be sterilised until your baby is three months old. Equipment can be sterilised with boiling water, with sterilising solution, or with a steam-sterilising unit. Please note that a dishwasher does not sterilise bottles or feeding equipment. After three months of age it is sufficient to wash bottles and feeding equipment with hot soapy water and then rinse.</a:t>
            </a:r>
          </a:p>
          <a:p>
            <a:endParaRPr lang="en-AU" sz="1600" dirty="0" smtClean="0">
              <a:solidFill>
                <a:srgbClr val="FFFF00"/>
              </a:solidFill>
            </a:endParaRPr>
          </a:p>
          <a:p>
            <a:r>
              <a:rPr lang="en-AU" sz="1600" b="1" dirty="0" smtClean="0">
                <a:solidFill>
                  <a:srgbClr val="FFFF00"/>
                </a:solidFill>
              </a:rPr>
              <a:t>To clean and sterilise your baby’s feeding equipment </a:t>
            </a:r>
          </a:p>
          <a:p>
            <a:r>
              <a:rPr lang="en-AU" sz="1600" dirty="0" smtClean="0">
                <a:solidFill>
                  <a:srgbClr val="FFFF00"/>
                </a:solidFill>
              </a:rPr>
              <a:t>Always thoroughly wash and dry your hands with soap and water before cleaning and sterilising bottles and feeding equipment. </a:t>
            </a:r>
          </a:p>
          <a:p>
            <a:endParaRPr lang="en-AU" sz="1600" dirty="0" smtClean="0">
              <a:solidFill>
                <a:srgbClr val="FFFF00"/>
              </a:solidFill>
            </a:endParaRPr>
          </a:p>
          <a:p>
            <a:r>
              <a:rPr lang="en-AU" sz="1600" dirty="0" smtClean="0">
                <a:solidFill>
                  <a:srgbClr val="FFFF00"/>
                </a:solidFill>
              </a:rPr>
              <a:t>Make </a:t>
            </a:r>
            <a:r>
              <a:rPr lang="en-AU" sz="1600" dirty="0" smtClean="0">
                <a:solidFill>
                  <a:srgbClr val="FFFF00"/>
                </a:solidFill>
              </a:rPr>
              <a:t>sure the area used to clean and sterilise your baby’s bottle and feeding equipment is clean.</a:t>
            </a:r>
          </a:p>
          <a:p>
            <a:endParaRPr lang="en-AU" sz="1600" dirty="0" smtClean="0">
              <a:solidFill>
                <a:srgbClr val="FFFF00"/>
              </a:solidFill>
            </a:endParaRPr>
          </a:p>
          <a:p>
            <a:r>
              <a:rPr lang="en-AU" sz="1600" dirty="0" smtClean="0">
                <a:solidFill>
                  <a:srgbClr val="FFFF00"/>
                </a:solidFill>
              </a:rPr>
              <a:t>Wash </a:t>
            </a:r>
            <a:r>
              <a:rPr lang="en-AU" sz="1600" dirty="0" smtClean="0">
                <a:solidFill>
                  <a:srgbClr val="FFFF00"/>
                </a:solidFill>
              </a:rPr>
              <a:t>bottles and feeding equipment thoroughly in hot soapy water. If using feeding bottles, use clean bottle and teat brushes to scrub the inside and outside of the bottles and teats to ensure all remaining feed is removed.</a:t>
            </a:r>
          </a:p>
          <a:p>
            <a:endParaRPr lang="en-AU" sz="1600" dirty="0" smtClean="0">
              <a:solidFill>
                <a:srgbClr val="FFFF00"/>
              </a:solidFill>
            </a:endParaRPr>
          </a:p>
          <a:p>
            <a:r>
              <a:rPr lang="en-AU" sz="1600" dirty="0" smtClean="0">
                <a:solidFill>
                  <a:srgbClr val="FFFF00"/>
                </a:solidFill>
              </a:rPr>
              <a:t>Rinse </a:t>
            </a:r>
            <a:r>
              <a:rPr lang="en-AU" sz="1600" dirty="0" smtClean="0">
                <a:solidFill>
                  <a:srgbClr val="FFFF00"/>
                </a:solidFill>
              </a:rPr>
              <a:t>the bottles and feeding equipment well in hot water and air dry it, or wash it in a </a:t>
            </a:r>
            <a:r>
              <a:rPr lang="en-AU" sz="1600" dirty="0" smtClean="0">
                <a:solidFill>
                  <a:srgbClr val="FFFF00"/>
                </a:solidFill>
              </a:rPr>
              <a:t>dishwasher</a:t>
            </a:r>
          </a:p>
          <a:p>
            <a:endParaRPr lang="en-AU" sz="1600" dirty="0" smtClean="0">
              <a:solidFill>
                <a:srgbClr val="FFFF00"/>
              </a:solidFill>
            </a:endParaRPr>
          </a:p>
          <a:p>
            <a:endParaRPr lang="en-AU" sz="1600" dirty="0" smtClean="0">
              <a:solidFill>
                <a:srgbClr val="FFFF00"/>
              </a:solidFill>
            </a:endParaRPr>
          </a:p>
          <a:p>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818" y="526473"/>
            <a:ext cx="8285018" cy="3077766"/>
          </a:xfrm>
          <a:prstGeom prst="rect">
            <a:avLst/>
          </a:prstGeom>
          <a:noFill/>
        </p:spPr>
        <p:txBody>
          <a:bodyPr wrap="square" rtlCol="0">
            <a:spAutoFit/>
          </a:bodyPr>
          <a:lstStyle/>
          <a:p>
            <a:r>
              <a:rPr lang="en-AU" sz="1600" b="1" dirty="0" smtClean="0">
                <a:solidFill>
                  <a:srgbClr val="FFFF00"/>
                </a:solidFill>
              </a:rPr>
              <a:t>Guidelines for handling and storing expressed breast milk safely</a:t>
            </a:r>
          </a:p>
          <a:p>
            <a:r>
              <a:rPr lang="en-AU" sz="1600" dirty="0" smtClean="0">
                <a:solidFill>
                  <a:srgbClr val="FFFF00"/>
                </a:solidFill>
              </a:rPr>
              <a:t>You </a:t>
            </a:r>
            <a:r>
              <a:rPr lang="en-AU" sz="1600" dirty="0" smtClean="0">
                <a:solidFill>
                  <a:srgbClr val="FFFF00"/>
                </a:solidFill>
              </a:rPr>
              <a:t>can store breast milk safely in a clean plastic or glass container with a lid. Until </a:t>
            </a:r>
            <a:r>
              <a:rPr lang="en-AU" sz="1600" dirty="0" smtClean="0">
                <a:solidFill>
                  <a:srgbClr val="FFFF00"/>
                </a:solidFill>
              </a:rPr>
              <a:t>the baby </a:t>
            </a:r>
            <a:r>
              <a:rPr lang="en-AU" sz="1600" dirty="0" smtClean="0">
                <a:solidFill>
                  <a:srgbClr val="FFFF00"/>
                </a:solidFill>
              </a:rPr>
              <a:t>is three months old, the container also needs to be sterilised. You can also freeze it.</a:t>
            </a:r>
          </a:p>
          <a:p>
            <a:r>
              <a:rPr lang="en-AU" sz="1600" dirty="0" smtClean="0">
                <a:solidFill>
                  <a:srgbClr val="FFFF00"/>
                </a:solidFill>
              </a:rPr>
              <a:t>Do </a:t>
            </a:r>
            <a:r>
              <a:rPr lang="en-AU" sz="1600" dirty="0" smtClean="0">
                <a:solidFill>
                  <a:srgbClr val="FFFF00"/>
                </a:solidFill>
              </a:rPr>
              <a:t>not add </a:t>
            </a:r>
            <a:r>
              <a:rPr lang="en-AU" sz="1600" dirty="0" smtClean="0">
                <a:solidFill>
                  <a:srgbClr val="FFFF00"/>
                </a:solidFill>
              </a:rPr>
              <a:t>new breast milk to </a:t>
            </a:r>
            <a:r>
              <a:rPr lang="en-AU" sz="1600" dirty="0" smtClean="0">
                <a:solidFill>
                  <a:srgbClr val="FFFF00"/>
                </a:solidFill>
              </a:rPr>
              <a:t>other breast milk </a:t>
            </a:r>
            <a:r>
              <a:rPr lang="en-AU" sz="1600" dirty="0" smtClean="0">
                <a:solidFill>
                  <a:srgbClr val="FFFF00"/>
                </a:solidFill>
              </a:rPr>
              <a:t>expressed </a:t>
            </a:r>
            <a:r>
              <a:rPr lang="en-AU" sz="1600" dirty="0" smtClean="0">
                <a:solidFill>
                  <a:srgbClr val="FFFF00"/>
                </a:solidFill>
              </a:rPr>
              <a:t>earlier, especially frozen breast milk. </a:t>
            </a:r>
          </a:p>
          <a:p>
            <a:r>
              <a:rPr lang="en-AU" sz="1600" dirty="0" smtClean="0">
                <a:solidFill>
                  <a:srgbClr val="FFFF00"/>
                </a:solidFill>
              </a:rPr>
              <a:t>Adding new expressed breast milk to frozen breast milk may cause some of the frozen milk to thaw and then refreeze. This increases the risk of bacterial growth in the milk, which might harm </a:t>
            </a:r>
            <a:r>
              <a:rPr lang="en-AU" sz="1600" dirty="0" smtClean="0">
                <a:solidFill>
                  <a:srgbClr val="FFFF00"/>
                </a:solidFill>
              </a:rPr>
              <a:t>the baby</a:t>
            </a:r>
          </a:p>
          <a:p>
            <a:endParaRPr lang="en-AU" sz="1600" dirty="0" smtClean="0">
              <a:solidFill>
                <a:srgbClr val="FFFF00"/>
              </a:solidFill>
            </a:endParaRPr>
          </a:p>
          <a:p>
            <a:endParaRPr lang="en-AU" sz="1600" dirty="0" smtClean="0">
              <a:solidFill>
                <a:srgbClr val="FFFF00"/>
              </a:solidFill>
            </a:endParaRPr>
          </a:p>
          <a:p>
            <a:endParaRPr lang="en-AU" dirty="0"/>
          </a:p>
        </p:txBody>
      </p:sp>
      <p:pic>
        <p:nvPicPr>
          <p:cNvPr id="49154" name="Picture 2" descr="C:\Users\Window's\AppData\Local\Microsoft\Windows\Temporary Internet Files\Content.Outlook\0K9FDK3X\FullSizeRender.jpg"/>
          <p:cNvPicPr>
            <a:picLocks noChangeAspect="1" noChangeArrowheads="1"/>
          </p:cNvPicPr>
          <p:nvPr/>
        </p:nvPicPr>
        <p:blipFill>
          <a:blip r:embed="rId2" cstate="print"/>
          <a:srcRect/>
          <a:stretch>
            <a:fillRect/>
          </a:stretch>
        </p:blipFill>
        <p:spPr bwMode="auto">
          <a:xfrm>
            <a:off x="3239727" y="3029528"/>
            <a:ext cx="2906856" cy="344516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1" y="383592"/>
            <a:ext cx="8478982" cy="523220"/>
          </a:xfrm>
          <a:prstGeom prst="rect">
            <a:avLst/>
          </a:prstGeom>
        </p:spPr>
        <p:txBody>
          <a:bodyPr wrap="square">
            <a:spAutoFit/>
          </a:bodyPr>
          <a:lstStyle/>
          <a:p>
            <a:endParaRPr lang="en-AU" sz="1400" dirty="0" smtClean="0"/>
          </a:p>
          <a:p>
            <a:endParaRPr lang="en-AU" sz="1400" dirty="0"/>
          </a:p>
        </p:txBody>
      </p:sp>
      <p:pic>
        <p:nvPicPr>
          <p:cNvPr id="6" name="Picture 5" descr="SMYL Logo Style 3"/>
          <p:cNvPicPr/>
          <p:nvPr/>
        </p:nvPicPr>
        <p:blipFill>
          <a:blip r:embed="rId2" cstate="print"/>
          <a:srcRect/>
          <a:stretch>
            <a:fillRect/>
          </a:stretch>
        </p:blipFill>
        <p:spPr bwMode="auto">
          <a:xfrm>
            <a:off x="7352146" y="165228"/>
            <a:ext cx="1514763" cy="505606"/>
          </a:xfrm>
          <a:prstGeom prst="rect">
            <a:avLst/>
          </a:prstGeom>
          <a:noFill/>
        </p:spPr>
      </p:pic>
      <p:sp>
        <p:nvSpPr>
          <p:cNvPr id="7" name="TextBox 6"/>
          <p:cNvSpPr txBox="1"/>
          <p:nvPr/>
        </p:nvSpPr>
        <p:spPr>
          <a:xfrm>
            <a:off x="461818" y="383591"/>
            <a:ext cx="8294255" cy="5632311"/>
          </a:xfrm>
          <a:prstGeom prst="rect">
            <a:avLst/>
          </a:prstGeom>
          <a:noFill/>
        </p:spPr>
        <p:txBody>
          <a:bodyPr wrap="square" rtlCol="0">
            <a:spAutoFit/>
          </a:bodyPr>
          <a:lstStyle/>
          <a:p>
            <a:r>
              <a:rPr lang="en-AU" b="1" dirty="0" smtClean="0">
                <a:solidFill>
                  <a:srgbClr val="FFFF00"/>
                </a:solidFill>
              </a:rPr>
              <a:t>Sleep patterns and routines</a:t>
            </a:r>
          </a:p>
          <a:p>
            <a:endParaRPr lang="en-AU" b="1" dirty="0" smtClean="0">
              <a:solidFill>
                <a:srgbClr val="FFFF00"/>
              </a:solidFill>
            </a:endParaRPr>
          </a:p>
          <a:p>
            <a:r>
              <a:rPr lang="en-AU" dirty="0" smtClean="0">
                <a:solidFill>
                  <a:srgbClr val="FFFF00"/>
                </a:solidFill>
              </a:rPr>
              <a:t>Newborn </a:t>
            </a:r>
            <a:r>
              <a:rPr lang="en-AU" dirty="0" smtClean="0">
                <a:solidFill>
                  <a:srgbClr val="FFFF00"/>
                </a:solidFill>
              </a:rPr>
              <a:t>babies can take 6 to 10 weeks or even longer to develop a regular sleep pattern.</a:t>
            </a:r>
          </a:p>
          <a:p>
            <a:endParaRPr lang="en-AU" b="1" dirty="0" smtClean="0">
              <a:solidFill>
                <a:srgbClr val="FFFF00"/>
              </a:solidFill>
            </a:endParaRPr>
          </a:p>
          <a:p>
            <a:r>
              <a:rPr lang="en-AU" b="1" dirty="0" smtClean="0">
                <a:solidFill>
                  <a:srgbClr val="FFFF00"/>
                </a:solidFill>
              </a:rPr>
              <a:t>Sleep routines</a:t>
            </a:r>
          </a:p>
          <a:p>
            <a:endParaRPr lang="en-AU" b="1" dirty="0" smtClean="0">
              <a:solidFill>
                <a:srgbClr val="FFFF00"/>
              </a:solidFill>
            </a:endParaRPr>
          </a:p>
          <a:p>
            <a:r>
              <a:rPr lang="en-AU" dirty="0" smtClean="0">
                <a:solidFill>
                  <a:srgbClr val="FFFF00"/>
                </a:solidFill>
              </a:rPr>
              <a:t>When preparing babies and toddlers for sleep, it can be helpful to follow a routine that lets them know it is nearly time to go to sleep</a:t>
            </a:r>
            <a:r>
              <a:rPr lang="en-AU" dirty="0" smtClean="0">
                <a:solidFill>
                  <a:srgbClr val="FFFF00"/>
                </a:solidFill>
              </a:rPr>
              <a:t>.</a:t>
            </a:r>
          </a:p>
          <a:p>
            <a:r>
              <a:rPr lang="en-AU" dirty="0" smtClean="0">
                <a:solidFill>
                  <a:srgbClr val="FFFF00"/>
                </a:solidFill>
              </a:rPr>
              <a:t>Selecting an area for sleep will  help establish a routine. Try to </a:t>
            </a:r>
            <a:r>
              <a:rPr lang="en-AU" dirty="0" smtClean="0">
                <a:solidFill>
                  <a:srgbClr val="FFFF00"/>
                </a:solidFill>
              </a:rPr>
              <a:t>make the room relaxing and inviting, so the children feel comfortable and able to go to sleep easily </a:t>
            </a:r>
            <a:r>
              <a:rPr lang="en-AU" dirty="0" smtClean="0">
                <a:solidFill>
                  <a:srgbClr val="FFFF00"/>
                </a:solidFill>
              </a:rPr>
              <a:t>keep </a:t>
            </a:r>
            <a:r>
              <a:rPr lang="en-AU" dirty="0" smtClean="0">
                <a:solidFill>
                  <a:srgbClr val="FFFF00"/>
                </a:solidFill>
              </a:rPr>
              <a:t>the room well ventilated and at </a:t>
            </a:r>
            <a:r>
              <a:rPr lang="en-AU" dirty="0" smtClean="0">
                <a:solidFill>
                  <a:srgbClr val="FFFF00"/>
                </a:solidFill>
              </a:rPr>
              <a:t>a comfortable temperature. </a:t>
            </a:r>
          </a:p>
          <a:p>
            <a:endParaRPr lang="en-AU" dirty="0" smtClean="0">
              <a:solidFill>
                <a:srgbClr val="FFFF00"/>
              </a:solidFill>
            </a:endParaRPr>
          </a:p>
          <a:p>
            <a:r>
              <a:rPr lang="en-AU" dirty="0" smtClean="0">
                <a:solidFill>
                  <a:srgbClr val="FFFF00"/>
                </a:solidFill>
              </a:rPr>
              <a:t>This </a:t>
            </a:r>
            <a:r>
              <a:rPr lang="en-AU" dirty="0" smtClean="0">
                <a:solidFill>
                  <a:srgbClr val="FFFF00"/>
                </a:solidFill>
              </a:rPr>
              <a:t>lets them know it is time for </a:t>
            </a:r>
            <a:r>
              <a:rPr lang="en-AU" dirty="0" smtClean="0">
                <a:solidFill>
                  <a:srgbClr val="FFFF00"/>
                </a:solidFill>
              </a:rPr>
              <a:t>sleep gives </a:t>
            </a:r>
            <a:r>
              <a:rPr lang="en-AU" dirty="0" smtClean="0">
                <a:solidFill>
                  <a:srgbClr val="FFFF00"/>
                </a:solidFill>
              </a:rPr>
              <a:t>the children quiet </a:t>
            </a:r>
            <a:r>
              <a:rPr lang="en-AU" dirty="0" smtClean="0">
                <a:solidFill>
                  <a:srgbClr val="FFFF00"/>
                </a:solidFill>
              </a:rPr>
              <a:t>time before </a:t>
            </a:r>
            <a:r>
              <a:rPr lang="en-AU" dirty="0" smtClean="0">
                <a:solidFill>
                  <a:srgbClr val="FFFF00"/>
                </a:solidFill>
              </a:rPr>
              <a:t>sleep. Reads or tells them a story so they can relax and feel </a:t>
            </a:r>
            <a:r>
              <a:rPr lang="en-AU" dirty="0" smtClean="0">
                <a:solidFill>
                  <a:srgbClr val="FFFF00"/>
                </a:solidFill>
              </a:rPr>
              <a:t>calm make </a:t>
            </a:r>
            <a:r>
              <a:rPr lang="en-AU" dirty="0" smtClean="0">
                <a:solidFill>
                  <a:srgbClr val="FFFF00"/>
                </a:solidFill>
              </a:rPr>
              <a:t>the room darker and </a:t>
            </a:r>
            <a:r>
              <a:rPr lang="en-AU" dirty="0" smtClean="0">
                <a:solidFill>
                  <a:srgbClr val="FFFF00"/>
                </a:solidFill>
              </a:rPr>
              <a:t>play </a:t>
            </a:r>
            <a:r>
              <a:rPr lang="en-AU" dirty="0" smtClean="0">
                <a:solidFill>
                  <a:srgbClr val="FFFF00"/>
                </a:solidFill>
              </a:rPr>
              <a:t>soft, relaxing </a:t>
            </a:r>
            <a:r>
              <a:rPr lang="en-AU" dirty="0" smtClean="0">
                <a:solidFill>
                  <a:srgbClr val="FFFF00"/>
                </a:solidFill>
              </a:rPr>
              <a:t>music making sure you understand some </a:t>
            </a:r>
            <a:r>
              <a:rPr lang="en-AU" dirty="0" smtClean="0">
                <a:solidFill>
                  <a:srgbClr val="FFFF00"/>
                </a:solidFill>
              </a:rPr>
              <a:t>children are different in the way they like to go to sleep</a:t>
            </a:r>
            <a:r>
              <a:rPr lang="en-AU" dirty="0" smtClean="0">
                <a:solidFill>
                  <a:srgbClr val="FFFF00"/>
                </a:solidFill>
              </a:rPr>
              <a:t>.</a:t>
            </a:r>
          </a:p>
          <a:p>
            <a:endParaRPr lang="en-AU" dirty="0" smtClean="0">
              <a:solidFill>
                <a:srgbClr val="FFFF00"/>
              </a:solidFill>
            </a:endParaRPr>
          </a:p>
          <a:p>
            <a:endParaRPr lang="en-AU" dirty="0" smtClean="0">
              <a:solidFill>
                <a:srgbClr val="FFFF00"/>
              </a:solidFill>
            </a:endParaRPr>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564" y="535709"/>
            <a:ext cx="8617527" cy="6032421"/>
          </a:xfrm>
          <a:prstGeom prst="rect">
            <a:avLst/>
          </a:prstGeom>
          <a:noFill/>
        </p:spPr>
        <p:txBody>
          <a:bodyPr wrap="square" rtlCol="0">
            <a:spAutoFit/>
          </a:bodyPr>
          <a:lstStyle/>
          <a:p>
            <a:r>
              <a:rPr lang="en-AU" sz="1600" b="1" dirty="0" smtClean="0">
                <a:solidFill>
                  <a:srgbClr val="FFFF00"/>
                </a:solidFill>
              </a:rPr>
              <a:t>How to thaw and warm expressed breast milk safely</a:t>
            </a:r>
          </a:p>
          <a:p>
            <a:r>
              <a:rPr lang="en-AU" sz="1600" dirty="0" smtClean="0">
                <a:solidFill>
                  <a:srgbClr val="FFFF00"/>
                </a:solidFill>
              </a:rPr>
              <a:t>Do not thaw or warm expressed breast milk in the microwave as this destroys the living cells in the milk. </a:t>
            </a:r>
            <a:endParaRPr lang="en-AU" sz="1600" dirty="0" smtClean="0">
              <a:solidFill>
                <a:srgbClr val="FFFF00"/>
              </a:solidFill>
            </a:endParaRPr>
          </a:p>
          <a:p>
            <a:endParaRPr lang="en-AU" sz="1600" dirty="0" smtClean="0">
              <a:solidFill>
                <a:srgbClr val="FFFF00"/>
              </a:solidFill>
            </a:endParaRPr>
          </a:p>
          <a:p>
            <a:r>
              <a:rPr lang="en-AU" sz="1600" b="1" dirty="0" smtClean="0">
                <a:solidFill>
                  <a:srgbClr val="FFFF00"/>
                </a:solidFill>
              </a:rPr>
              <a:t>To thaw expressed breast milk</a:t>
            </a:r>
          </a:p>
          <a:p>
            <a:r>
              <a:rPr lang="en-AU" sz="1600" dirty="0" smtClean="0">
                <a:solidFill>
                  <a:srgbClr val="FFFF00"/>
                </a:solidFill>
              </a:rPr>
              <a:t>Frozen breast milk can be thawed in the refrigerator or alternatively, put the container into a bowl of warm water.</a:t>
            </a:r>
          </a:p>
          <a:p>
            <a:r>
              <a:rPr lang="en-AU" sz="1600" dirty="0" smtClean="0">
                <a:solidFill>
                  <a:srgbClr val="FFFF00"/>
                </a:solidFill>
              </a:rPr>
              <a:t>Clean the cup or bottle before you put the thawed breast milk into it. Until </a:t>
            </a:r>
            <a:r>
              <a:rPr lang="en-AU" sz="1600" dirty="0" smtClean="0">
                <a:solidFill>
                  <a:srgbClr val="FFFF00"/>
                </a:solidFill>
              </a:rPr>
              <a:t>the baby is </a:t>
            </a:r>
            <a:r>
              <a:rPr lang="en-AU" sz="1600" dirty="0" smtClean="0">
                <a:solidFill>
                  <a:srgbClr val="FFFF00"/>
                </a:solidFill>
              </a:rPr>
              <a:t>three months old, the cup or bottle also needs to be </a:t>
            </a:r>
            <a:r>
              <a:rPr lang="en-AU" sz="1600" dirty="0" smtClean="0">
                <a:solidFill>
                  <a:srgbClr val="FFFF00"/>
                </a:solidFill>
              </a:rPr>
              <a:t>sterilised</a:t>
            </a:r>
          </a:p>
          <a:p>
            <a:endParaRPr lang="en-AU" sz="1600" dirty="0" smtClean="0">
              <a:solidFill>
                <a:srgbClr val="FFFF00"/>
              </a:solidFill>
            </a:endParaRPr>
          </a:p>
          <a:p>
            <a:r>
              <a:rPr lang="en-AU" sz="1600" b="1" dirty="0" smtClean="0">
                <a:solidFill>
                  <a:srgbClr val="FFFF00"/>
                </a:solidFill>
              </a:rPr>
              <a:t>To warm expressed breast </a:t>
            </a:r>
            <a:r>
              <a:rPr lang="en-AU" sz="1600" b="1" dirty="0" smtClean="0">
                <a:solidFill>
                  <a:srgbClr val="FFFF00"/>
                </a:solidFill>
              </a:rPr>
              <a:t>milk</a:t>
            </a:r>
          </a:p>
          <a:p>
            <a:endParaRPr lang="en-AU" sz="1600" b="1" dirty="0" smtClean="0">
              <a:solidFill>
                <a:srgbClr val="FFFF00"/>
              </a:solidFill>
            </a:endParaRPr>
          </a:p>
          <a:p>
            <a:r>
              <a:rPr lang="en-AU" sz="1600" dirty="0" smtClean="0">
                <a:solidFill>
                  <a:srgbClr val="FFFF00"/>
                </a:solidFill>
              </a:rPr>
              <a:t>Fill a bowl with hot water.</a:t>
            </a:r>
          </a:p>
          <a:p>
            <a:r>
              <a:rPr lang="en-AU" sz="1600" dirty="0" smtClean="0">
                <a:solidFill>
                  <a:srgbClr val="FFFF00"/>
                </a:solidFill>
              </a:rPr>
              <a:t>Put the cup or bottle containing the expressed breast milk into the bowl filled with hot water.</a:t>
            </a:r>
          </a:p>
          <a:p>
            <a:r>
              <a:rPr lang="en-AU" sz="1600" dirty="0" smtClean="0">
                <a:solidFill>
                  <a:srgbClr val="FFFF00"/>
                </a:solidFill>
              </a:rPr>
              <a:t>Before feeding, swirl the container of milk to mix and distribute the heat evenly. Then test the temperature of the expressed breast milk by shaking a few drops onto the inside of your wrist. If the milk is comfortably warm to the touch, it will be about the same temperature as fresh breast milk.</a:t>
            </a:r>
          </a:p>
          <a:p>
            <a:r>
              <a:rPr lang="en-AU" sz="1600" dirty="0" smtClean="0">
                <a:solidFill>
                  <a:srgbClr val="FFFF00"/>
                </a:solidFill>
              </a:rPr>
              <a:t>Expressed breast milk should not be warmed in the microwave. </a:t>
            </a:r>
          </a:p>
          <a:p>
            <a:r>
              <a:rPr lang="en-AU" sz="1600" dirty="0" smtClean="0">
                <a:solidFill>
                  <a:srgbClr val="FFFF00"/>
                </a:solidFill>
              </a:rPr>
              <a:t>Use warmed expressed breast milk within two hours.</a:t>
            </a:r>
          </a:p>
          <a:p>
            <a:r>
              <a:rPr lang="en-AU" sz="1600" dirty="0" smtClean="0">
                <a:solidFill>
                  <a:srgbClr val="FFFF00"/>
                </a:solidFill>
              </a:rPr>
              <a:t>Throw out any expressed breast milk left in the bottle after a feed, and wash and re-sterilise the bottle. Never reheat expressed breast milk more than once.</a:t>
            </a:r>
          </a:p>
          <a:p>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7927" y="434109"/>
            <a:ext cx="8386618" cy="6032421"/>
          </a:xfrm>
          <a:prstGeom prst="rect">
            <a:avLst/>
          </a:prstGeom>
          <a:noFill/>
        </p:spPr>
        <p:txBody>
          <a:bodyPr wrap="square" rtlCol="0">
            <a:spAutoFit/>
          </a:bodyPr>
          <a:lstStyle/>
          <a:p>
            <a:r>
              <a:rPr lang="en-AU" sz="1600" b="1" dirty="0" smtClean="0">
                <a:solidFill>
                  <a:srgbClr val="FFFF00"/>
                </a:solidFill>
              </a:rPr>
              <a:t>How to store and prepare powdered formula safely </a:t>
            </a:r>
          </a:p>
          <a:p>
            <a:r>
              <a:rPr lang="en-AU" sz="1600" dirty="0" smtClean="0">
                <a:solidFill>
                  <a:srgbClr val="FFFF00"/>
                </a:solidFill>
              </a:rPr>
              <a:t>Keep powdered formula covered and in a clean dry place. Check the use-by-date and use it within four weeks of opening.</a:t>
            </a:r>
          </a:p>
          <a:p>
            <a:r>
              <a:rPr lang="en-AU" sz="1600" dirty="0" smtClean="0">
                <a:solidFill>
                  <a:srgbClr val="FFFF00"/>
                </a:solidFill>
              </a:rPr>
              <a:t>As outlined above, clean all feeding equipment before preparing formula. Until </a:t>
            </a:r>
            <a:r>
              <a:rPr lang="en-AU" sz="1600" dirty="0" smtClean="0">
                <a:solidFill>
                  <a:srgbClr val="FFFF00"/>
                </a:solidFill>
              </a:rPr>
              <a:t>the baby </a:t>
            </a:r>
            <a:r>
              <a:rPr lang="en-AU" sz="1600" dirty="0" smtClean="0">
                <a:solidFill>
                  <a:srgbClr val="FFFF00"/>
                </a:solidFill>
              </a:rPr>
              <a:t>is three months old, you also need to sterilise all feeding equipment. Refer to the Cleaning and sterilising your baby’s feeding equipment section above</a:t>
            </a:r>
            <a:r>
              <a:rPr lang="en-AU" sz="1600" dirty="0" smtClean="0">
                <a:solidFill>
                  <a:srgbClr val="FFFF00"/>
                </a:solidFill>
              </a:rPr>
              <a:t>.</a:t>
            </a:r>
          </a:p>
          <a:p>
            <a:r>
              <a:rPr lang="en-AU" sz="1600" dirty="0" smtClean="0">
                <a:solidFill>
                  <a:srgbClr val="FFFF00"/>
                </a:solidFill>
              </a:rPr>
              <a:t> </a:t>
            </a:r>
            <a:endParaRPr lang="en-AU" sz="1600" dirty="0" smtClean="0">
              <a:solidFill>
                <a:srgbClr val="FFFF00"/>
              </a:solidFill>
            </a:endParaRPr>
          </a:p>
          <a:p>
            <a:r>
              <a:rPr lang="en-AU" sz="1600" b="1" dirty="0" smtClean="0">
                <a:solidFill>
                  <a:srgbClr val="FFFF00"/>
                </a:solidFill>
              </a:rPr>
              <a:t>To prepare powdered formula safely </a:t>
            </a:r>
          </a:p>
          <a:p>
            <a:r>
              <a:rPr lang="en-AU" sz="1600" dirty="0" smtClean="0">
                <a:solidFill>
                  <a:srgbClr val="FFFF00"/>
                </a:solidFill>
              </a:rPr>
              <a:t>Always thoroughly wash and dry your hands with soap and water before preparing bottle feeds. </a:t>
            </a:r>
          </a:p>
          <a:p>
            <a:r>
              <a:rPr lang="en-AU" sz="1600" dirty="0" smtClean="0">
                <a:solidFill>
                  <a:srgbClr val="FFFF00"/>
                </a:solidFill>
              </a:rPr>
              <a:t>Make sure the area used to make up </a:t>
            </a:r>
            <a:r>
              <a:rPr lang="en-AU" sz="1600" dirty="0" smtClean="0">
                <a:solidFill>
                  <a:srgbClr val="FFFF00"/>
                </a:solidFill>
              </a:rPr>
              <a:t>the baby’s </a:t>
            </a:r>
            <a:r>
              <a:rPr lang="en-AU" sz="1600" dirty="0" smtClean="0">
                <a:solidFill>
                  <a:srgbClr val="FFFF00"/>
                </a:solidFill>
              </a:rPr>
              <a:t>feed is clean.</a:t>
            </a:r>
          </a:p>
          <a:p>
            <a:r>
              <a:rPr lang="en-AU" sz="1600" dirty="0" smtClean="0">
                <a:solidFill>
                  <a:srgbClr val="FFFF00"/>
                </a:solidFill>
              </a:rPr>
              <a:t>Make up formula with cold, previously boiled water. For at least the first three months of </a:t>
            </a:r>
            <a:r>
              <a:rPr lang="en-AU" sz="1600" dirty="0" smtClean="0">
                <a:solidFill>
                  <a:srgbClr val="FFFF00"/>
                </a:solidFill>
              </a:rPr>
              <a:t>the baby’s </a:t>
            </a:r>
            <a:r>
              <a:rPr lang="en-AU" sz="1600" dirty="0" smtClean="0">
                <a:solidFill>
                  <a:srgbClr val="FFFF00"/>
                </a:solidFill>
              </a:rPr>
              <a:t>life, all water (including bought water), used to make up formula should be boiled and chilled on the same day it is to be used. To do this, bring water to a rolling boil on the stove top or if using an automatic kettle wait until it switches off. Keep boiled water covered while it cools and place in the fridge in sterilised bottles or a sterilised jug until it is needed. Keep this water for no longer than 24 hours. Water from tanks or bore holes should be boiled and cooled for babies and toddlers until they are about 18 months old.</a:t>
            </a:r>
          </a:p>
          <a:p>
            <a:r>
              <a:rPr lang="en-AU" sz="1600" dirty="0" smtClean="0">
                <a:solidFill>
                  <a:srgbClr val="FFFF00"/>
                </a:solidFill>
              </a:rPr>
              <a:t>Pour an appropriate amount of cooled boiled water into the cleaned and sterilised bottle before adding the powdered formula. Use the scoop and preparation instructions provided with the product. Never add more powder or less water than recommended and never add anything else into the formula feed. </a:t>
            </a:r>
          </a:p>
          <a:p>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1818" y="443345"/>
            <a:ext cx="8164946" cy="6032421"/>
          </a:xfrm>
          <a:prstGeom prst="rect">
            <a:avLst/>
          </a:prstGeom>
          <a:noFill/>
        </p:spPr>
        <p:txBody>
          <a:bodyPr wrap="square" rtlCol="0">
            <a:spAutoFit/>
          </a:bodyPr>
          <a:lstStyle/>
          <a:p>
            <a:r>
              <a:rPr lang="en-AU" sz="1600" dirty="0" smtClean="0">
                <a:solidFill>
                  <a:srgbClr val="FFFF00"/>
                </a:solidFill>
              </a:rPr>
              <a:t>If possible, infant formula should be made up just before a feed. Throw out any formula that has been out of the refrigerator for more than two hours.</a:t>
            </a:r>
          </a:p>
          <a:p>
            <a:r>
              <a:rPr lang="en-AU" sz="1600" dirty="0" smtClean="0">
                <a:solidFill>
                  <a:srgbClr val="FFFF00"/>
                </a:solidFill>
              </a:rPr>
              <a:t>Prepared formula can be stored for later use in the back of the refrigerator at less than 4°C. It should be stored for no longer than four hours</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Warming prepared formula safely </a:t>
            </a:r>
          </a:p>
          <a:p>
            <a:r>
              <a:rPr lang="en-AU" sz="1600" dirty="0" smtClean="0">
                <a:solidFill>
                  <a:srgbClr val="FFFF00"/>
                </a:solidFill>
              </a:rPr>
              <a:t>Formula can be heated by placing the bottle in a container of hot water.</a:t>
            </a:r>
          </a:p>
          <a:p>
            <a:r>
              <a:rPr lang="en-AU" sz="1600" dirty="0" smtClean="0">
                <a:solidFill>
                  <a:srgbClr val="FFFF00"/>
                </a:solidFill>
              </a:rPr>
              <a:t>Microwaves can heat unevenly. If you are using a microwave, shake the milk thoroughly after heating and leave it to stand for two to three minutes. Shake the formula again before using.</a:t>
            </a:r>
          </a:p>
          <a:p>
            <a:r>
              <a:rPr lang="en-AU" sz="1600" dirty="0" smtClean="0">
                <a:solidFill>
                  <a:srgbClr val="FFFF00"/>
                </a:solidFill>
              </a:rPr>
              <a:t>Test the temperature of the milk by shaking a few drops onto the inside of your wrist. The formula should feel comfortably warm to the touch.</a:t>
            </a:r>
          </a:p>
          <a:p>
            <a:r>
              <a:rPr lang="en-AU" sz="1600" dirty="0" smtClean="0">
                <a:solidFill>
                  <a:srgbClr val="FFFF00"/>
                </a:solidFill>
              </a:rPr>
              <a:t>Throw out any formula that is left in the bottle after a feed.</a:t>
            </a:r>
          </a:p>
          <a:p>
            <a:r>
              <a:rPr lang="en-AU" sz="1600" dirty="0" smtClean="0">
                <a:solidFill>
                  <a:srgbClr val="FFFF00"/>
                </a:solidFill>
              </a:rPr>
              <a:t>Do not reheat any prepared formula that has already been warmed or partially consumed</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Handling prepared formula safely when travelling</a:t>
            </a:r>
          </a:p>
          <a:p>
            <a:r>
              <a:rPr lang="en-AU" sz="1600" dirty="0" smtClean="0">
                <a:solidFill>
                  <a:srgbClr val="FFFF00"/>
                </a:solidFill>
              </a:rPr>
              <a:t>If you need to take a bottle of formula with you when travelling, take previously boiled and cooled water separate from the formula powder. </a:t>
            </a:r>
          </a:p>
          <a:p>
            <a:r>
              <a:rPr lang="en-AU" sz="1600" dirty="0" smtClean="0">
                <a:solidFill>
                  <a:srgbClr val="FFFF00"/>
                </a:solidFill>
              </a:rPr>
              <a:t>Measure the water into a clean container or the baby’s bottle. Until your baby is three months old, you also need to sterilise this container. </a:t>
            </a:r>
          </a:p>
          <a:p>
            <a:r>
              <a:rPr lang="en-AU" sz="1600" dirty="0" smtClean="0">
                <a:solidFill>
                  <a:srgbClr val="FFFF00"/>
                </a:solidFill>
              </a:rPr>
              <a:t>Carry the measured formula powder in a clean and sterilised container. </a:t>
            </a:r>
          </a:p>
          <a:p>
            <a:r>
              <a:rPr lang="en-AU" sz="1600" dirty="0" smtClean="0">
                <a:solidFill>
                  <a:srgbClr val="FFFF00"/>
                </a:solidFill>
              </a:rPr>
              <a:t>Prepare the formula just before using it, following the steps outlined above. </a:t>
            </a:r>
          </a:p>
          <a:p>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4109" y="498764"/>
            <a:ext cx="8395855" cy="4524315"/>
          </a:xfrm>
          <a:prstGeom prst="rect">
            <a:avLst/>
          </a:prstGeom>
          <a:noFill/>
        </p:spPr>
        <p:txBody>
          <a:bodyPr wrap="square" rtlCol="0">
            <a:spAutoFit/>
          </a:bodyPr>
          <a:lstStyle/>
          <a:p>
            <a:r>
              <a:rPr lang="en-AU" b="1" dirty="0" smtClean="0">
                <a:solidFill>
                  <a:srgbClr val="FFFF00"/>
                </a:solidFill>
              </a:rPr>
              <a:t>Be supportive and understanding.</a:t>
            </a:r>
            <a:r>
              <a:rPr lang="en-AU" dirty="0" smtClean="0">
                <a:solidFill>
                  <a:srgbClr val="FFFF00"/>
                </a:solidFill>
              </a:rPr>
              <a:t> Breastfeeding is an important way for mothers to bond with their babies and provides many benefits to mothers, infants, and care givers. Breastfed babies usually: </a:t>
            </a:r>
          </a:p>
          <a:p>
            <a:pPr lvl="1"/>
            <a:r>
              <a:rPr lang="en-AU" dirty="0" smtClean="0">
                <a:solidFill>
                  <a:srgbClr val="FFFF00"/>
                </a:solidFill>
              </a:rPr>
              <a:t>get sick less often</a:t>
            </a:r>
          </a:p>
          <a:p>
            <a:pPr lvl="1"/>
            <a:r>
              <a:rPr lang="en-AU" dirty="0" smtClean="0">
                <a:solidFill>
                  <a:srgbClr val="FFFF00"/>
                </a:solidFill>
              </a:rPr>
              <a:t>spit up less</a:t>
            </a:r>
          </a:p>
          <a:p>
            <a:pPr lvl="1"/>
            <a:r>
              <a:rPr lang="en-AU" dirty="0" smtClean="0">
                <a:solidFill>
                  <a:srgbClr val="FFFF00"/>
                </a:solidFill>
              </a:rPr>
              <a:t>have less constipation</a:t>
            </a:r>
          </a:p>
          <a:p>
            <a:pPr lvl="1"/>
            <a:r>
              <a:rPr lang="en-AU" dirty="0" smtClean="0">
                <a:solidFill>
                  <a:srgbClr val="FFFF00"/>
                </a:solidFill>
              </a:rPr>
              <a:t>have less </a:t>
            </a:r>
            <a:r>
              <a:rPr lang="en-AU" dirty="0" smtClean="0">
                <a:solidFill>
                  <a:srgbClr val="FFFF00"/>
                </a:solidFill>
              </a:rPr>
              <a:t>odour </a:t>
            </a:r>
            <a:r>
              <a:rPr lang="en-AU" dirty="0" smtClean="0">
                <a:solidFill>
                  <a:srgbClr val="FFFF00"/>
                </a:solidFill>
              </a:rPr>
              <a:t>in </a:t>
            </a:r>
            <a:r>
              <a:rPr lang="en-AU" dirty="0" smtClean="0">
                <a:solidFill>
                  <a:srgbClr val="FFFF00"/>
                </a:solidFill>
              </a:rPr>
              <a:t>stools</a:t>
            </a:r>
          </a:p>
          <a:p>
            <a:pPr lvl="1"/>
            <a:endParaRPr lang="en-AU" dirty="0" smtClean="0">
              <a:solidFill>
                <a:srgbClr val="FFFF00"/>
              </a:solidFill>
            </a:endParaRPr>
          </a:p>
          <a:p>
            <a:r>
              <a:rPr lang="en-AU" b="1" dirty="0" smtClean="0">
                <a:solidFill>
                  <a:srgbClr val="FFFF00"/>
                </a:solidFill>
              </a:rPr>
              <a:t>Create a quiet, comfortable space for nursing mothers in your child care setting.</a:t>
            </a:r>
            <a:r>
              <a:rPr lang="en-AU" dirty="0" smtClean="0">
                <a:solidFill>
                  <a:srgbClr val="FFFF00"/>
                </a:solidFill>
              </a:rPr>
              <a:t> Some mothers may choose to come to child care and nurse the baby at mealtime. They may also wish to nurse their baby before they go home. Some breastfeeding mothers may feel comfortable nursing the baby while visiting with you and the other children, while others may prefer a quiet corner or another room</a:t>
            </a:r>
            <a:r>
              <a:rPr lang="en-AU" dirty="0" smtClean="0">
                <a:solidFill>
                  <a:srgbClr val="FFFF00"/>
                </a:solidFill>
              </a:rPr>
              <a:t>.</a:t>
            </a:r>
          </a:p>
          <a:p>
            <a:endParaRPr lang="en-AU" dirty="0" smtClean="0">
              <a:solidFill>
                <a:srgbClr val="FFFF00"/>
              </a:solidFill>
            </a:endParaRPr>
          </a:p>
          <a:p>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9068" y="415759"/>
            <a:ext cx="8489368" cy="2893100"/>
          </a:xfrm>
          <a:prstGeom prst="rect">
            <a:avLst/>
          </a:prstGeom>
        </p:spPr>
        <p:txBody>
          <a:bodyPr wrap="square">
            <a:spAutoFit/>
          </a:bodyPr>
          <a:lstStyle/>
          <a:p>
            <a:r>
              <a:rPr lang="en-AU" sz="1600" b="1" dirty="0" smtClean="0">
                <a:solidFill>
                  <a:srgbClr val="FFFF00"/>
                </a:solidFill>
              </a:rPr>
              <a:t>Nappy changing and </a:t>
            </a:r>
            <a:r>
              <a:rPr lang="en-AU" sz="1600" b="1" dirty="0" smtClean="0">
                <a:solidFill>
                  <a:srgbClr val="FFFF00"/>
                </a:solidFill>
              </a:rPr>
              <a:t>toileting</a:t>
            </a:r>
          </a:p>
          <a:p>
            <a:endParaRPr lang="en-AU" sz="1600" b="1" dirty="0" smtClean="0">
              <a:solidFill>
                <a:srgbClr val="FFFF00"/>
              </a:solidFill>
            </a:endParaRPr>
          </a:p>
          <a:p>
            <a:r>
              <a:rPr lang="en-AU" sz="1600" dirty="0" smtClean="0">
                <a:solidFill>
                  <a:srgbClr val="FFFF00"/>
                </a:solidFill>
              </a:rPr>
              <a:t>When </a:t>
            </a:r>
            <a:r>
              <a:rPr lang="en-AU" sz="1600" dirty="0" smtClean="0">
                <a:solidFill>
                  <a:srgbClr val="FFFF00"/>
                </a:solidFill>
              </a:rPr>
              <a:t>changing a child's nappy, keep everything that could be a safety hazard to the baby out of reach. This includes chemicals, pins and creams.</a:t>
            </a:r>
          </a:p>
          <a:p>
            <a:endParaRPr lang="en-AU" sz="1600" b="1" dirty="0" smtClean="0">
              <a:solidFill>
                <a:srgbClr val="FFFF00"/>
              </a:solidFill>
            </a:endParaRPr>
          </a:p>
          <a:p>
            <a:r>
              <a:rPr lang="en-AU" sz="1600" b="1" dirty="0" smtClean="0">
                <a:solidFill>
                  <a:srgbClr val="FFFF00"/>
                </a:solidFill>
              </a:rPr>
              <a:t>Changing </a:t>
            </a:r>
            <a:r>
              <a:rPr lang="en-AU" sz="1600" b="1" dirty="0" smtClean="0">
                <a:solidFill>
                  <a:srgbClr val="FFFF00"/>
                </a:solidFill>
              </a:rPr>
              <a:t>nappies</a:t>
            </a:r>
          </a:p>
          <a:p>
            <a:r>
              <a:rPr lang="en-AU" sz="1600" dirty="0" smtClean="0">
                <a:solidFill>
                  <a:srgbClr val="FFFF00"/>
                </a:solidFill>
              </a:rPr>
              <a:t>There are a number of different things you should pay attention to when changing a nappy</a:t>
            </a:r>
            <a:r>
              <a:rPr lang="en-AU" sz="1400" dirty="0" smtClean="0">
                <a:solidFill>
                  <a:srgbClr val="FFFF00"/>
                </a:solidFill>
              </a:rPr>
              <a:t>. </a:t>
            </a:r>
            <a:endParaRPr lang="en-AU" sz="1400"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a:solidFill>
                <a:srgbClr val="FFFF00"/>
              </a:solidFill>
            </a:endParaRPr>
          </a:p>
        </p:txBody>
      </p:sp>
      <p:pic>
        <p:nvPicPr>
          <p:cNvPr id="19" name="Picture 18" descr="nappy02.jpg"/>
          <p:cNvPicPr>
            <a:picLocks noChangeAspect="1"/>
          </p:cNvPicPr>
          <p:nvPr/>
        </p:nvPicPr>
        <p:blipFill>
          <a:blip r:embed="rId2" cstate="print"/>
          <a:stretch>
            <a:fillRect/>
          </a:stretch>
        </p:blipFill>
        <p:spPr>
          <a:xfrm>
            <a:off x="554182" y="3352800"/>
            <a:ext cx="1524000" cy="1524000"/>
          </a:xfrm>
          <a:prstGeom prst="rect">
            <a:avLst/>
          </a:prstGeom>
        </p:spPr>
      </p:pic>
      <p:pic>
        <p:nvPicPr>
          <p:cNvPr id="20" name="Picture 19" descr="nappy03.jpg"/>
          <p:cNvPicPr>
            <a:picLocks noChangeAspect="1"/>
          </p:cNvPicPr>
          <p:nvPr/>
        </p:nvPicPr>
        <p:blipFill>
          <a:blip r:embed="rId3" cstate="print"/>
          <a:stretch>
            <a:fillRect/>
          </a:stretch>
        </p:blipFill>
        <p:spPr>
          <a:xfrm>
            <a:off x="2757055" y="3352800"/>
            <a:ext cx="1524000" cy="1524000"/>
          </a:xfrm>
          <a:prstGeom prst="rect">
            <a:avLst/>
          </a:prstGeom>
        </p:spPr>
      </p:pic>
      <p:pic>
        <p:nvPicPr>
          <p:cNvPr id="21" name="Picture 20" descr="nappy04.jpg"/>
          <p:cNvPicPr>
            <a:picLocks noChangeAspect="1"/>
          </p:cNvPicPr>
          <p:nvPr/>
        </p:nvPicPr>
        <p:blipFill>
          <a:blip r:embed="rId4" cstate="print"/>
          <a:stretch>
            <a:fillRect/>
          </a:stretch>
        </p:blipFill>
        <p:spPr>
          <a:xfrm>
            <a:off x="4936836" y="3352800"/>
            <a:ext cx="1524000" cy="1524000"/>
          </a:xfrm>
          <a:prstGeom prst="rect">
            <a:avLst/>
          </a:prstGeom>
        </p:spPr>
      </p:pic>
      <p:pic>
        <p:nvPicPr>
          <p:cNvPr id="22" name="Picture 21" descr="nappy05.jpg"/>
          <p:cNvPicPr>
            <a:picLocks noChangeAspect="1"/>
          </p:cNvPicPr>
          <p:nvPr/>
        </p:nvPicPr>
        <p:blipFill>
          <a:blip r:embed="rId5" cstate="print"/>
          <a:stretch>
            <a:fillRect/>
          </a:stretch>
        </p:blipFill>
        <p:spPr>
          <a:xfrm>
            <a:off x="7070437" y="3352800"/>
            <a:ext cx="1524000" cy="1524000"/>
          </a:xfrm>
          <a:prstGeom prst="rect">
            <a:avLst/>
          </a:prstGeom>
        </p:spPr>
      </p:pic>
      <p:sp>
        <p:nvSpPr>
          <p:cNvPr id="27" name="TextBox 26"/>
          <p:cNvSpPr txBox="1"/>
          <p:nvPr/>
        </p:nvSpPr>
        <p:spPr>
          <a:xfrm>
            <a:off x="359068" y="5098626"/>
            <a:ext cx="2070096" cy="461665"/>
          </a:xfrm>
          <a:prstGeom prst="rect">
            <a:avLst/>
          </a:prstGeom>
          <a:noFill/>
        </p:spPr>
        <p:txBody>
          <a:bodyPr wrap="square" rtlCol="0">
            <a:spAutoFit/>
          </a:bodyPr>
          <a:lstStyle/>
          <a:p>
            <a:r>
              <a:rPr lang="en-AU" sz="1200" dirty="0" smtClean="0">
                <a:solidFill>
                  <a:srgbClr val="FFFF00"/>
                </a:solidFill>
              </a:rPr>
              <a:t>Wash your hands thoroughly, and dry them.</a:t>
            </a:r>
            <a:endParaRPr lang="en-AU" sz="1200" dirty="0">
              <a:solidFill>
                <a:srgbClr val="FFFF00"/>
              </a:solidFill>
            </a:endParaRPr>
          </a:p>
        </p:txBody>
      </p:sp>
      <p:sp>
        <p:nvSpPr>
          <p:cNvPr id="28" name="TextBox 27"/>
          <p:cNvSpPr txBox="1"/>
          <p:nvPr/>
        </p:nvSpPr>
        <p:spPr>
          <a:xfrm>
            <a:off x="2452255" y="5098625"/>
            <a:ext cx="2070096" cy="646331"/>
          </a:xfrm>
          <a:prstGeom prst="rect">
            <a:avLst/>
          </a:prstGeom>
          <a:noFill/>
        </p:spPr>
        <p:txBody>
          <a:bodyPr wrap="square" rtlCol="0">
            <a:spAutoFit/>
          </a:bodyPr>
          <a:lstStyle/>
          <a:p>
            <a:r>
              <a:rPr lang="en-AU" sz="1200" dirty="0" smtClean="0">
                <a:solidFill>
                  <a:srgbClr val="FFFF00"/>
                </a:solidFill>
              </a:rPr>
              <a:t>Make sure you have all the materials you need within your reach.</a:t>
            </a:r>
            <a:r>
              <a:rPr lang="en-AU" sz="1200" dirty="0" smtClean="0">
                <a:solidFill>
                  <a:srgbClr val="FFFF00"/>
                </a:solidFill>
              </a:rPr>
              <a:t>.</a:t>
            </a:r>
            <a:endParaRPr lang="en-AU" sz="1200" dirty="0">
              <a:solidFill>
                <a:srgbClr val="FFFF00"/>
              </a:solidFill>
            </a:endParaRPr>
          </a:p>
        </p:txBody>
      </p:sp>
      <p:sp>
        <p:nvSpPr>
          <p:cNvPr id="30" name="TextBox 29"/>
          <p:cNvSpPr txBox="1"/>
          <p:nvPr/>
        </p:nvSpPr>
        <p:spPr>
          <a:xfrm>
            <a:off x="4499260" y="5098626"/>
            <a:ext cx="2266377" cy="1200329"/>
          </a:xfrm>
          <a:prstGeom prst="rect">
            <a:avLst/>
          </a:prstGeom>
          <a:noFill/>
        </p:spPr>
        <p:txBody>
          <a:bodyPr wrap="square" rtlCol="0">
            <a:spAutoFit/>
          </a:bodyPr>
          <a:lstStyle/>
          <a:p>
            <a:r>
              <a:rPr lang="en-AU" sz="1200" dirty="0" smtClean="0">
                <a:solidFill>
                  <a:srgbClr val="FFFF00"/>
                </a:solidFill>
              </a:rPr>
              <a:t>Let the child know that you are going to change their nappy. Always approach them from the front when picking them up or leading them to the change area</a:t>
            </a:r>
            <a:r>
              <a:rPr lang="en-AU" sz="1200" dirty="0" smtClean="0">
                <a:solidFill>
                  <a:srgbClr val="FFFF00"/>
                </a:solidFill>
              </a:rPr>
              <a:t>.</a:t>
            </a:r>
            <a:endParaRPr lang="en-AU" sz="1200" dirty="0">
              <a:solidFill>
                <a:srgbClr val="FFFF00"/>
              </a:solidFill>
            </a:endParaRPr>
          </a:p>
        </p:txBody>
      </p:sp>
      <p:sp>
        <p:nvSpPr>
          <p:cNvPr id="31" name="TextBox 30"/>
          <p:cNvSpPr txBox="1"/>
          <p:nvPr/>
        </p:nvSpPr>
        <p:spPr>
          <a:xfrm>
            <a:off x="6913419" y="5144791"/>
            <a:ext cx="2070096" cy="1200329"/>
          </a:xfrm>
          <a:prstGeom prst="rect">
            <a:avLst/>
          </a:prstGeom>
          <a:noFill/>
        </p:spPr>
        <p:txBody>
          <a:bodyPr wrap="square" rtlCol="0">
            <a:spAutoFit/>
          </a:bodyPr>
          <a:lstStyle/>
          <a:p>
            <a:r>
              <a:rPr lang="en-AU" sz="1200" dirty="0" smtClean="0">
                <a:solidFill>
                  <a:srgbClr val="FFFF00"/>
                </a:solidFill>
              </a:rPr>
              <a:t>Lift the child onto the change mat, using the correct lifting techniques as specified by </a:t>
            </a:r>
            <a:r>
              <a:rPr lang="en-AU" sz="1200" dirty="0" smtClean="0">
                <a:solidFill>
                  <a:srgbClr val="FFFF00"/>
                </a:solidFill>
              </a:rPr>
              <a:t>workplace health </a:t>
            </a:r>
            <a:r>
              <a:rPr lang="en-AU" sz="1200" dirty="0" smtClean="0">
                <a:solidFill>
                  <a:srgbClr val="FFFF00"/>
                </a:solidFill>
              </a:rPr>
              <a:t>and safety standards.</a:t>
            </a:r>
            <a:endParaRPr lang="en-AU" sz="1200" dirty="0">
              <a:solidFill>
                <a:srgbClr val="FFFF00"/>
              </a:solidFill>
            </a:endParaRPr>
          </a:p>
        </p:txBody>
      </p:sp>
      <p:sp>
        <p:nvSpPr>
          <p:cNvPr id="35" name="TextBox 34"/>
          <p:cNvSpPr txBox="1"/>
          <p:nvPr/>
        </p:nvSpPr>
        <p:spPr>
          <a:xfrm>
            <a:off x="249382" y="3362879"/>
            <a:ext cx="304800" cy="369332"/>
          </a:xfrm>
          <a:prstGeom prst="rect">
            <a:avLst/>
          </a:prstGeom>
          <a:noFill/>
        </p:spPr>
        <p:txBody>
          <a:bodyPr wrap="square" rtlCol="0">
            <a:spAutoFit/>
          </a:bodyPr>
          <a:lstStyle/>
          <a:p>
            <a:r>
              <a:rPr lang="en-AU" dirty="0" smtClean="0">
                <a:solidFill>
                  <a:srgbClr val="FFFF00"/>
                </a:solidFill>
              </a:rPr>
              <a:t>1</a:t>
            </a:r>
            <a:endParaRPr lang="en-AU" dirty="0">
              <a:solidFill>
                <a:srgbClr val="FFFF00"/>
              </a:solidFill>
            </a:endParaRPr>
          </a:p>
        </p:txBody>
      </p:sp>
      <p:sp>
        <p:nvSpPr>
          <p:cNvPr id="36" name="TextBox 35"/>
          <p:cNvSpPr txBox="1"/>
          <p:nvPr/>
        </p:nvSpPr>
        <p:spPr>
          <a:xfrm>
            <a:off x="2429164" y="3352800"/>
            <a:ext cx="304800" cy="369332"/>
          </a:xfrm>
          <a:prstGeom prst="rect">
            <a:avLst/>
          </a:prstGeom>
          <a:noFill/>
        </p:spPr>
        <p:txBody>
          <a:bodyPr wrap="square" rtlCol="0">
            <a:spAutoFit/>
          </a:bodyPr>
          <a:lstStyle/>
          <a:p>
            <a:r>
              <a:rPr lang="en-AU" dirty="0" smtClean="0">
                <a:solidFill>
                  <a:srgbClr val="FFFF00"/>
                </a:solidFill>
              </a:rPr>
              <a:t>2</a:t>
            </a:r>
            <a:endParaRPr lang="en-AU" dirty="0">
              <a:solidFill>
                <a:srgbClr val="FFFF00"/>
              </a:solidFill>
            </a:endParaRPr>
          </a:p>
        </p:txBody>
      </p:sp>
      <p:sp>
        <p:nvSpPr>
          <p:cNvPr id="37" name="TextBox 36"/>
          <p:cNvSpPr txBox="1"/>
          <p:nvPr/>
        </p:nvSpPr>
        <p:spPr>
          <a:xfrm>
            <a:off x="4632036" y="3352800"/>
            <a:ext cx="304800" cy="369332"/>
          </a:xfrm>
          <a:prstGeom prst="rect">
            <a:avLst/>
          </a:prstGeom>
          <a:noFill/>
        </p:spPr>
        <p:txBody>
          <a:bodyPr wrap="square" rtlCol="0">
            <a:spAutoFit/>
          </a:bodyPr>
          <a:lstStyle/>
          <a:p>
            <a:r>
              <a:rPr lang="en-AU" dirty="0" smtClean="0">
                <a:solidFill>
                  <a:srgbClr val="FFFF00"/>
                </a:solidFill>
              </a:rPr>
              <a:t>3</a:t>
            </a:r>
            <a:endParaRPr lang="en-AU" dirty="0">
              <a:solidFill>
                <a:srgbClr val="FFFF00"/>
              </a:solidFill>
            </a:endParaRPr>
          </a:p>
        </p:txBody>
      </p:sp>
      <p:sp>
        <p:nvSpPr>
          <p:cNvPr id="38" name="TextBox 37"/>
          <p:cNvSpPr txBox="1"/>
          <p:nvPr/>
        </p:nvSpPr>
        <p:spPr>
          <a:xfrm>
            <a:off x="6778340" y="3352800"/>
            <a:ext cx="304800" cy="369332"/>
          </a:xfrm>
          <a:prstGeom prst="rect">
            <a:avLst/>
          </a:prstGeom>
          <a:noFill/>
        </p:spPr>
        <p:txBody>
          <a:bodyPr wrap="square" rtlCol="0">
            <a:spAutoFit/>
          </a:bodyPr>
          <a:lstStyle/>
          <a:p>
            <a:r>
              <a:rPr lang="en-AU" dirty="0" smtClean="0">
                <a:solidFill>
                  <a:srgbClr val="FFFF00"/>
                </a:solidFill>
              </a:rPr>
              <a:t>4</a:t>
            </a:r>
            <a:endParaRPr lang="en-AU" dirty="0">
              <a:solidFill>
                <a:srgbClr val="FFFF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appy06.jpg"/>
          <p:cNvPicPr>
            <a:picLocks noChangeAspect="1"/>
          </p:cNvPicPr>
          <p:nvPr/>
        </p:nvPicPr>
        <p:blipFill>
          <a:blip r:embed="rId2" cstate="print"/>
          <a:stretch>
            <a:fillRect/>
          </a:stretch>
        </p:blipFill>
        <p:spPr>
          <a:xfrm>
            <a:off x="554182" y="360218"/>
            <a:ext cx="1339273" cy="1339273"/>
          </a:xfrm>
          <a:prstGeom prst="rect">
            <a:avLst/>
          </a:prstGeom>
        </p:spPr>
      </p:pic>
      <p:pic>
        <p:nvPicPr>
          <p:cNvPr id="5" name="Picture 4" descr="nappy07.jpg"/>
          <p:cNvPicPr>
            <a:picLocks noChangeAspect="1"/>
          </p:cNvPicPr>
          <p:nvPr/>
        </p:nvPicPr>
        <p:blipFill>
          <a:blip r:embed="rId3" cstate="print"/>
          <a:stretch>
            <a:fillRect/>
          </a:stretch>
        </p:blipFill>
        <p:spPr>
          <a:xfrm>
            <a:off x="2590800" y="360218"/>
            <a:ext cx="1375067" cy="1375067"/>
          </a:xfrm>
          <a:prstGeom prst="rect">
            <a:avLst/>
          </a:prstGeom>
        </p:spPr>
      </p:pic>
      <p:sp>
        <p:nvSpPr>
          <p:cNvPr id="6" name="TextBox 5"/>
          <p:cNvSpPr txBox="1"/>
          <p:nvPr/>
        </p:nvSpPr>
        <p:spPr>
          <a:xfrm>
            <a:off x="243612" y="1727337"/>
            <a:ext cx="2198255" cy="830997"/>
          </a:xfrm>
          <a:prstGeom prst="rect">
            <a:avLst/>
          </a:prstGeom>
          <a:noFill/>
        </p:spPr>
        <p:txBody>
          <a:bodyPr wrap="square" rtlCol="0">
            <a:spAutoFit/>
          </a:bodyPr>
          <a:lstStyle/>
          <a:p>
            <a:r>
              <a:rPr lang="en-AU" sz="1200" dirty="0" smtClean="0">
                <a:solidFill>
                  <a:srgbClr val="FFFF00"/>
                </a:solidFill>
              </a:rPr>
              <a:t>Interact with the child, for example, smiling and talking continuously whilst changing their nappy.</a:t>
            </a:r>
            <a:endParaRPr lang="en-AU" sz="1200" dirty="0">
              <a:solidFill>
                <a:srgbClr val="FFFF00"/>
              </a:solidFill>
            </a:endParaRPr>
          </a:p>
        </p:txBody>
      </p:sp>
      <p:sp>
        <p:nvSpPr>
          <p:cNvPr id="7" name="TextBox 6"/>
          <p:cNvSpPr txBox="1"/>
          <p:nvPr/>
        </p:nvSpPr>
        <p:spPr>
          <a:xfrm>
            <a:off x="2317177" y="1699491"/>
            <a:ext cx="2070096" cy="1015663"/>
          </a:xfrm>
          <a:prstGeom prst="rect">
            <a:avLst/>
          </a:prstGeom>
          <a:noFill/>
        </p:spPr>
        <p:txBody>
          <a:bodyPr wrap="square" rtlCol="0">
            <a:spAutoFit/>
          </a:bodyPr>
          <a:lstStyle/>
          <a:p>
            <a:r>
              <a:rPr lang="en-AU" sz="1200" dirty="0" smtClean="0">
                <a:solidFill>
                  <a:srgbClr val="FFFF00"/>
                </a:solidFill>
              </a:rPr>
              <a:t>Undress the child then put gloves on to change their nappy. You should always wear gloves when </a:t>
            </a:r>
            <a:r>
              <a:rPr lang="en-AU" sz="1200" dirty="0" smtClean="0">
                <a:solidFill>
                  <a:srgbClr val="FFFF00"/>
                </a:solidFill>
              </a:rPr>
              <a:t>changing nappies </a:t>
            </a:r>
            <a:endParaRPr lang="en-AU" sz="1200" dirty="0">
              <a:solidFill>
                <a:srgbClr val="FFFF00"/>
              </a:solidFill>
            </a:endParaRPr>
          </a:p>
        </p:txBody>
      </p:sp>
      <p:sp>
        <p:nvSpPr>
          <p:cNvPr id="8" name="TextBox 7"/>
          <p:cNvSpPr txBox="1"/>
          <p:nvPr/>
        </p:nvSpPr>
        <p:spPr>
          <a:xfrm>
            <a:off x="243612" y="360218"/>
            <a:ext cx="304800" cy="369332"/>
          </a:xfrm>
          <a:prstGeom prst="rect">
            <a:avLst/>
          </a:prstGeom>
          <a:noFill/>
        </p:spPr>
        <p:txBody>
          <a:bodyPr wrap="square" rtlCol="0">
            <a:spAutoFit/>
          </a:bodyPr>
          <a:lstStyle/>
          <a:p>
            <a:r>
              <a:rPr lang="en-AU" dirty="0" smtClean="0">
                <a:solidFill>
                  <a:srgbClr val="FFFF00"/>
                </a:solidFill>
              </a:rPr>
              <a:t>5</a:t>
            </a:r>
            <a:endParaRPr lang="en-AU" dirty="0">
              <a:solidFill>
                <a:srgbClr val="FFFF00"/>
              </a:solidFill>
            </a:endParaRPr>
          </a:p>
        </p:txBody>
      </p:sp>
      <p:sp>
        <p:nvSpPr>
          <p:cNvPr id="9" name="TextBox 8"/>
          <p:cNvSpPr txBox="1"/>
          <p:nvPr/>
        </p:nvSpPr>
        <p:spPr>
          <a:xfrm>
            <a:off x="2286000" y="360218"/>
            <a:ext cx="304800" cy="369332"/>
          </a:xfrm>
          <a:prstGeom prst="rect">
            <a:avLst/>
          </a:prstGeom>
          <a:noFill/>
        </p:spPr>
        <p:txBody>
          <a:bodyPr wrap="square" rtlCol="0">
            <a:spAutoFit/>
          </a:bodyPr>
          <a:lstStyle/>
          <a:p>
            <a:r>
              <a:rPr lang="en-AU" dirty="0" smtClean="0">
                <a:solidFill>
                  <a:srgbClr val="FFFF00"/>
                </a:solidFill>
              </a:rPr>
              <a:t>6</a:t>
            </a:r>
            <a:endParaRPr lang="en-AU" dirty="0">
              <a:solidFill>
                <a:srgbClr val="FFFF00"/>
              </a:solidFill>
            </a:endParaRPr>
          </a:p>
        </p:txBody>
      </p:sp>
      <p:pic>
        <p:nvPicPr>
          <p:cNvPr id="10" name="Picture 9" descr="nappy08.jpg"/>
          <p:cNvPicPr>
            <a:picLocks noChangeAspect="1"/>
          </p:cNvPicPr>
          <p:nvPr/>
        </p:nvPicPr>
        <p:blipFill>
          <a:blip r:embed="rId4" cstate="print"/>
          <a:stretch>
            <a:fillRect/>
          </a:stretch>
        </p:blipFill>
        <p:spPr>
          <a:xfrm>
            <a:off x="4696690" y="360218"/>
            <a:ext cx="1375067" cy="1375067"/>
          </a:xfrm>
          <a:prstGeom prst="rect">
            <a:avLst/>
          </a:prstGeom>
        </p:spPr>
      </p:pic>
      <p:pic>
        <p:nvPicPr>
          <p:cNvPr id="13" name="Picture 12" descr="nappy09.jpg"/>
          <p:cNvPicPr>
            <a:picLocks noChangeAspect="1"/>
          </p:cNvPicPr>
          <p:nvPr/>
        </p:nvPicPr>
        <p:blipFill>
          <a:blip r:embed="rId5" cstate="print"/>
          <a:stretch>
            <a:fillRect/>
          </a:stretch>
        </p:blipFill>
        <p:spPr>
          <a:xfrm>
            <a:off x="6816436" y="360218"/>
            <a:ext cx="1376219" cy="1376219"/>
          </a:xfrm>
          <a:prstGeom prst="rect">
            <a:avLst/>
          </a:prstGeom>
        </p:spPr>
      </p:pic>
      <p:sp>
        <p:nvSpPr>
          <p:cNvPr id="15" name="TextBox 14"/>
          <p:cNvSpPr txBox="1"/>
          <p:nvPr/>
        </p:nvSpPr>
        <p:spPr>
          <a:xfrm>
            <a:off x="6816436" y="2142836"/>
            <a:ext cx="1524000" cy="369332"/>
          </a:xfrm>
          <a:prstGeom prst="rect">
            <a:avLst/>
          </a:prstGeom>
          <a:noFill/>
        </p:spPr>
        <p:txBody>
          <a:bodyPr wrap="square" rtlCol="0">
            <a:spAutoFit/>
          </a:bodyPr>
          <a:lstStyle/>
          <a:p>
            <a:endParaRPr lang="en-AU" dirty="0"/>
          </a:p>
        </p:txBody>
      </p:sp>
      <p:sp>
        <p:nvSpPr>
          <p:cNvPr id="16" name="TextBox 15"/>
          <p:cNvSpPr txBox="1"/>
          <p:nvPr/>
        </p:nvSpPr>
        <p:spPr>
          <a:xfrm>
            <a:off x="4544291" y="1865836"/>
            <a:ext cx="1676399" cy="276999"/>
          </a:xfrm>
          <a:prstGeom prst="rect">
            <a:avLst/>
          </a:prstGeom>
          <a:noFill/>
        </p:spPr>
        <p:txBody>
          <a:bodyPr wrap="square" rtlCol="0">
            <a:spAutoFit/>
          </a:bodyPr>
          <a:lstStyle/>
          <a:p>
            <a:r>
              <a:rPr lang="en-AU" sz="1200" dirty="0" smtClean="0">
                <a:solidFill>
                  <a:srgbClr val="FFFF00"/>
                </a:solidFill>
              </a:rPr>
              <a:t>Take the nappy off.</a:t>
            </a:r>
            <a:endParaRPr lang="en-AU" sz="1200" dirty="0">
              <a:solidFill>
                <a:srgbClr val="FFFF00"/>
              </a:solidFill>
            </a:endParaRPr>
          </a:p>
        </p:txBody>
      </p:sp>
      <p:sp>
        <p:nvSpPr>
          <p:cNvPr id="17" name="TextBox 16"/>
          <p:cNvSpPr txBox="1"/>
          <p:nvPr/>
        </p:nvSpPr>
        <p:spPr>
          <a:xfrm>
            <a:off x="6363855" y="1736437"/>
            <a:ext cx="2484581" cy="1015663"/>
          </a:xfrm>
          <a:prstGeom prst="rect">
            <a:avLst/>
          </a:prstGeom>
          <a:noFill/>
        </p:spPr>
        <p:txBody>
          <a:bodyPr wrap="square" rtlCol="0">
            <a:spAutoFit/>
          </a:bodyPr>
          <a:lstStyle/>
          <a:p>
            <a:r>
              <a:rPr lang="en-AU" sz="1200" dirty="0" smtClean="0">
                <a:solidFill>
                  <a:srgbClr val="FFFF00"/>
                </a:solidFill>
              </a:rPr>
              <a:t>Using a </a:t>
            </a:r>
            <a:r>
              <a:rPr lang="en-AU" sz="1200" dirty="0" smtClean="0">
                <a:solidFill>
                  <a:srgbClr val="FFFF00"/>
                </a:solidFill>
              </a:rPr>
              <a:t>wipe </a:t>
            </a:r>
            <a:r>
              <a:rPr lang="en-AU" sz="1200" dirty="0" smtClean="0">
                <a:solidFill>
                  <a:srgbClr val="FFFF00"/>
                </a:solidFill>
              </a:rPr>
              <a:t>clean in the creases of the baby's bottom, genitals and </a:t>
            </a:r>
            <a:r>
              <a:rPr lang="en-AU" sz="1200" dirty="0" smtClean="0">
                <a:solidFill>
                  <a:srgbClr val="FFFF00"/>
                </a:solidFill>
              </a:rPr>
              <a:t>thighs. </a:t>
            </a:r>
            <a:r>
              <a:rPr lang="en-AU" sz="1200" dirty="0" smtClean="0">
                <a:solidFill>
                  <a:srgbClr val="FFFF00"/>
                </a:solidFill>
              </a:rPr>
              <a:t>Apply creams or lotions, if </a:t>
            </a:r>
            <a:r>
              <a:rPr lang="en-AU" sz="1200" dirty="0" smtClean="0">
                <a:solidFill>
                  <a:srgbClr val="FFFF00"/>
                </a:solidFill>
              </a:rPr>
              <a:t>needed. </a:t>
            </a:r>
          </a:p>
          <a:p>
            <a:r>
              <a:rPr lang="en-AU" sz="1200" dirty="0" smtClean="0">
                <a:solidFill>
                  <a:srgbClr val="FFFF00"/>
                </a:solidFill>
              </a:rPr>
              <a:t>(</a:t>
            </a:r>
            <a:r>
              <a:rPr lang="en-AU" sz="1200" dirty="0" smtClean="0">
                <a:solidFill>
                  <a:srgbClr val="FFFF00"/>
                </a:solidFill>
              </a:rPr>
              <a:t>With parents permission)</a:t>
            </a:r>
            <a:endParaRPr lang="en-AU" sz="1200" dirty="0">
              <a:solidFill>
                <a:srgbClr val="FFFF00"/>
              </a:solidFill>
            </a:endParaRPr>
          </a:p>
        </p:txBody>
      </p:sp>
      <p:pic>
        <p:nvPicPr>
          <p:cNvPr id="18" name="Picture 17" descr="nappy10.jpg"/>
          <p:cNvPicPr>
            <a:picLocks noChangeAspect="1"/>
          </p:cNvPicPr>
          <p:nvPr/>
        </p:nvPicPr>
        <p:blipFill>
          <a:blip r:embed="rId6" cstate="print"/>
          <a:stretch>
            <a:fillRect/>
          </a:stretch>
        </p:blipFill>
        <p:spPr>
          <a:xfrm>
            <a:off x="521855" y="2752100"/>
            <a:ext cx="1366981" cy="1366981"/>
          </a:xfrm>
          <a:prstGeom prst="rect">
            <a:avLst/>
          </a:prstGeom>
        </p:spPr>
      </p:pic>
      <p:pic>
        <p:nvPicPr>
          <p:cNvPr id="19" name="Picture 18" descr="nappy12.jpg"/>
          <p:cNvPicPr>
            <a:picLocks noChangeAspect="1"/>
          </p:cNvPicPr>
          <p:nvPr/>
        </p:nvPicPr>
        <p:blipFill>
          <a:blip r:embed="rId7" cstate="print"/>
          <a:stretch>
            <a:fillRect/>
          </a:stretch>
        </p:blipFill>
        <p:spPr>
          <a:xfrm>
            <a:off x="2441867" y="2752100"/>
            <a:ext cx="1366981" cy="1366981"/>
          </a:xfrm>
          <a:prstGeom prst="rect">
            <a:avLst/>
          </a:prstGeom>
        </p:spPr>
      </p:pic>
      <p:sp>
        <p:nvSpPr>
          <p:cNvPr id="21" name="TextBox 20"/>
          <p:cNvSpPr txBox="1"/>
          <p:nvPr/>
        </p:nvSpPr>
        <p:spPr>
          <a:xfrm>
            <a:off x="243612" y="4258056"/>
            <a:ext cx="1676399" cy="276999"/>
          </a:xfrm>
          <a:prstGeom prst="rect">
            <a:avLst/>
          </a:prstGeom>
          <a:noFill/>
        </p:spPr>
        <p:txBody>
          <a:bodyPr wrap="square" rtlCol="0">
            <a:spAutoFit/>
          </a:bodyPr>
          <a:lstStyle/>
          <a:p>
            <a:r>
              <a:rPr lang="en-AU" sz="1200" dirty="0" smtClean="0">
                <a:solidFill>
                  <a:srgbClr val="FFFF00"/>
                </a:solidFill>
              </a:rPr>
              <a:t>Place nappy into Bin</a:t>
            </a:r>
            <a:endParaRPr lang="en-AU" sz="1200" dirty="0">
              <a:solidFill>
                <a:srgbClr val="FFFF00"/>
              </a:solidFill>
            </a:endParaRPr>
          </a:p>
        </p:txBody>
      </p:sp>
      <p:sp>
        <p:nvSpPr>
          <p:cNvPr id="22" name="TextBox 21"/>
          <p:cNvSpPr txBox="1"/>
          <p:nvPr/>
        </p:nvSpPr>
        <p:spPr>
          <a:xfrm>
            <a:off x="2077029" y="4119081"/>
            <a:ext cx="2310244" cy="1200329"/>
          </a:xfrm>
          <a:prstGeom prst="rect">
            <a:avLst/>
          </a:prstGeom>
          <a:noFill/>
        </p:spPr>
        <p:txBody>
          <a:bodyPr wrap="square" rtlCol="0">
            <a:spAutoFit/>
          </a:bodyPr>
          <a:lstStyle/>
          <a:p>
            <a:r>
              <a:rPr lang="en-AU" sz="1200" dirty="0" smtClean="0">
                <a:solidFill>
                  <a:srgbClr val="FFFF00"/>
                </a:solidFill>
              </a:rPr>
              <a:t>Remove your gloves without touching the outside of the glove and place them in a bin as soon as the soiled nappy is removed to prevent the spread of infection</a:t>
            </a:r>
            <a:endParaRPr lang="en-AU" sz="1200" dirty="0">
              <a:solidFill>
                <a:srgbClr val="FFFF00"/>
              </a:solidFill>
            </a:endParaRPr>
          </a:p>
        </p:txBody>
      </p:sp>
      <p:pic>
        <p:nvPicPr>
          <p:cNvPr id="23" name="Picture 22" descr="nappy13.jpg"/>
          <p:cNvPicPr>
            <a:picLocks noChangeAspect="1"/>
          </p:cNvPicPr>
          <p:nvPr/>
        </p:nvPicPr>
        <p:blipFill>
          <a:blip r:embed="rId8" cstate="print"/>
          <a:stretch>
            <a:fillRect/>
          </a:stretch>
        </p:blipFill>
        <p:spPr>
          <a:xfrm>
            <a:off x="4547757" y="2752100"/>
            <a:ext cx="1366981" cy="1366981"/>
          </a:xfrm>
          <a:prstGeom prst="rect">
            <a:avLst/>
          </a:prstGeom>
        </p:spPr>
      </p:pic>
      <p:pic>
        <p:nvPicPr>
          <p:cNvPr id="24" name="Picture 23" descr="nappy14.jpg"/>
          <p:cNvPicPr>
            <a:picLocks noChangeAspect="1"/>
          </p:cNvPicPr>
          <p:nvPr/>
        </p:nvPicPr>
        <p:blipFill>
          <a:blip r:embed="rId9" cstate="print"/>
          <a:stretch>
            <a:fillRect/>
          </a:stretch>
        </p:blipFill>
        <p:spPr>
          <a:xfrm>
            <a:off x="6479309" y="2752100"/>
            <a:ext cx="1366981" cy="1366981"/>
          </a:xfrm>
          <a:prstGeom prst="rect">
            <a:avLst/>
          </a:prstGeom>
        </p:spPr>
      </p:pic>
      <p:sp>
        <p:nvSpPr>
          <p:cNvPr id="25" name="TextBox 24"/>
          <p:cNvSpPr txBox="1"/>
          <p:nvPr/>
        </p:nvSpPr>
        <p:spPr>
          <a:xfrm>
            <a:off x="4395357" y="4119081"/>
            <a:ext cx="1968498" cy="1384995"/>
          </a:xfrm>
          <a:prstGeom prst="rect">
            <a:avLst/>
          </a:prstGeom>
          <a:noFill/>
        </p:spPr>
        <p:txBody>
          <a:bodyPr wrap="square" rtlCol="0">
            <a:spAutoFit/>
          </a:bodyPr>
          <a:lstStyle/>
          <a:p>
            <a:r>
              <a:rPr lang="en-AU" sz="1200" dirty="0" smtClean="0">
                <a:solidFill>
                  <a:srgbClr val="FFFF00"/>
                </a:solidFill>
              </a:rPr>
              <a:t>Lift the child's legs up gently to place clean nappy underneath the </a:t>
            </a:r>
            <a:r>
              <a:rPr lang="en-AU" sz="1200" dirty="0" smtClean="0">
                <a:solidFill>
                  <a:srgbClr val="FFFF00"/>
                </a:solidFill>
              </a:rPr>
              <a:t>child’s </a:t>
            </a:r>
            <a:r>
              <a:rPr lang="en-AU" sz="1200" dirty="0" smtClean="0">
                <a:solidFill>
                  <a:srgbClr val="FFFF00"/>
                </a:solidFill>
              </a:rPr>
              <a:t>bottom. Put the baby's clothes back on, or replace them with clean clothes if necessary.</a:t>
            </a:r>
            <a:endParaRPr lang="en-AU" sz="1200" dirty="0">
              <a:solidFill>
                <a:srgbClr val="FFFF00"/>
              </a:solidFill>
            </a:endParaRPr>
          </a:p>
        </p:txBody>
      </p:sp>
      <p:sp>
        <p:nvSpPr>
          <p:cNvPr id="26" name="Rectangle 25"/>
          <p:cNvSpPr/>
          <p:nvPr/>
        </p:nvSpPr>
        <p:spPr>
          <a:xfrm>
            <a:off x="6363855" y="4119081"/>
            <a:ext cx="2142836" cy="646331"/>
          </a:xfrm>
          <a:prstGeom prst="rect">
            <a:avLst/>
          </a:prstGeom>
        </p:spPr>
        <p:txBody>
          <a:bodyPr wrap="square">
            <a:spAutoFit/>
          </a:bodyPr>
          <a:lstStyle/>
          <a:p>
            <a:r>
              <a:rPr lang="en-AU" sz="1200" dirty="0" smtClean="0">
                <a:solidFill>
                  <a:srgbClr val="FFFF00"/>
                </a:solidFill>
              </a:rPr>
              <a:t>Wash the child's hands. Return the child to their play area.</a:t>
            </a:r>
            <a:endParaRPr lang="en-AU" sz="1200" dirty="0">
              <a:solidFill>
                <a:srgbClr val="FFFF00"/>
              </a:solidFill>
            </a:endParaRPr>
          </a:p>
        </p:txBody>
      </p:sp>
      <p:sp>
        <p:nvSpPr>
          <p:cNvPr id="27" name="TextBox 26"/>
          <p:cNvSpPr txBox="1"/>
          <p:nvPr/>
        </p:nvSpPr>
        <p:spPr>
          <a:xfrm>
            <a:off x="4395357" y="327952"/>
            <a:ext cx="304800" cy="369332"/>
          </a:xfrm>
          <a:prstGeom prst="rect">
            <a:avLst/>
          </a:prstGeom>
          <a:noFill/>
        </p:spPr>
        <p:txBody>
          <a:bodyPr wrap="square" rtlCol="0">
            <a:spAutoFit/>
          </a:bodyPr>
          <a:lstStyle/>
          <a:p>
            <a:r>
              <a:rPr lang="en-AU" dirty="0" smtClean="0">
                <a:solidFill>
                  <a:srgbClr val="FFFF00"/>
                </a:solidFill>
              </a:rPr>
              <a:t>7</a:t>
            </a:r>
            <a:endParaRPr lang="en-AU" dirty="0">
              <a:solidFill>
                <a:srgbClr val="FFFF00"/>
              </a:solidFill>
            </a:endParaRPr>
          </a:p>
        </p:txBody>
      </p:sp>
      <p:sp>
        <p:nvSpPr>
          <p:cNvPr id="28" name="TextBox 27"/>
          <p:cNvSpPr txBox="1"/>
          <p:nvPr/>
        </p:nvSpPr>
        <p:spPr>
          <a:xfrm>
            <a:off x="6511636" y="327952"/>
            <a:ext cx="304800" cy="369332"/>
          </a:xfrm>
          <a:prstGeom prst="rect">
            <a:avLst/>
          </a:prstGeom>
          <a:noFill/>
        </p:spPr>
        <p:txBody>
          <a:bodyPr wrap="square" rtlCol="0">
            <a:spAutoFit/>
          </a:bodyPr>
          <a:lstStyle/>
          <a:p>
            <a:r>
              <a:rPr lang="en-AU" dirty="0" smtClean="0">
                <a:solidFill>
                  <a:srgbClr val="FFFF00"/>
                </a:solidFill>
              </a:rPr>
              <a:t>8</a:t>
            </a:r>
            <a:endParaRPr lang="en-AU" dirty="0">
              <a:solidFill>
                <a:srgbClr val="FFFF00"/>
              </a:solidFill>
            </a:endParaRPr>
          </a:p>
        </p:txBody>
      </p:sp>
      <p:sp>
        <p:nvSpPr>
          <p:cNvPr id="29" name="TextBox 28"/>
          <p:cNvSpPr txBox="1"/>
          <p:nvPr/>
        </p:nvSpPr>
        <p:spPr>
          <a:xfrm>
            <a:off x="217055" y="2752100"/>
            <a:ext cx="304800" cy="369332"/>
          </a:xfrm>
          <a:prstGeom prst="rect">
            <a:avLst/>
          </a:prstGeom>
          <a:noFill/>
        </p:spPr>
        <p:txBody>
          <a:bodyPr wrap="square" rtlCol="0">
            <a:spAutoFit/>
          </a:bodyPr>
          <a:lstStyle/>
          <a:p>
            <a:r>
              <a:rPr lang="en-AU" dirty="0" smtClean="0">
                <a:solidFill>
                  <a:srgbClr val="FFFF00"/>
                </a:solidFill>
              </a:rPr>
              <a:t>9</a:t>
            </a:r>
            <a:endParaRPr lang="en-AU" dirty="0">
              <a:solidFill>
                <a:srgbClr val="FFFF00"/>
              </a:solidFill>
            </a:endParaRPr>
          </a:p>
        </p:txBody>
      </p:sp>
      <p:sp>
        <p:nvSpPr>
          <p:cNvPr id="30" name="TextBox 29"/>
          <p:cNvSpPr txBox="1"/>
          <p:nvPr/>
        </p:nvSpPr>
        <p:spPr>
          <a:xfrm>
            <a:off x="1920011" y="2715154"/>
            <a:ext cx="521856" cy="369332"/>
          </a:xfrm>
          <a:prstGeom prst="rect">
            <a:avLst/>
          </a:prstGeom>
          <a:noFill/>
        </p:spPr>
        <p:txBody>
          <a:bodyPr wrap="square" rtlCol="0">
            <a:spAutoFit/>
          </a:bodyPr>
          <a:lstStyle/>
          <a:p>
            <a:r>
              <a:rPr lang="en-AU" dirty="0" smtClean="0">
                <a:solidFill>
                  <a:srgbClr val="FFFF00"/>
                </a:solidFill>
              </a:rPr>
              <a:t>10</a:t>
            </a:r>
            <a:endParaRPr lang="en-AU" dirty="0">
              <a:solidFill>
                <a:srgbClr val="FFFF00"/>
              </a:solidFill>
            </a:endParaRPr>
          </a:p>
        </p:txBody>
      </p:sp>
      <p:sp>
        <p:nvSpPr>
          <p:cNvPr id="31" name="TextBox 30"/>
          <p:cNvSpPr txBox="1"/>
          <p:nvPr/>
        </p:nvSpPr>
        <p:spPr>
          <a:xfrm>
            <a:off x="4091709" y="2752100"/>
            <a:ext cx="443346" cy="369332"/>
          </a:xfrm>
          <a:prstGeom prst="rect">
            <a:avLst/>
          </a:prstGeom>
          <a:noFill/>
        </p:spPr>
        <p:txBody>
          <a:bodyPr wrap="square" rtlCol="0">
            <a:spAutoFit/>
          </a:bodyPr>
          <a:lstStyle/>
          <a:p>
            <a:r>
              <a:rPr lang="en-AU" dirty="0" smtClean="0">
                <a:solidFill>
                  <a:srgbClr val="FFFF00"/>
                </a:solidFill>
              </a:rPr>
              <a:t>11</a:t>
            </a:r>
            <a:endParaRPr lang="en-AU" dirty="0">
              <a:solidFill>
                <a:srgbClr val="FFFF00"/>
              </a:solidFill>
            </a:endParaRPr>
          </a:p>
        </p:txBody>
      </p:sp>
      <p:sp>
        <p:nvSpPr>
          <p:cNvPr id="32" name="TextBox 31"/>
          <p:cNvSpPr txBox="1"/>
          <p:nvPr/>
        </p:nvSpPr>
        <p:spPr>
          <a:xfrm>
            <a:off x="6081569" y="2752100"/>
            <a:ext cx="564571" cy="369332"/>
          </a:xfrm>
          <a:prstGeom prst="rect">
            <a:avLst/>
          </a:prstGeom>
          <a:noFill/>
        </p:spPr>
        <p:txBody>
          <a:bodyPr wrap="square" rtlCol="0">
            <a:spAutoFit/>
          </a:bodyPr>
          <a:lstStyle/>
          <a:p>
            <a:r>
              <a:rPr lang="en-AU" dirty="0" smtClean="0">
                <a:solidFill>
                  <a:srgbClr val="FFFF00"/>
                </a:solidFill>
              </a:rPr>
              <a:t>12</a:t>
            </a:r>
            <a:endParaRPr lang="en-AU" dirty="0">
              <a:solidFill>
                <a:srgbClr val="FFFF00"/>
              </a:solidFill>
            </a:endParaRPr>
          </a:p>
        </p:txBody>
      </p:sp>
      <p:pic>
        <p:nvPicPr>
          <p:cNvPr id="33" name="Picture 32" descr="nappy15.jpg"/>
          <p:cNvPicPr>
            <a:picLocks noChangeAspect="1"/>
          </p:cNvPicPr>
          <p:nvPr/>
        </p:nvPicPr>
        <p:blipFill>
          <a:blip r:embed="rId10" cstate="print"/>
          <a:stretch>
            <a:fillRect/>
          </a:stretch>
        </p:blipFill>
        <p:spPr>
          <a:xfrm>
            <a:off x="521855" y="4686719"/>
            <a:ext cx="1297708" cy="1297708"/>
          </a:xfrm>
          <a:prstGeom prst="rect">
            <a:avLst/>
          </a:prstGeom>
        </p:spPr>
      </p:pic>
      <p:pic>
        <p:nvPicPr>
          <p:cNvPr id="34" name="Picture 33" descr="nappy16.jpg"/>
          <p:cNvPicPr>
            <a:picLocks noChangeAspect="1"/>
          </p:cNvPicPr>
          <p:nvPr/>
        </p:nvPicPr>
        <p:blipFill>
          <a:blip r:embed="rId11" cstate="print"/>
          <a:stretch>
            <a:fillRect/>
          </a:stretch>
        </p:blipFill>
        <p:spPr>
          <a:xfrm>
            <a:off x="6761594" y="4765412"/>
            <a:ext cx="1385454" cy="1385454"/>
          </a:xfrm>
          <a:prstGeom prst="rect">
            <a:avLst/>
          </a:prstGeom>
        </p:spPr>
      </p:pic>
      <p:sp>
        <p:nvSpPr>
          <p:cNvPr id="35" name="TextBox 34"/>
          <p:cNvSpPr txBox="1"/>
          <p:nvPr/>
        </p:nvSpPr>
        <p:spPr>
          <a:xfrm>
            <a:off x="243612" y="5984427"/>
            <a:ext cx="1833417" cy="646331"/>
          </a:xfrm>
          <a:prstGeom prst="rect">
            <a:avLst/>
          </a:prstGeom>
          <a:noFill/>
        </p:spPr>
        <p:txBody>
          <a:bodyPr wrap="square" rtlCol="0">
            <a:spAutoFit/>
          </a:bodyPr>
          <a:lstStyle/>
          <a:p>
            <a:r>
              <a:rPr lang="en-AU" sz="1200" dirty="0" smtClean="0">
                <a:solidFill>
                  <a:srgbClr val="FFFF00"/>
                </a:solidFill>
              </a:rPr>
              <a:t>Clean the change area with warm soapy </a:t>
            </a:r>
            <a:r>
              <a:rPr lang="en-AU" sz="1200" dirty="0" smtClean="0">
                <a:solidFill>
                  <a:srgbClr val="FFFF00"/>
                </a:solidFill>
              </a:rPr>
              <a:t>water or disinfectant </a:t>
            </a:r>
            <a:endParaRPr lang="en-AU" sz="1200" dirty="0">
              <a:solidFill>
                <a:srgbClr val="FFFF00"/>
              </a:solidFill>
            </a:endParaRPr>
          </a:p>
        </p:txBody>
      </p:sp>
      <p:sp>
        <p:nvSpPr>
          <p:cNvPr id="36" name="TextBox 35"/>
          <p:cNvSpPr txBox="1"/>
          <p:nvPr/>
        </p:nvSpPr>
        <p:spPr>
          <a:xfrm>
            <a:off x="6645564" y="6150866"/>
            <a:ext cx="1547091" cy="553998"/>
          </a:xfrm>
          <a:prstGeom prst="rect">
            <a:avLst/>
          </a:prstGeom>
          <a:noFill/>
        </p:spPr>
        <p:txBody>
          <a:bodyPr wrap="square" rtlCol="0">
            <a:spAutoFit/>
          </a:bodyPr>
          <a:lstStyle/>
          <a:p>
            <a:r>
              <a:rPr lang="en-AU" sz="1200" dirty="0" smtClean="0">
                <a:solidFill>
                  <a:srgbClr val="FFFF00"/>
                </a:solidFill>
              </a:rPr>
              <a:t>Wash and dry your hands</a:t>
            </a:r>
            <a:r>
              <a:rPr lang="en-AU" dirty="0" smtClean="0"/>
              <a:t>.</a:t>
            </a:r>
            <a:endParaRPr lang="en-AU" dirty="0"/>
          </a:p>
        </p:txBody>
      </p:sp>
      <p:sp>
        <p:nvSpPr>
          <p:cNvPr id="37" name="TextBox 36"/>
          <p:cNvSpPr txBox="1"/>
          <p:nvPr/>
        </p:nvSpPr>
        <p:spPr>
          <a:xfrm>
            <a:off x="217055" y="4686719"/>
            <a:ext cx="564571" cy="369332"/>
          </a:xfrm>
          <a:prstGeom prst="rect">
            <a:avLst/>
          </a:prstGeom>
          <a:noFill/>
        </p:spPr>
        <p:txBody>
          <a:bodyPr wrap="square" rtlCol="0">
            <a:spAutoFit/>
          </a:bodyPr>
          <a:lstStyle/>
          <a:p>
            <a:r>
              <a:rPr lang="en-AU" dirty="0" smtClean="0">
                <a:solidFill>
                  <a:srgbClr val="FFFF00"/>
                </a:solidFill>
              </a:rPr>
              <a:t>13</a:t>
            </a:r>
            <a:endParaRPr lang="en-AU" dirty="0">
              <a:solidFill>
                <a:srgbClr val="FFFF00"/>
              </a:solidFill>
            </a:endParaRPr>
          </a:p>
        </p:txBody>
      </p:sp>
      <p:sp>
        <p:nvSpPr>
          <p:cNvPr id="38" name="TextBox 37"/>
          <p:cNvSpPr txBox="1"/>
          <p:nvPr/>
        </p:nvSpPr>
        <p:spPr>
          <a:xfrm>
            <a:off x="6363855" y="4765412"/>
            <a:ext cx="564571" cy="369332"/>
          </a:xfrm>
          <a:prstGeom prst="rect">
            <a:avLst/>
          </a:prstGeom>
          <a:noFill/>
        </p:spPr>
        <p:txBody>
          <a:bodyPr wrap="square" rtlCol="0">
            <a:spAutoFit/>
          </a:bodyPr>
          <a:lstStyle/>
          <a:p>
            <a:r>
              <a:rPr lang="en-AU" dirty="0" smtClean="0">
                <a:solidFill>
                  <a:srgbClr val="FFFF00"/>
                </a:solidFill>
              </a:rPr>
              <a:t>14</a:t>
            </a:r>
            <a:endParaRPr lang="en-AU" dirty="0">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6400" y="434109"/>
            <a:ext cx="8405091" cy="6463308"/>
          </a:xfrm>
          <a:prstGeom prst="rect">
            <a:avLst/>
          </a:prstGeom>
          <a:noFill/>
        </p:spPr>
        <p:txBody>
          <a:bodyPr wrap="square" rtlCol="0">
            <a:spAutoFit/>
          </a:bodyPr>
          <a:lstStyle/>
          <a:p>
            <a:r>
              <a:rPr lang="en-AU" b="1" dirty="0" smtClean="0">
                <a:solidFill>
                  <a:srgbClr val="FFFF00"/>
                </a:solidFill>
              </a:rPr>
              <a:t>Toilet </a:t>
            </a:r>
            <a:r>
              <a:rPr lang="en-AU" b="1" dirty="0" smtClean="0">
                <a:solidFill>
                  <a:srgbClr val="FFFF00"/>
                </a:solidFill>
              </a:rPr>
              <a:t>training</a:t>
            </a:r>
          </a:p>
          <a:p>
            <a:endParaRPr lang="en-AU" b="1" dirty="0" smtClean="0">
              <a:solidFill>
                <a:srgbClr val="FFFF00"/>
              </a:solidFill>
            </a:endParaRPr>
          </a:p>
          <a:p>
            <a:r>
              <a:rPr lang="en-AU" dirty="0" smtClean="0">
                <a:solidFill>
                  <a:srgbClr val="FFFF00"/>
                </a:solidFill>
              </a:rPr>
              <a:t>Although in Australia it is not common that children under the age of 2 years are toilet trained, a few children may begin at about 20 months old, depending on:</a:t>
            </a:r>
          </a:p>
          <a:p>
            <a:r>
              <a:rPr lang="en-AU" dirty="0" smtClean="0">
                <a:solidFill>
                  <a:srgbClr val="FFFF00"/>
                </a:solidFill>
              </a:rPr>
              <a:t>	the </a:t>
            </a:r>
            <a:r>
              <a:rPr lang="en-AU" dirty="0" smtClean="0">
                <a:solidFill>
                  <a:srgbClr val="FFFF00"/>
                </a:solidFill>
              </a:rPr>
              <a:t>child's readiness</a:t>
            </a:r>
          </a:p>
          <a:p>
            <a:r>
              <a:rPr lang="en-AU" dirty="0" smtClean="0">
                <a:solidFill>
                  <a:srgbClr val="FFFF00"/>
                </a:solidFill>
              </a:rPr>
              <a:t>	their </a:t>
            </a:r>
            <a:r>
              <a:rPr lang="en-AU" dirty="0" smtClean="0">
                <a:solidFill>
                  <a:srgbClr val="FFFF00"/>
                </a:solidFill>
              </a:rPr>
              <a:t>family members, </a:t>
            </a:r>
            <a:r>
              <a:rPr lang="en-AU" dirty="0" smtClean="0">
                <a:solidFill>
                  <a:srgbClr val="FFFF00"/>
                </a:solidFill>
              </a:rPr>
              <a:t>values </a:t>
            </a:r>
            <a:r>
              <a:rPr lang="en-AU" dirty="0" smtClean="0">
                <a:solidFill>
                  <a:srgbClr val="FFFF00"/>
                </a:solidFill>
              </a:rPr>
              <a:t>and beliefs</a:t>
            </a:r>
          </a:p>
          <a:p>
            <a:r>
              <a:rPr lang="en-AU" dirty="0" smtClean="0">
                <a:solidFill>
                  <a:srgbClr val="FFFF00"/>
                </a:solidFill>
              </a:rPr>
              <a:t>	the </a:t>
            </a:r>
            <a:r>
              <a:rPr lang="en-AU" dirty="0" smtClean="0">
                <a:solidFill>
                  <a:srgbClr val="FFFF00"/>
                </a:solidFill>
              </a:rPr>
              <a:t>season of the year.</a:t>
            </a:r>
          </a:p>
          <a:p>
            <a:endParaRPr lang="en-AU" dirty="0" smtClean="0">
              <a:solidFill>
                <a:srgbClr val="FFFF00"/>
              </a:solidFill>
            </a:endParaRPr>
          </a:p>
          <a:p>
            <a:r>
              <a:rPr lang="en-AU" dirty="0" smtClean="0">
                <a:solidFill>
                  <a:srgbClr val="FFFF00"/>
                </a:solidFill>
              </a:rPr>
              <a:t>Toilet </a:t>
            </a:r>
            <a:r>
              <a:rPr lang="en-AU" dirty="0" smtClean="0">
                <a:solidFill>
                  <a:srgbClr val="FFFF00"/>
                </a:solidFill>
              </a:rPr>
              <a:t>training is an important time in a young child's life. It is a time for them to learn positive self-image and attitudes. It is yet another of the life tasks they will learn to do independently in the early years of their lives.</a:t>
            </a:r>
          </a:p>
          <a:p>
            <a:r>
              <a:rPr lang="en-AU" dirty="0" smtClean="0">
                <a:solidFill>
                  <a:srgbClr val="FFFF00"/>
                </a:solidFill>
              </a:rPr>
              <a:t>From time to time the child may be preoccupied in their play and they postpone leaving the play until it is too late to go to the toilet.</a:t>
            </a:r>
          </a:p>
          <a:p>
            <a:endParaRPr lang="en-AU" dirty="0" smtClean="0">
              <a:solidFill>
                <a:srgbClr val="FFFF00"/>
              </a:solidFill>
            </a:endParaRPr>
          </a:p>
          <a:p>
            <a:r>
              <a:rPr lang="en-AU" dirty="0" smtClean="0">
                <a:solidFill>
                  <a:srgbClr val="FFFF00"/>
                </a:solidFill>
              </a:rPr>
              <a:t>Remember</a:t>
            </a:r>
            <a:r>
              <a:rPr lang="en-AU" dirty="0" smtClean="0">
                <a:solidFill>
                  <a:srgbClr val="FFFF00"/>
                </a:solidFill>
              </a:rPr>
              <a:t>, toilet training does not happen overnight. It is a very individual thing and the length of time it takes will vary between children. Even when you think the child is trained, accidents may happen. Especially if the child is unwell, you might find they may not feel up to toileting or they might just forget.</a:t>
            </a:r>
          </a:p>
          <a:p>
            <a:endParaRPr lang="en-AU" dirty="0" smtClean="0">
              <a:solidFill>
                <a:srgbClr val="FFFF00"/>
              </a:solidFill>
            </a:endParaRPr>
          </a:p>
          <a:p>
            <a:r>
              <a:rPr lang="en-AU" dirty="0" smtClean="0">
                <a:solidFill>
                  <a:srgbClr val="FFFF00"/>
                </a:solidFill>
              </a:rPr>
              <a:t>Just </a:t>
            </a:r>
            <a:r>
              <a:rPr lang="en-AU" dirty="0" smtClean="0">
                <a:solidFill>
                  <a:srgbClr val="FFFF00"/>
                </a:solidFill>
              </a:rPr>
              <a:t>keep a positive attitude at all times!</a:t>
            </a:r>
          </a:p>
          <a:p>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164" y="646545"/>
            <a:ext cx="8414327" cy="7448193"/>
          </a:xfrm>
          <a:prstGeom prst="rect">
            <a:avLst/>
          </a:prstGeom>
          <a:noFill/>
        </p:spPr>
        <p:txBody>
          <a:bodyPr wrap="square" rtlCol="0">
            <a:spAutoFit/>
          </a:bodyPr>
          <a:lstStyle/>
          <a:p>
            <a:r>
              <a:rPr lang="en-AU" sz="1600" dirty="0" smtClean="0">
                <a:solidFill>
                  <a:srgbClr val="FFFF00"/>
                </a:solidFill>
              </a:rPr>
              <a:t>Potty training a child who attends </a:t>
            </a:r>
            <a:r>
              <a:rPr lang="en-AU" sz="1600" dirty="0" err="1" smtClean="0">
                <a:solidFill>
                  <a:srgbClr val="FFFF00"/>
                </a:solidFill>
              </a:rPr>
              <a:t>daycare</a:t>
            </a:r>
            <a:r>
              <a:rPr lang="en-AU" sz="1600" dirty="0" smtClean="0">
                <a:solidFill>
                  <a:srgbClr val="FFFF00"/>
                </a:solidFill>
              </a:rPr>
              <a:t> or is under the occasional care of a caregiver other than a parent requires a team effort. Often, it is the very fact that a child is around other kids in underwear in a care setting that serves to motivate a young child to use the potty. </a:t>
            </a:r>
          </a:p>
          <a:p>
            <a:r>
              <a:rPr lang="en-AU" sz="1600" dirty="0" smtClean="0">
                <a:solidFill>
                  <a:srgbClr val="FFFF00"/>
                </a:solidFill>
              </a:rPr>
              <a:t/>
            </a:r>
            <a:br>
              <a:rPr lang="en-AU" sz="1600" dirty="0" smtClean="0">
                <a:solidFill>
                  <a:srgbClr val="FFFF00"/>
                </a:solidFill>
              </a:rPr>
            </a:br>
            <a:r>
              <a:rPr lang="en-AU" sz="1600" dirty="0" smtClean="0">
                <a:solidFill>
                  <a:srgbClr val="FFFF00"/>
                </a:solidFill>
              </a:rPr>
              <a:t/>
            </a:r>
            <a:br>
              <a:rPr lang="en-AU" sz="1600" dirty="0" smtClean="0">
                <a:solidFill>
                  <a:srgbClr val="FFFF00"/>
                </a:solidFill>
              </a:rPr>
            </a:br>
            <a:r>
              <a:rPr lang="en-AU" sz="1600" dirty="0" smtClean="0">
                <a:solidFill>
                  <a:srgbClr val="FFFF00"/>
                </a:solidFill>
              </a:rPr>
              <a:t>Parents and </a:t>
            </a:r>
            <a:r>
              <a:rPr lang="en-AU" sz="1600" dirty="0" smtClean="0">
                <a:solidFill>
                  <a:srgbClr val="FFFF00"/>
                </a:solidFill>
              </a:rPr>
              <a:t>educators </a:t>
            </a:r>
            <a:r>
              <a:rPr lang="en-AU" sz="1600" dirty="0" smtClean="0">
                <a:solidFill>
                  <a:srgbClr val="FFFF00"/>
                </a:solidFill>
              </a:rPr>
              <a:t>should discuss and agree on the planned potty training process. A consistent approach and common encouragement techniques can minimize confusion of a child during this time, and help to set the environment for a successful transition to becoming a big kid! </a:t>
            </a:r>
          </a:p>
          <a:p>
            <a:r>
              <a:rPr lang="en-AU" sz="1600" dirty="0" smtClean="0">
                <a:solidFill>
                  <a:srgbClr val="FFFF00"/>
                </a:solidFill>
              </a:rPr>
              <a:t/>
            </a:r>
            <a:br>
              <a:rPr lang="en-AU" sz="1600" dirty="0" smtClean="0">
                <a:solidFill>
                  <a:srgbClr val="FFFF00"/>
                </a:solidFill>
              </a:rPr>
            </a:br>
            <a:r>
              <a:rPr lang="en-AU" sz="1600" dirty="0" smtClean="0">
                <a:solidFill>
                  <a:srgbClr val="FFFF00"/>
                </a:solidFill>
              </a:rPr>
              <a:t/>
            </a:r>
            <a:br>
              <a:rPr lang="en-AU" sz="1600" dirty="0" smtClean="0">
                <a:solidFill>
                  <a:srgbClr val="FFFF00"/>
                </a:solidFill>
              </a:rPr>
            </a:br>
            <a:r>
              <a:rPr lang="en-AU" sz="1600" b="1" dirty="0" smtClean="0">
                <a:solidFill>
                  <a:srgbClr val="FFFF00"/>
                </a:solidFill>
              </a:rPr>
              <a:t>What should parents and </a:t>
            </a:r>
            <a:r>
              <a:rPr lang="en-AU" sz="1600" b="1" dirty="0" smtClean="0">
                <a:solidFill>
                  <a:srgbClr val="FFFF00"/>
                </a:solidFill>
              </a:rPr>
              <a:t>educators </a:t>
            </a:r>
            <a:r>
              <a:rPr lang="en-AU" sz="1600" b="1" dirty="0" smtClean="0">
                <a:solidFill>
                  <a:srgbClr val="FFFF00"/>
                </a:solidFill>
              </a:rPr>
              <a:t>discuss to help ensure a successful toilet training experience?</a:t>
            </a:r>
            <a:r>
              <a:rPr lang="en-AU" sz="1600" dirty="0" smtClean="0">
                <a:solidFill>
                  <a:srgbClr val="FFFF00"/>
                </a:solidFill>
              </a:rPr>
              <a:t> </a:t>
            </a:r>
            <a:br>
              <a:rPr lang="en-AU" sz="1600" dirty="0" smtClean="0">
                <a:solidFill>
                  <a:srgbClr val="FFFF00"/>
                </a:solidFill>
              </a:rPr>
            </a:br>
            <a:r>
              <a:rPr lang="en-AU" dirty="0" smtClean="0"/>
              <a:t/>
            </a:r>
            <a:br>
              <a:rPr lang="en-AU" dirty="0" smtClean="0"/>
            </a:br>
            <a:r>
              <a:rPr lang="en-AU" sz="1600" b="1" dirty="0" smtClean="0">
                <a:solidFill>
                  <a:srgbClr val="FFFF00"/>
                </a:solidFill>
              </a:rPr>
              <a:t>Potty chair or no potty chair.</a:t>
            </a:r>
            <a:r>
              <a:rPr lang="en-AU" sz="1600" dirty="0" smtClean="0">
                <a:solidFill>
                  <a:srgbClr val="FFFF00"/>
                </a:solidFill>
              </a:rPr>
              <a:t> Some children potty train using a kid-sized toilet. Others prefer to sit on the regular toilet with a potty seat on top. Parents should be sensitive to the needs of a child care provider, who is most likely watching other kids as well and who must keep hygiene, cleanliness and practicality as considerations to the training process as well. While it is not insurmountable to have different systems, having the same rules and same equipment certainly can be helpful for a </a:t>
            </a:r>
            <a:r>
              <a:rPr lang="en-AU" sz="1600" dirty="0" err="1" smtClean="0">
                <a:solidFill>
                  <a:srgbClr val="FFFF00"/>
                </a:solidFill>
              </a:rPr>
              <a:t>child’</a:t>
            </a:r>
            <a:r>
              <a:rPr lang="en-AU" sz="1600" dirty="0" err="1" smtClean="0">
                <a:solidFill>
                  <a:srgbClr val="FFFF00"/>
                </a:solidFill>
              </a:rPr>
              <a:t>s</a:t>
            </a:r>
            <a:r>
              <a:rPr lang="en-AU" sz="1600" dirty="0" smtClean="0">
                <a:solidFill>
                  <a:srgbClr val="FFFF00"/>
                </a:solidFill>
              </a:rPr>
              <a:t> mastery of this process. Parents may even consider purchasing a potty chair (if the provider agrees this is a good idea) for their </a:t>
            </a:r>
            <a:r>
              <a:rPr lang="en-AU" sz="1600" dirty="0" err="1" smtClean="0">
                <a:solidFill>
                  <a:srgbClr val="FFFF00"/>
                </a:solidFill>
              </a:rPr>
              <a:t>child</a:t>
            </a:r>
            <a:r>
              <a:rPr lang="en-AU" sz="1600" dirty="0" err="1" smtClean="0">
                <a:solidFill>
                  <a:srgbClr val="FFFF00"/>
                </a:solidFill>
              </a:rPr>
              <a:t>’s</a:t>
            </a:r>
            <a:r>
              <a:rPr lang="en-AU" sz="1600" dirty="0" smtClean="0">
                <a:solidFill>
                  <a:srgbClr val="FFFF00"/>
                </a:solidFill>
              </a:rPr>
              <a:t> </a:t>
            </a:r>
            <a:r>
              <a:rPr lang="en-AU" sz="1600" dirty="0" smtClean="0">
                <a:solidFill>
                  <a:srgbClr val="FFFF00"/>
                </a:solidFill>
              </a:rPr>
              <a:t>use while in care that is identical to the one being used at home.</a:t>
            </a:r>
          </a:p>
          <a:p>
            <a:r>
              <a:rPr lang="en-AU" dirty="0" smtClean="0"/>
              <a:t/>
            </a:r>
            <a:br>
              <a:rPr lang="en-AU" dirty="0" smtClean="0"/>
            </a:br>
            <a:r>
              <a:rPr lang="en-AU" dirty="0" smtClean="0"/>
              <a:t/>
            </a:r>
            <a:br>
              <a:rPr lang="en-AU" dirty="0" smtClean="0"/>
            </a:br>
            <a:endParaRPr lang="en-AU" dirty="0" smtClean="0"/>
          </a:p>
          <a:p>
            <a:r>
              <a:rPr lang="en-AU" dirty="0" smtClean="0"/>
              <a:t/>
            </a:r>
            <a:br>
              <a:rPr lang="en-AU" dirty="0" smtClean="0"/>
            </a:br>
            <a:r>
              <a:rPr lang="en-AU" dirty="0" smtClean="0"/>
              <a:t/>
            </a:r>
            <a:br>
              <a:rPr lang="en-AU" dirty="0" smtClean="0"/>
            </a:b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5564" y="498764"/>
            <a:ext cx="8525163" cy="6863417"/>
          </a:xfrm>
          <a:prstGeom prst="rect">
            <a:avLst/>
          </a:prstGeom>
          <a:noFill/>
        </p:spPr>
        <p:txBody>
          <a:bodyPr wrap="square" rtlCol="0">
            <a:spAutoFit/>
          </a:bodyPr>
          <a:lstStyle/>
          <a:p>
            <a:r>
              <a:rPr lang="en-AU" sz="1600" b="1" dirty="0" smtClean="0">
                <a:solidFill>
                  <a:srgbClr val="FFFF00"/>
                </a:solidFill>
              </a:rPr>
              <a:t>Nappies </a:t>
            </a:r>
            <a:r>
              <a:rPr lang="en-AU" sz="1600" b="1" dirty="0" err="1" smtClean="0">
                <a:solidFill>
                  <a:srgbClr val="FFFF00"/>
                </a:solidFill>
              </a:rPr>
              <a:t>vs</a:t>
            </a:r>
            <a:r>
              <a:rPr lang="en-AU" sz="1600" b="1" dirty="0" smtClean="0">
                <a:solidFill>
                  <a:srgbClr val="FFFF00"/>
                </a:solidFill>
              </a:rPr>
              <a:t> </a:t>
            </a:r>
            <a:r>
              <a:rPr lang="en-AU" sz="1600" b="1" dirty="0" smtClean="0">
                <a:solidFill>
                  <a:srgbClr val="FFFF00"/>
                </a:solidFill>
              </a:rPr>
              <a:t>pull-ups vs. underwear.</a:t>
            </a:r>
            <a:r>
              <a:rPr lang="en-AU" sz="1600" dirty="0" smtClean="0">
                <a:solidFill>
                  <a:srgbClr val="FFFF00"/>
                </a:solidFill>
              </a:rPr>
              <a:t> Opinions are varied about when and how long to use each of the above. Some parents swear by pull-ups, especially the ones that can be opened on the sides. Others prefer to bypass pull-ups altogether, and make the sole incentive as graduating from diapers into underwear. The argument is not which way is better; it is getting agreement on which route to take.</a:t>
            </a:r>
          </a:p>
          <a:p>
            <a:r>
              <a:rPr lang="en-AU" sz="1600" dirty="0" smtClean="0">
                <a:solidFill>
                  <a:srgbClr val="FFFF00"/>
                </a:solidFill>
              </a:rPr>
              <a:t/>
            </a:r>
            <a:br>
              <a:rPr lang="en-AU" sz="1600" dirty="0" smtClean="0">
                <a:solidFill>
                  <a:srgbClr val="FFFF00"/>
                </a:solidFill>
              </a:rPr>
            </a:br>
            <a:r>
              <a:rPr lang="en-AU" sz="1600" b="1" dirty="0" smtClean="0">
                <a:solidFill>
                  <a:srgbClr val="FFFF00"/>
                </a:solidFill>
              </a:rPr>
              <a:t>What </a:t>
            </a:r>
            <a:r>
              <a:rPr lang="en-AU" sz="1600" b="1" dirty="0" smtClean="0">
                <a:solidFill>
                  <a:srgbClr val="FFFF00"/>
                </a:solidFill>
              </a:rPr>
              <a:t>should a child in potty training wear at naptime?</a:t>
            </a:r>
            <a:r>
              <a:rPr lang="en-AU" sz="1600" dirty="0" smtClean="0">
                <a:solidFill>
                  <a:srgbClr val="FFFF00"/>
                </a:solidFill>
              </a:rPr>
              <a:t> Even a mostly-trained child may have accidents at naptime. Opinions vary as to whether a child should have a diaper or pull-up on at naptime, or whether accidents should be allowed to happen to encourage a child to feel the outcome. Of course, providers may not be as patient for having to sanitize mats and send home blankets and pillows on a routine basis due to accidents occurring. </a:t>
            </a:r>
            <a:r>
              <a:rPr lang="en-AU" dirty="0" smtClean="0"/>
              <a:t/>
            </a:r>
            <a:br>
              <a:rPr lang="en-AU" dirty="0" smtClean="0"/>
            </a:br>
            <a:r>
              <a:rPr lang="en-AU" dirty="0" smtClean="0"/>
              <a:t/>
            </a:r>
            <a:br>
              <a:rPr lang="en-AU" dirty="0" smtClean="0"/>
            </a:br>
            <a:r>
              <a:rPr lang="en-AU" sz="1600" b="1" dirty="0" smtClean="0">
                <a:solidFill>
                  <a:srgbClr val="FFFF00"/>
                </a:solidFill>
              </a:rPr>
              <a:t>Dressing in practical clothing is a must.</a:t>
            </a:r>
            <a:r>
              <a:rPr lang="en-AU" sz="1600" dirty="0" smtClean="0">
                <a:solidFill>
                  <a:srgbClr val="FFFF00"/>
                </a:solidFill>
              </a:rPr>
              <a:t> </a:t>
            </a:r>
            <a:r>
              <a:rPr lang="en-AU" sz="1600" dirty="0" smtClean="0">
                <a:solidFill>
                  <a:srgbClr val="FFFF00"/>
                </a:solidFill>
              </a:rPr>
              <a:t>Parents </a:t>
            </a:r>
            <a:r>
              <a:rPr lang="en-AU" sz="1600" dirty="0" smtClean="0">
                <a:solidFill>
                  <a:srgbClr val="FFFF00"/>
                </a:solidFill>
              </a:rPr>
              <a:t>sometimes do not take into consideration that a child in a bodysuit and overalls</a:t>
            </a:r>
            <a:r>
              <a:rPr lang="en-AU" sz="1600" dirty="0" smtClean="0">
                <a:solidFill>
                  <a:srgbClr val="FFFF00"/>
                </a:solidFill>
              </a:rPr>
              <a:t> no </a:t>
            </a:r>
            <a:r>
              <a:rPr lang="en-AU" sz="1600" dirty="0" smtClean="0">
                <a:solidFill>
                  <a:srgbClr val="FFFF00"/>
                </a:solidFill>
              </a:rPr>
              <a:t>matter how adorable they make </a:t>
            </a:r>
            <a:r>
              <a:rPr lang="en-AU" sz="1600" dirty="0" smtClean="0">
                <a:solidFill>
                  <a:srgbClr val="FFFF00"/>
                </a:solidFill>
              </a:rPr>
              <a:t>look </a:t>
            </a:r>
            <a:r>
              <a:rPr lang="en-AU" sz="1600" dirty="0" smtClean="0">
                <a:solidFill>
                  <a:srgbClr val="FFFF00"/>
                </a:solidFill>
              </a:rPr>
              <a:t>is incorrectly clothed for potty training. And, many a parent has been alarmed to see their child running around in a long shirt and underwear during these toilet training days while in </a:t>
            </a:r>
            <a:r>
              <a:rPr lang="en-AU" sz="1600" dirty="0" err="1" smtClean="0">
                <a:solidFill>
                  <a:srgbClr val="FFFF00"/>
                </a:solidFill>
              </a:rPr>
              <a:t>daycare</a:t>
            </a:r>
            <a:r>
              <a:rPr lang="en-AU" sz="1600" dirty="0" smtClean="0">
                <a:solidFill>
                  <a:srgbClr val="FFFF00"/>
                </a:solidFill>
              </a:rPr>
              <a:t>. The compromise, of course, is practical clothing that can be quickly and easily</a:t>
            </a:r>
            <a:r>
              <a:rPr lang="en-AU" sz="1600" dirty="0" smtClean="0">
                <a:solidFill>
                  <a:srgbClr val="FFFF00"/>
                </a:solidFill>
              </a:rPr>
              <a:t> and </a:t>
            </a:r>
            <a:r>
              <a:rPr lang="en-AU" sz="1600" dirty="0" smtClean="0">
                <a:solidFill>
                  <a:srgbClr val="FFFF00"/>
                </a:solidFill>
              </a:rPr>
              <a:t>the key word here is </a:t>
            </a:r>
            <a:r>
              <a:rPr lang="en-AU" sz="1600" dirty="0" smtClean="0">
                <a:solidFill>
                  <a:srgbClr val="FFFF00"/>
                </a:solidFill>
              </a:rPr>
              <a:t>QUICKLY </a:t>
            </a:r>
            <a:r>
              <a:rPr lang="en-AU" sz="1600" dirty="0" smtClean="0">
                <a:solidFill>
                  <a:srgbClr val="FFFF00"/>
                </a:solidFill>
              </a:rPr>
              <a:t>pulled down by a child independently in time to avoid an accident. Having hassle-free clothing is a key to a </a:t>
            </a:r>
            <a:r>
              <a:rPr lang="en-AU" sz="1600" dirty="0" smtClean="0">
                <a:solidFill>
                  <a:srgbClr val="FFFF00"/>
                </a:solidFill>
              </a:rPr>
              <a:t>child's </a:t>
            </a:r>
            <a:r>
              <a:rPr lang="en-AU" sz="1600" dirty="0" smtClean="0">
                <a:solidFill>
                  <a:srgbClr val="FFFF00"/>
                </a:solidFill>
              </a:rPr>
              <a:t>self-confidence and independence during this process. And, </a:t>
            </a:r>
            <a:r>
              <a:rPr lang="en-AU" sz="1600" dirty="0" smtClean="0">
                <a:solidFill>
                  <a:srgbClr val="FFFF00"/>
                </a:solidFill>
              </a:rPr>
              <a:t>don't </a:t>
            </a:r>
            <a:r>
              <a:rPr lang="en-AU" sz="1600" dirty="0" smtClean="0">
                <a:solidFill>
                  <a:srgbClr val="FFFF00"/>
                </a:solidFill>
              </a:rPr>
              <a:t>forget! During this training time, please </a:t>
            </a:r>
            <a:r>
              <a:rPr lang="en-AU" sz="1600" dirty="0" smtClean="0">
                <a:solidFill>
                  <a:srgbClr val="FFFF00"/>
                </a:solidFill>
              </a:rPr>
              <a:t>ask parents to provide at </a:t>
            </a:r>
            <a:r>
              <a:rPr lang="en-AU" sz="1600" dirty="0" smtClean="0">
                <a:solidFill>
                  <a:srgbClr val="FFFF00"/>
                </a:solidFill>
              </a:rPr>
              <a:t>least two sets of extra clothing and preferably a full package of underwear. Initially, a child may start to wet underwear on many occasions, and need to be changed.</a:t>
            </a:r>
          </a:p>
          <a:p>
            <a:r>
              <a:rPr lang="en-AU" dirty="0" smtClean="0"/>
              <a:t/>
            </a:r>
            <a:br>
              <a:rPr lang="en-AU" dirty="0" smtClean="0"/>
            </a:br>
            <a:r>
              <a:rPr lang="en-AU" dirty="0" smtClean="0"/>
              <a:t/>
            </a:r>
            <a:br>
              <a:rPr lang="en-AU" dirty="0" smtClean="0"/>
            </a:b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273" y="461818"/>
            <a:ext cx="8488218" cy="6186309"/>
          </a:xfrm>
          <a:prstGeom prst="rect">
            <a:avLst/>
          </a:prstGeom>
        </p:spPr>
        <p:txBody>
          <a:bodyPr wrap="square">
            <a:spAutoFit/>
          </a:bodyPr>
          <a:lstStyle/>
          <a:p>
            <a:r>
              <a:rPr lang="en-AU" b="1" dirty="0" smtClean="0">
                <a:solidFill>
                  <a:srgbClr val="FFFF00"/>
                </a:solidFill>
              </a:rPr>
              <a:t>Rewards and consequences.</a:t>
            </a:r>
            <a:r>
              <a:rPr lang="en-AU" dirty="0" smtClean="0">
                <a:solidFill>
                  <a:srgbClr val="FFFF00"/>
                </a:solidFill>
              </a:rPr>
              <a:t> This is a conversation that absolutely should occur so as to not confuse a child and cause in regression in the toilet training process. How is a child rewarded for going potty? Is a reward applied if a child tries? Is a diaper put back on if a child refuses? How are accidents handled? One </a:t>
            </a:r>
            <a:r>
              <a:rPr lang="en-AU" dirty="0" smtClean="0">
                <a:solidFill>
                  <a:srgbClr val="FFFF00"/>
                </a:solidFill>
              </a:rPr>
              <a:t>educator rewarded all </a:t>
            </a:r>
            <a:r>
              <a:rPr lang="en-AU" dirty="0" smtClean="0">
                <a:solidFill>
                  <a:srgbClr val="FFFF00"/>
                </a:solidFill>
              </a:rPr>
              <a:t>the kids with one every time </a:t>
            </a:r>
            <a:r>
              <a:rPr lang="en-AU" dirty="0" smtClean="0">
                <a:solidFill>
                  <a:srgbClr val="FFFF00"/>
                </a:solidFill>
              </a:rPr>
              <a:t>the child </a:t>
            </a:r>
            <a:r>
              <a:rPr lang="en-AU" dirty="0" smtClean="0">
                <a:solidFill>
                  <a:srgbClr val="FFFF00"/>
                </a:solidFill>
              </a:rPr>
              <a:t>used the potty. Talk about positive peer reinforcement</a:t>
            </a:r>
            <a:r>
              <a:rPr lang="en-AU" dirty="0" smtClean="0">
                <a:solidFill>
                  <a:srgbClr val="FFFF00"/>
                </a:solidFill>
              </a:rPr>
              <a:t>!.</a:t>
            </a:r>
          </a:p>
          <a:p>
            <a:endParaRPr lang="en-AU" dirty="0" smtClean="0">
              <a:solidFill>
                <a:srgbClr val="FFFF00"/>
              </a:solidFill>
            </a:endParaRPr>
          </a:p>
          <a:p>
            <a:r>
              <a:rPr lang="en-AU" dirty="0" smtClean="0">
                <a:solidFill>
                  <a:srgbClr val="FFFF00"/>
                </a:solidFill>
              </a:rPr>
              <a:t>House keeping.</a:t>
            </a:r>
          </a:p>
          <a:p>
            <a:r>
              <a:rPr lang="en-AU" dirty="0" smtClean="0">
                <a:solidFill>
                  <a:srgbClr val="FFFF00"/>
                </a:solidFill>
              </a:rPr>
              <a:t>If the child has soiled their clothing then the educator should rinse the clothes, before placing it in a plastic bag- Nothing worse then the parent getting home and pulling out soiled clothes.</a:t>
            </a:r>
            <a:r>
              <a:rPr lang="en-AU" dirty="0" smtClean="0">
                <a:solidFill>
                  <a:srgbClr val="FFFF00"/>
                </a:solidFill>
              </a:rPr>
              <a:t/>
            </a:r>
            <a:br>
              <a:rPr lang="en-AU" dirty="0" smtClean="0">
                <a:solidFill>
                  <a:srgbClr val="FFFF00"/>
                </a:solidFill>
              </a:rPr>
            </a:br>
            <a:r>
              <a:rPr lang="en-AU" dirty="0" smtClean="0">
                <a:solidFill>
                  <a:srgbClr val="FFFF00"/>
                </a:solidFill>
              </a:rPr>
              <a:t/>
            </a:r>
            <a:br>
              <a:rPr lang="en-AU" dirty="0" smtClean="0">
                <a:solidFill>
                  <a:srgbClr val="FFFF00"/>
                </a:solidFill>
              </a:rPr>
            </a:br>
            <a:r>
              <a:rPr lang="en-AU" b="1" dirty="0" smtClean="0">
                <a:solidFill>
                  <a:srgbClr val="FFFF00"/>
                </a:solidFill>
              </a:rPr>
              <a:t>Consider the timing.</a:t>
            </a:r>
            <a:r>
              <a:rPr lang="en-AU" dirty="0" smtClean="0">
                <a:solidFill>
                  <a:srgbClr val="FFFF00"/>
                </a:solidFill>
              </a:rPr>
              <a:t> In general, don't begin toilet training a child right after a big change such moving, divorce or remarriage, birth of a new sibling, a change in caregivers or </a:t>
            </a:r>
            <a:r>
              <a:rPr lang="en-AU" dirty="0" err="1" smtClean="0">
                <a:solidFill>
                  <a:srgbClr val="FFFF00"/>
                </a:solidFill>
              </a:rPr>
              <a:t>daycare</a:t>
            </a:r>
            <a:r>
              <a:rPr lang="en-AU" dirty="0" smtClean="0">
                <a:solidFill>
                  <a:srgbClr val="FFFF00"/>
                </a:solidFill>
              </a:rPr>
              <a:t> arrangements, or before a big holiday or event</a:t>
            </a:r>
            <a:r>
              <a:rPr lang="en-AU" dirty="0" smtClean="0"/>
              <a:t>. </a:t>
            </a:r>
          </a:p>
          <a:p>
            <a:r>
              <a:rPr lang="en-AU" dirty="0" smtClean="0"/>
              <a:t/>
            </a:r>
            <a:br>
              <a:rPr lang="en-AU" dirty="0" smtClean="0"/>
            </a:br>
            <a:r>
              <a:rPr lang="en-AU" b="1" dirty="0" smtClean="0">
                <a:solidFill>
                  <a:srgbClr val="FFFF00"/>
                </a:solidFill>
              </a:rPr>
              <a:t>Celebrate </a:t>
            </a:r>
            <a:r>
              <a:rPr lang="en-AU" b="1" dirty="0" smtClean="0">
                <a:solidFill>
                  <a:srgbClr val="FFFF00"/>
                </a:solidFill>
              </a:rPr>
              <a:t>together!</a:t>
            </a:r>
            <a:r>
              <a:rPr lang="en-AU" dirty="0" smtClean="0">
                <a:solidFill>
                  <a:srgbClr val="FFFF00"/>
                </a:solidFill>
              </a:rPr>
              <a:t> A child who becomes toilet training is a major achievement both for the child as well as </a:t>
            </a:r>
            <a:r>
              <a:rPr lang="en-AU" dirty="0" smtClean="0">
                <a:solidFill>
                  <a:srgbClr val="FFFF00"/>
                </a:solidFill>
              </a:rPr>
              <a:t>the educators! </a:t>
            </a:r>
            <a:r>
              <a:rPr lang="en-AU" dirty="0" smtClean="0">
                <a:solidFill>
                  <a:srgbClr val="FFFF00"/>
                </a:solidFill>
              </a:rPr>
              <a:t>A great partnership and unified goals, consistency and open communication will help to achieve the desired results</a:t>
            </a:r>
            <a:r>
              <a:rPr lang="en-AU" dirty="0" smtClean="0"/>
              <a:t>.</a:t>
            </a:r>
          </a:p>
          <a:p>
            <a:endParaRPr lang="en-AU" dirty="0" smtClean="0"/>
          </a:p>
          <a:p>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509" y="535709"/>
            <a:ext cx="8294255" cy="4801314"/>
          </a:xfrm>
          <a:prstGeom prst="rect">
            <a:avLst/>
          </a:prstGeom>
          <a:noFill/>
        </p:spPr>
        <p:txBody>
          <a:bodyPr wrap="square" rtlCol="0">
            <a:spAutoFit/>
          </a:bodyPr>
          <a:lstStyle/>
          <a:p>
            <a:r>
              <a:rPr lang="en-AU" sz="1600" dirty="0" smtClean="0">
                <a:solidFill>
                  <a:srgbClr val="FFFF00"/>
                </a:solidFill>
              </a:rPr>
              <a:t>A baby's upbringing and culture will determine how important sleep routines are. As you can imagine in Africa amongst the Nomads some of our recommended strategies for sleep may be very inappropriate! Nomad children may fall asleep in many different locations or in their mother's arms or a sling as the mother moves around.</a:t>
            </a:r>
          </a:p>
          <a:p>
            <a:endParaRPr lang="en-AU" sz="1600" dirty="0" smtClean="0">
              <a:solidFill>
                <a:srgbClr val="FFFF00"/>
              </a:solidFill>
            </a:endParaRPr>
          </a:p>
          <a:p>
            <a:r>
              <a:rPr lang="en-AU" sz="1600" dirty="0" smtClean="0">
                <a:solidFill>
                  <a:srgbClr val="FFFF00"/>
                </a:solidFill>
              </a:rPr>
              <a:t>All babies have their own individual sleep times and routine depending upon the child-rearing practices of the family, </a:t>
            </a:r>
            <a:r>
              <a:rPr lang="en-AU" sz="1600" dirty="0" err="1" smtClean="0">
                <a:solidFill>
                  <a:srgbClr val="FFFF00"/>
                </a:solidFill>
              </a:rPr>
              <a:t>eg</a:t>
            </a:r>
            <a:r>
              <a:rPr lang="en-AU" sz="1600" dirty="0" smtClean="0">
                <a:solidFill>
                  <a:srgbClr val="FFFF00"/>
                </a:solidFill>
              </a:rPr>
              <a:t> sleeping in a hammock, in mother's arms, carried in a baby sling, pram, indoors/outdoors, etc.</a:t>
            </a:r>
          </a:p>
          <a:p>
            <a:endParaRPr lang="en-AU" sz="1600" dirty="0" smtClean="0">
              <a:solidFill>
                <a:srgbClr val="FFFF00"/>
              </a:solidFill>
            </a:endParaRPr>
          </a:p>
          <a:p>
            <a:r>
              <a:rPr lang="en-AU" sz="1600" dirty="0" smtClean="0">
                <a:solidFill>
                  <a:srgbClr val="FFFF00"/>
                </a:solidFill>
              </a:rPr>
              <a:t>It is important to communicate with the child's family and provide care that closely approximates care at home as this will provide consistency and security for the child.</a:t>
            </a:r>
          </a:p>
          <a:p>
            <a:endParaRPr lang="en-AU" sz="1600" dirty="0" smtClean="0">
              <a:solidFill>
                <a:srgbClr val="FFFF00"/>
              </a:solidFill>
            </a:endParaRPr>
          </a:p>
          <a:p>
            <a:r>
              <a:rPr lang="en-AU" sz="1600" dirty="0" smtClean="0">
                <a:solidFill>
                  <a:srgbClr val="FFFF00"/>
                </a:solidFill>
              </a:rPr>
              <a:t>This is why communication with the child's family is so important. Discuss with the child's parents or family members what the child's individual routine is and how you can follow it to minimise disruption for the child</a:t>
            </a:r>
          </a:p>
          <a:p>
            <a:endParaRPr lang="en-AU" sz="1600" dirty="0" smtClean="0"/>
          </a:p>
          <a:p>
            <a:endParaRPr lang="en-AU" sz="1600" dirty="0" smtClean="0"/>
          </a:p>
          <a:p>
            <a:endParaRPr lang="en-AU" sz="1600" dirty="0" smtClean="0"/>
          </a:p>
          <a:p>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164" y="394692"/>
            <a:ext cx="8460509" cy="6463308"/>
          </a:xfrm>
          <a:prstGeom prst="rect">
            <a:avLst/>
          </a:prstGeom>
          <a:noFill/>
        </p:spPr>
        <p:txBody>
          <a:bodyPr wrap="square" rtlCol="0">
            <a:spAutoFit/>
          </a:bodyPr>
          <a:lstStyle/>
          <a:p>
            <a:r>
              <a:rPr lang="en-AU" b="1" dirty="0" smtClean="0">
                <a:solidFill>
                  <a:srgbClr val="FFFF00"/>
                </a:solidFill>
              </a:rPr>
              <a:t>Safe preparation tips for powdered infant formula include:</a:t>
            </a:r>
            <a:endParaRPr lang="en-AU" dirty="0" smtClean="0">
              <a:solidFill>
                <a:srgbClr val="FFFF00"/>
              </a:solidFill>
            </a:endParaRPr>
          </a:p>
          <a:p>
            <a:pPr>
              <a:buFont typeface="Wingdings" pitchFamily="2" charset="2"/>
              <a:buChar char="Ø"/>
            </a:pPr>
            <a:r>
              <a:rPr lang="en-AU" dirty="0" smtClean="0">
                <a:solidFill>
                  <a:srgbClr val="FFFF00"/>
                </a:solidFill>
              </a:rPr>
              <a:t>	Wash </a:t>
            </a:r>
            <a:r>
              <a:rPr lang="en-AU" dirty="0" smtClean="0">
                <a:solidFill>
                  <a:srgbClr val="FFFF00"/>
                </a:solidFill>
              </a:rPr>
              <a:t>and dry hands, surfaces, utensils and equipment thoroughly</a:t>
            </a:r>
          </a:p>
          <a:p>
            <a:pPr>
              <a:buFont typeface="Wingdings" pitchFamily="2" charset="2"/>
              <a:buChar char="Ø"/>
            </a:pPr>
            <a:r>
              <a:rPr lang="en-AU" dirty="0" smtClean="0">
                <a:solidFill>
                  <a:srgbClr val="FFFF00"/>
                </a:solidFill>
              </a:rPr>
              <a:t>	Sterilise </a:t>
            </a:r>
            <a:r>
              <a:rPr lang="en-AU" dirty="0" smtClean="0">
                <a:solidFill>
                  <a:srgbClr val="FFFF00"/>
                </a:solidFill>
              </a:rPr>
              <a:t>bottles, teats, cups and tongs before use</a:t>
            </a:r>
          </a:p>
          <a:p>
            <a:pPr>
              <a:buFont typeface="Wingdings" pitchFamily="2" charset="2"/>
              <a:buChar char="Ø"/>
            </a:pPr>
            <a:r>
              <a:rPr lang="en-AU" dirty="0" smtClean="0">
                <a:solidFill>
                  <a:srgbClr val="FFFF00"/>
                </a:solidFill>
              </a:rPr>
              <a:t>	Prepare </a:t>
            </a:r>
            <a:r>
              <a:rPr lang="en-AU" dirty="0" smtClean="0">
                <a:solidFill>
                  <a:srgbClr val="FFFF00"/>
                </a:solidFill>
              </a:rPr>
              <a:t>formula exactly according to manufacturer’s instructions</a:t>
            </a:r>
          </a:p>
          <a:p>
            <a:pPr>
              <a:buFont typeface="Wingdings" pitchFamily="2" charset="2"/>
              <a:buChar char="Ø"/>
            </a:pPr>
            <a:r>
              <a:rPr lang="en-AU" dirty="0" smtClean="0">
                <a:solidFill>
                  <a:srgbClr val="FFFF00"/>
                </a:solidFill>
              </a:rPr>
              <a:t>	Store </a:t>
            </a:r>
            <a:r>
              <a:rPr lang="en-AU" dirty="0" smtClean="0">
                <a:solidFill>
                  <a:srgbClr val="FFFF00"/>
                </a:solidFill>
              </a:rPr>
              <a:t>made up formula immediately in a closed container in the </a:t>
            </a:r>
            <a:r>
              <a:rPr lang="en-AU" dirty="0" smtClean="0">
                <a:solidFill>
                  <a:srgbClr val="FFFF00"/>
                </a:solidFill>
              </a:rPr>
              <a:t>	coldest </a:t>
            </a:r>
            <a:r>
              <a:rPr lang="en-AU" dirty="0" smtClean="0">
                <a:solidFill>
                  <a:srgbClr val="FFFF00"/>
                </a:solidFill>
              </a:rPr>
              <a:t>section at the back of the fridge</a:t>
            </a:r>
          </a:p>
          <a:p>
            <a:pPr>
              <a:buFont typeface="Wingdings" pitchFamily="2" charset="2"/>
              <a:buChar char="Ø"/>
            </a:pPr>
            <a:r>
              <a:rPr lang="en-AU" dirty="0" smtClean="0">
                <a:solidFill>
                  <a:srgbClr val="FFFF00"/>
                </a:solidFill>
              </a:rPr>
              <a:t>	Discard </a:t>
            </a:r>
            <a:r>
              <a:rPr lang="en-AU" dirty="0" smtClean="0">
                <a:solidFill>
                  <a:srgbClr val="FFFF00"/>
                </a:solidFill>
              </a:rPr>
              <a:t>after 24 hours if refrigerated or after two hours at room </a:t>
            </a:r>
            <a:r>
              <a:rPr lang="en-AU" dirty="0" smtClean="0">
                <a:solidFill>
                  <a:srgbClr val="FFFF00"/>
                </a:solidFill>
              </a:rPr>
              <a:t>	temperature</a:t>
            </a:r>
            <a:endParaRPr lang="en-AU" dirty="0" smtClean="0">
              <a:solidFill>
                <a:srgbClr val="FFFF00"/>
              </a:solidFill>
            </a:endParaRPr>
          </a:p>
          <a:p>
            <a:pPr>
              <a:buFont typeface="Wingdings" pitchFamily="2" charset="2"/>
              <a:buChar char="Ø"/>
            </a:pPr>
            <a:r>
              <a:rPr lang="en-AU" dirty="0" smtClean="0">
                <a:solidFill>
                  <a:srgbClr val="FFFF00"/>
                </a:solidFill>
              </a:rPr>
              <a:t>	Rewarm </a:t>
            </a:r>
            <a:r>
              <a:rPr lang="en-AU" dirty="0" smtClean="0">
                <a:solidFill>
                  <a:srgbClr val="FFFF00"/>
                </a:solidFill>
              </a:rPr>
              <a:t>by placing the container in heated, shallow water for no more </a:t>
            </a:r>
            <a:r>
              <a:rPr lang="en-AU" dirty="0" smtClean="0">
                <a:solidFill>
                  <a:srgbClr val="FFFF00"/>
                </a:solidFill>
              </a:rPr>
              <a:t>	than </a:t>
            </a:r>
            <a:r>
              <a:rPr lang="en-AU" dirty="0" smtClean="0">
                <a:solidFill>
                  <a:srgbClr val="FFFF00"/>
                </a:solidFill>
              </a:rPr>
              <a:t>15 minutes or use a commercial bottle warmer – don’t use a </a:t>
            </a:r>
            <a:r>
              <a:rPr lang="en-AU" dirty="0" smtClean="0">
                <a:solidFill>
                  <a:srgbClr val="FFFF00"/>
                </a:solidFill>
              </a:rPr>
              <a:t>	microwave </a:t>
            </a:r>
            <a:r>
              <a:rPr lang="en-AU" dirty="0" smtClean="0">
                <a:solidFill>
                  <a:srgbClr val="FFFF00"/>
                </a:solidFill>
              </a:rPr>
              <a:t>as it reheats unevenly.</a:t>
            </a:r>
          </a:p>
          <a:p>
            <a:endParaRPr lang="en-AU" b="1" dirty="0" smtClean="0">
              <a:solidFill>
                <a:srgbClr val="FFFF00"/>
              </a:solidFill>
            </a:endParaRPr>
          </a:p>
          <a:p>
            <a:r>
              <a:rPr lang="en-AU" b="1" dirty="0" smtClean="0">
                <a:solidFill>
                  <a:srgbClr val="FFFF00"/>
                </a:solidFill>
              </a:rPr>
              <a:t>Tips </a:t>
            </a:r>
            <a:r>
              <a:rPr lang="en-AU" b="1" dirty="0" smtClean="0">
                <a:solidFill>
                  <a:srgbClr val="FFFF00"/>
                </a:solidFill>
              </a:rPr>
              <a:t>for safely storing and rewarming expressed breast milk include:</a:t>
            </a:r>
            <a:endParaRPr lang="en-AU" dirty="0" smtClean="0">
              <a:solidFill>
                <a:srgbClr val="FFFF00"/>
              </a:solidFill>
            </a:endParaRPr>
          </a:p>
          <a:p>
            <a:pPr>
              <a:buFont typeface="Wingdings" pitchFamily="2" charset="2"/>
              <a:buChar char="Ø"/>
            </a:pPr>
            <a:r>
              <a:rPr lang="en-AU" dirty="0" smtClean="0">
                <a:solidFill>
                  <a:srgbClr val="FFFF00"/>
                </a:solidFill>
              </a:rPr>
              <a:t>	Wash </a:t>
            </a:r>
            <a:r>
              <a:rPr lang="en-AU" dirty="0" smtClean="0">
                <a:solidFill>
                  <a:srgbClr val="FFFF00"/>
                </a:solidFill>
              </a:rPr>
              <a:t>and dry your hands before expressing breast milk and use </a:t>
            </a:r>
            <a:r>
              <a:rPr lang="en-AU" dirty="0" smtClean="0">
                <a:solidFill>
                  <a:srgbClr val="FFFF00"/>
                </a:solidFill>
              </a:rPr>
              <a:t>	sterilised </a:t>
            </a:r>
            <a:r>
              <a:rPr lang="en-AU" dirty="0" smtClean="0">
                <a:solidFill>
                  <a:srgbClr val="FFFF00"/>
                </a:solidFill>
              </a:rPr>
              <a:t>equipment.</a:t>
            </a:r>
          </a:p>
          <a:p>
            <a:pPr>
              <a:buFont typeface="Wingdings" pitchFamily="2" charset="2"/>
              <a:buChar char="Ø"/>
            </a:pPr>
            <a:r>
              <a:rPr lang="en-AU" dirty="0" smtClean="0">
                <a:solidFill>
                  <a:srgbClr val="FFFF00"/>
                </a:solidFill>
              </a:rPr>
              <a:t>	Store </a:t>
            </a:r>
            <a:r>
              <a:rPr lang="en-AU" dirty="0" smtClean="0">
                <a:solidFill>
                  <a:srgbClr val="FFFF00"/>
                </a:solidFill>
              </a:rPr>
              <a:t>breast milk in a sterile container, labelled with the date it was </a:t>
            </a:r>
            <a:r>
              <a:rPr lang="en-AU" dirty="0" smtClean="0">
                <a:solidFill>
                  <a:srgbClr val="FFFF00"/>
                </a:solidFill>
              </a:rPr>
              <a:t>	expressed</a:t>
            </a:r>
            <a:r>
              <a:rPr lang="en-AU" dirty="0" smtClean="0">
                <a:solidFill>
                  <a:srgbClr val="FFFF00"/>
                </a:solidFill>
              </a:rPr>
              <a:t>, in the fridge or freezer.</a:t>
            </a:r>
          </a:p>
          <a:p>
            <a:pPr>
              <a:buFont typeface="Wingdings" pitchFamily="2" charset="2"/>
              <a:buChar char="Ø"/>
            </a:pPr>
            <a:r>
              <a:rPr lang="en-AU" dirty="0" smtClean="0">
                <a:solidFill>
                  <a:srgbClr val="FFFF00"/>
                </a:solidFill>
              </a:rPr>
              <a:t>	Thaw </a:t>
            </a:r>
            <a:r>
              <a:rPr lang="en-AU" dirty="0" smtClean="0">
                <a:solidFill>
                  <a:srgbClr val="FFFF00"/>
                </a:solidFill>
              </a:rPr>
              <a:t>frozen milk in the fridge and use it within 24 hours.</a:t>
            </a:r>
          </a:p>
          <a:p>
            <a:pPr>
              <a:buFont typeface="Wingdings" pitchFamily="2" charset="2"/>
              <a:buChar char="Ø"/>
            </a:pPr>
            <a:r>
              <a:rPr lang="en-AU" dirty="0" smtClean="0">
                <a:solidFill>
                  <a:srgbClr val="FFFF00"/>
                </a:solidFill>
              </a:rPr>
              <a:t>	Rewarm </a:t>
            </a:r>
            <a:r>
              <a:rPr lang="en-AU" dirty="0" smtClean="0">
                <a:solidFill>
                  <a:srgbClr val="FFFF00"/>
                </a:solidFill>
              </a:rPr>
              <a:t>expressed milk by standing the container in heated shallow </a:t>
            </a:r>
            <a:r>
              <a:rPr lang="en-AU" dirty="0" smtClean="0">
                <a:solidFill>
                  <a:srgbClr val="FFFF00"/>
                </a:solidFill>
              </a:rPr>
              <a:t>	water </a:t>
            </a:r>
            <a:r>
              <a:rPr lang="en-AU" dirty="0" smtClean="0">
                <a:solidFill>
                  <a:srgbClr val="FFFF00"/>
                </a:solidFill>
              </a:rPr>
              <a:t>for no more than 15 minutes.</a:t>
            </a:r>
          </a:p>
          <a:p>
            <a:pPr>
              <a:buFont typeface="Wingdings" pitchFamily="2" charset="2"/>
              <a:buChar char="Ø"/>
            </a:pPr>
            <a:r>
              <a:rPr lang="en-AU" dirty="0" smtClean="0">
                <a:solidFill>
                  <a:srgbClr val="FFFF00"/>
                </a:solidFill>
              </a:rPr>
              <a:t>	Do </a:t>
            </a:r>
            <a:r>
              <a:rPr lang="en-AU" dirty="0" smtClean="0">
                <a:solidFill>
                  <a:srgbClr val="FFFF00"/>
                </a:solidFill>
              </a:rPr>
              <a:t>not re-freeze the milk and discard after four hours at warm </a:t>
            </a:r>
            <a:r>
              <a:rPr lang="en-AU" dirty="0" smtClean="0">
                <a:solidFill>
                  <a:srgbClr val="FFFF00"/>
                </a:solidFill>
              </a:rPr>
              <a:t>	temperatures</a:t>
            </a:r>
            <a:r>
              <a:rPr lang="en-AU" dirty="0" smtClean="0">
                <a:solidFill>
                  <a:srgbClr val="FFFF00"/>
                </a:solidFill>
              </a:rPr>
              <a:t>.</a:t>
            </a:r>
          </a:p>
          <a:p>
            <a:endParaRPr lang="en-A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382" y="277091"/>
            <a:ext cx="8562109" cy="6247864"/>
          </a:xfrm>
          <a:prstGeom prst="rect">
            <a:avLst/>
          </a:prstGeom>
          <a:noFill/>
        </p:spPr>
        <p:txBody>
          <a:bodyPr wrap="square" rtlCol="0">
            <a:spAutoFit/>
          </a:bodyPr>
          <a:lstStyle/>
          <a:p>
            <a:r>
              <a:rPr lang="en-AU" b="1" dirty="0" smtClean="0">
                <a:solidFill>
                  <a:srgbClr val="FFFF00"/>
                </a:solidFill>
              </a:rPr>
              <a:t>Oral health in Babies and Toddlers</a:t>
            </a:r>
            <a:endParaRPr lang="en-AU" b="1" dirty="0" smtClean="0">
              <a:solidFill>
                <a:srgbClr val="FFFF00"/>
              </a:solidFill>
            </a:endParaRPr>
          </a:p>
          <a:p>
            <a:endParaRPr lang="en-AU" b="1" dirty="0" smtClean="0">
              <a:solidFill>
                <a:srgbClr val="FFFF00"/>
              </a:solidFill>
            </a:endParaRPr>
          </a:p>
          <a:p>
            <a:r>
              <a:rPr lang="en-AU" sz="1400" b="1" dirty="0" smtClean="0">
                <a:solidFill>
                  <a:srgbClr val="FFFF00"/>
                </a:solidFill>
              </a:rPr>
              <a:t>Primary </a:t>
            </a:r>
            <a:r>
              <a:rPr lang="en-AU" sz="1400" b="1" dirty="0" smtClean="0">
                <a:solidFill>
                  <a:srgbClr val="FFFF00"/>
                </a:solidFill>
              </a:rPr>
              <a:t>teeth</a:t>
            </a:r>
          </a:p>
          <a:p>
            <a:r>
              <a:rPr lang="en-AU" sz="1400" dirty="0" smtClean="0">
                <a:solidFill>
                  <a:srgbClr val="FFFF00"/>
                </a:solidFill>
              </a:rPr>
              <a:t>Baby or primary teeth start to form in the </a:t>
            </a:r>
            <a:r>
              <a:rPr lang="en-AU" sz="1400" dirty="0" smtClean="0">
                <a:solidFill>
                  <a:srgbClr val="FFFF00"/>
                </a:solidFill>
              </a:rPr>
              <a:t>jawbone before </a:t>
            </a:r>
            <a:r>
              <a:rPr lang="en-AU" sz="1400" dirty="0" smtClean="0">
                <a:solidFill>
                  <a:srgbClr val="FFFF00"/>
                </a:solidFill>
              </a:rPr>
              <a:t>birth. A baby’s </a:t>
            </a:r>
            <a:r>
              <a:rPr lang="en-AU" sz="1400" dirty="0" smtClean="0">
                <a:solidFill>
                  <a:srgbClr val="FFFF00"/>
                </a:solidFill>
              </a:rPr>
              <a:t>first primary </a:t>
            </a:r>
            <a:r>
              <a:rPr lang="en-AU" sz="1400" dirty="0" smtClean="0">
                <a:solidFill>
                  <a:srgbClr val="FFFF00"/>
                </a:solidFill>
              </a:rPr>
              <a:t>tooth usually </a:t>
            </a:r>
            <a:r>
              <a:rPr lang="en-AU" sz="1400" dirty="0" smtClean="0">
                <a:solidFill>
                  <a:srgbClr val="FFFF00"/>
                </a:solidFill>
              </a:rPr>
              <a:t>erupts at </a:t>
            </a:r>
            <a:r>
              <a:rPr lang="en-AU" sz="1400" dirty="0" smtClean="0">
                <a:solidFill>
                  <a:srgbClr val="FFFF00"/>
                </a:solidFill>
              </a:rPr>
              <a:t>about six months of age but this can occur as </a:t>
            </a:r>
            <a:r>
              <a:rPr lang="en-AU" sz="1400" dirty="0" smtClean="0">
                <a:solidFill>
                  <a:srgbClr val="FFFF00"/>
                </a:solidFill>
              </a:rPr>
              <a:t>early as </a:t>
            </a:r>
            <a:r>
              <a:rPr lang="en-AU" sz="1400" dirty="0" smtClean="0">
                <a:solidFill>
                  <a:srgbClr val="FFFF00"/>
                </a:solidFill>
              </a:rPr>
              <a:t>birth or as late as the child’s first birthday. </a:t>
            </a:r>
            <a:r>
              <a:rPr lang="en-AU" sz="1400" dirty="0" smtClean="0">
                <a:solidFill>
                  <a:srgbClr val="FFFF00"/>
                </a:solidFill>
              </a:rPr>
              <a:t>The average </a:t>
            </a:r>
            <a:r>
              <a:rPr lang="en-AU" sz="1400" dirty="0" smtClean="0">
                <a:solidFill>
                  <a:srgbClr val="FFFF00"/>
                </a:solidFill>
              </a:rPr>
              <a:t>child has </a:t>
            </a:r>
            <a:r>
              <a:rPr lang="en-AU" sz="1400" dirty="0" smtClean="0">
                <a:solidFill>
                  <a:srgbClr val="FFFF00"/>
                </a:solidFill>
              </a:rPr>
              <a:t>a full </a:t>
            </a:r>
            <a:r>
              <a:rPr lang="en-AU" sz="1400" dirty="0" smtClean="0">
                <a:solidFill>
                  <a:srgbClr val="FFFF00"/>
                </a:solidFill>
              </a:rPr>
              <a:t>set of 20 primary teeth by </a:t>
            </a:r>
            <a:r>
              <a:rPr lang="en-AU" sz="1400" dirty="0" smtClean="0">
                <a:solidFill>
                  <a:srgbClr val="FFFF00"/>
                </a:solidFill>
              </a:rPr>
              <a:t>the age </a:t>
            </a:r>
            <a:r>
              <a:rPr lang="en-AU" sz="1400" dirty="0" smtClean="0">
                <a:solidFill>
                  <a:srgbClr val="FFFF00"/>
                </a:solidFill>
              </a:rPr>
              <a:t>of about three years. The first visit to the </a:t>
            </a:r>
            <a:r>
              <a:rPr lang="en-AU" sz="1400" dirty="0" smtClean="0">
                <a:solidFill>
                  <a:srgbClr val="FFFF00"/>
                </a:solidFill>
              </a:rPr>
              <a:t>dentist should </a:t>
            </a:r>
            <a:r>
              <a:rPr lang="en-AU" sz="1400" dirty="0" smtClean="0">
                <a:solidFill>
                  <a:srgbClr val="FFFF00"/>
                </a:solidFill>
              </a:rPr>
              <a:t>be within six months of the eruption of the </a:t>
            </a:r>
            <a:r>
              <a:rPr lang="en-AU" sz="1400" dirty="0" smtClean="0">
                <a:solidFill>
                  <a:srgbClr val="FFFF00"/>
                </a:solidFill>
              </a:rPr>
              <a:t>first tooth </a:t>
            </a:r>
            <a:r>
              <a:rPr lang="en-AU" sz="1400" dirty="0" smtClean="0">
                <a:solidFill>
                  <a:srgbClr val="FFFF00"/>
                </a:solidFill>
              </a:rPr>
              <a:t>or by the child’s first birthday.</a:t>
            </a:r>
          </a:p>
          <a:p>
            <a:endParaRPr lang="en-AU" sz="1400" b="1" dirty="0" smtClean="0">
              <a:solidFill>
                <a:srgbClr val="FFFF00"/>
              </a:solidFill>
            </a:endParaRPr>
          </a:p>
          <a:p>
            <a:r>
              <a:rPr lang="en-AU" sz="1400" b="1" dirty="0" smtClean="0">
                <a:solidFill>
                  <a:srgbClr val="FFFF00"/>
                </a:solidFill>
              </a:rPr>
              <a:t>Teething</a:t>
            </a:r>
            <a:endParaRPr lang="en-AU" sz="1400" b="1" dirty="0" smtClean="0">
              <a:solidFill>
                <a:srgbClr val="FFFF00"/>
              </a:solidFill>
            </a:endParaRPr>
          </a:p>
          <a:p>
            <a:r>
              <a:rPr lang="en-AU" sz="1400" dirty="0" smtClean="0">
                <a:solidFill>
                  <a:srgbClr val="FFFF00"/>
                </a:solidFill>
              </a:rPr>
              <a:t>The appearance of the primary teeth is </a:t>
            </a:r>
            <a:r>
              <a:rPr lang="en-AU" sz="1400" dirty="0" smtClean="0">
                <a:solidFill>
                  <a:srgbClr val="FFFF00"/>
                </a:solidFill>
              </a:rPr>
              <a:t>commonly called </a:t>
            </a:r>
            <a:r>
              <a:rPr lang="en-AU" sz="1400" dirty="0" smtClean="0">
                <a:solidFill>
                  <a:srgbClr val="FFFF00"/>
                </a:solidFill>
              </a:rPr>
              <a:t>‘teething’. It’s not uncommon for babies </a:t>
            </a:r>
            <a:r>
              <a:rPr lang="en-AU" sz="1400" dirty="0" smtClean="0">
                <a:solidFill>
                  <a:srgbClr val="FFFF00"/>
                </a:solidFill>
              </a:rPr>
              <a:t>to experience </a:t>
            </a:r>
            <a:r>
              <a:rPr lang="en-AU" sz="1400" dirty="0" smtClean="0">
                <a:solidFill>
                  <a:srgbClr val="FFFF00"/>
                </a:solidFill>
              </a:rPr>
              <a:t>some discomfort during this time.</a:t>
            </a:r>
          </a:p>
          <a:p>
            <a:endParaRPr lang="en-AU" sz="1400" dirty="0" smtClean="0">
              <a:solidFill>
                <a:srgbClr val="FFFF00"/>
              </a:solidFill>
            </a:endParaRPr>
          </a:p>
          <a:p>
            <a:r>
              <a:rPr lang="en-AU" sz="1400" dirty="0" smtClean="0">
                <a:solidFill>
                  <a:srgbClr val="FFFF00"/>
                </a:solidFill>
              </a:rPr>
              <a:t>Most </a:t>
            </a:r>
            <a:r>
              <a:rPr lang="en-AU" sz="1400" dirty="0" smtClean="0">
                <a:solidFill>
                  <a:srgbClr val="FFFF00"/>
                </a:solidFill>
              </a:rPr>
              <a:t>babies are irritable when new teeth break </a:t>
            </a:r>
            <a:r>
              <a:rPr lang="en-AU" sz="1400" dirty="0" smtClean="0">
                <a:solidFill>
                  <a:srgbClr val="FFFF00"/>
                </a:solidFill>
              </a:rPr>
              <a:t>through the </a:t>
            </a:r>
            <a:r>
              <a:rPr lang="en-AU" sz="1400" dirty="0" smtClean="0">
                <a:solidFill>
                  <a:srgbClr val="FFFF00"/>
                </a:solidFill>
              </a:rPr>
              <a:t>gums. Signs </a:t>
            </a:r>
            <a:r>
              <a:rPr lang="en-AU" sz="1400" dirty="0" smtClean="0">
                <a:solidFill>
                  <a:srgbClr val="FFFF00"/>
                </a:solidFill>
              </a:rPr>
              <a:t>and symptoms </a:t>
            </a:r>
            <a:r>
              <a:rPr lang="en-AU" sz="1400" dirty="0" smtClean="0">
                <a:solidFill>
                  <a:srgbClr val="FFFF00"/>
                </a:solidFill>
              </a:rPr>
              <a:t>of discomfort include:</a:t>
            </a:r>
          </a:p>
          <a:p>
            <a:r>
              <a:rPr lang="en-AU" sz="1400" dirty="0" smtClean="0">
                <a:solidFill>
                  <a:srgbClr val="FFFF00"/>
                </a:solidFill>
              </a:rPr>
              <a:t>**Frequent crying and crankiness</a:t>
            </a:r>
          </a:p>
          <a:p>
            <a:r>
              <a:rPr lang="en-AU" sz="1400" dirty="0" smtClean="0">
                <a:solidFill>
                  <a:srgbClr val="FFFF00"/>
                </a:solidFill>
              </a:rPr>
              <a:t>**A slight fever</a:t>
            </a:r>
          </a:p>
          <a:p>
            <a:r>
              <a:rPr lang="en-AU" sz="1400" dirty="0" smtClean="0">
                <a:solidFill>
                  <a:srgbClr val="FFFF00"/>
                </a:solidFill>
              </a:rPr>
              <a:t>**Reddened cheeks and drooling</a:t>
            </a:r>
          </a:p>
          <a:p>
            <a:r>
              <a:rPr lang="en-AU" sz="1400" dirty="0" smtClean="0">
                <a:solidFill>
                  <a:srgbClr val="FFFF00"/>
                </a:solidFill>
              </a:rPr>
              <a:t>**Appetite loss and upset stomach</a:t>
            </a:r>
          </a:p>
          <a:p>
            <a:r>
              <a:rPr lang="en-AU" sz="1400" dirty="0" smtClean="0">
                <a:solidFill>
                  <a:srgbClr val="FFFF00"/>
                </a:solidFill>
              </a:rPr>
              <a:t>**More frequent dirty nappies</a:t>
            </a:r>
          </a:p>
          <a:p>
            <a:r>
              <a:rPr lang="en-AU" sz="1400" dirty="0" smtClean="0">
                <a:solidFill>
                  <a:srgbClr val="FFFF00"/>
                </a:solidFill>
              </a:rPr>
              <a:t>**Sucking or gnawing on toys</a:t>
            </a:r>
          </a:p>
          <a:p>
            <a:r>
              <a:rPr lang="en-AU" sz="1400" dirty="0" smtClean="0">
                <a:solidFill>
                  <a:srgbClr val="FFFF00"/>
                </a:solidFill>
              </a:rPr>
              <a:t>** Pulling of the ear on the same side as the erupting</a:t>
            </a:r>
          </a:p>
          <a:p>
            <a:r>
              <a:rPr lang="en-AU" sz="1400" dirty="0" smtClean="0">
                <a:solidFill>
                  <a:srgbClr val="FFFF00"/>
                </a:solidFill>
              </a:rPr>
              <a:t>tooth</a:t>
            </a:r>
          </a:p>
          <a:p>
            <a:endParaRPr lang="en-AU" sz="1400" dirty="0" smtClean="0">
              <a:solidFill>
                <a:srgbClr val="FFFF00"/>
              </a:solidFill>
            </a:endParaRPr>
          </a:p>
          <a:p>
            <a:r>
              <a:rPr lang="en-AU" sz="1400" dirty="0" smtClean="0">
                <a:solidFill>
                  <a:srgbClr val="FFFF00"/>
                </a:solidFill>
              </a:rPr>
              <a:t>To </a:t>
            </a:r>
            <a:r>
              <a:rPr lang="en-AU" sz="1400" dirty="0" smtClean="0">
                <a:solidFill>
                  <a:srgbClr val="FFFF00"/>
                </a:solidFill>
              </a:rPr>
              <a:t>help relieve the discomfort, the ADA </a:t>
            </a:r>
            <a:r>
              <a:rPr lang="en-AU" sz="1400" dirty="0" smtClean="0">
                <a:solidFill>
                  <a:srgbClr val="FFFF00"/>
                </a:solidFill>
              </a:rPr>
              <a:t>recommends washing </a:t>
            </a:r>
            <a:r>
              <a:rPr lang="en-AU" sz="1400" dirty="0" smtClean="0">
                <a:solidFill>
                  <a:srgbClr val="FFFF00"/>
                </a:solidFill>
              </a:rPr>
              <a:t>your hands, and then gently rubbing </a:t>
            </a:r>
            <a:r>
              <a:rPr lang="en-AU" sz="1400" dirty="0" smtClean="0">
                <a:solidFill>
                  <a:srgbClr val="FFFF00"/>
                </a:solidFill>
              </a:rPr>
              <a:t>your baby’s </a:t>
            </a:r>
            <a:r>
              <a:rPr lang="en-AU" sz="1400" dirty="0" smtClean="0">
                <a:solidFill>
                  <a:srgbClr val="FFFF00"/>
                </a:solidFill>
              </a:rPr>
              <a:t>gum with a clean finger. Alternatively you </a:t>
            </a:r>
            <a:r>
              <a:rPr lang="en-AU" sz="1400" dirty="0" smtClean="0">
                <a:solidFill>
                  <a:srgbClr val="FFFF00"/>
                </a:solidFill>
              </a:rPr>
              <a:t>can give </a:t>
            </a:r>
            <a:r>
              <a:rPr lang="en-AU" sz="1400" dirty="0" smtClean="0">
                <a:solidFill>
                  <a:srgbClr val="FFFF00"/>
                </a:solidFill>
              </a:rPr>
              <a:t>your baby a dummy, teething ring or wet </a:t>
            </a:r>
            <a:r>
              <a:rPr lang="en-AU" sz="1400" dirty="0" smtClean="0">
                <a:solidFill>
                  <a:srgbClr val="FFFF00"/>
                </a:solidFill>
              </a:rPr>
              <a:t>washcloth to </a:t>
            </a:r>
            <a:r>
              <a:rPr lang="en-AU" sz="1400" dirty="0" smtClean="0">
                <a:solidFill>
                  <a:srgbClr val="FFFF00"/>
                </a:solidFill>
              </a:rPr>
              <a:t>bite. Teething rings </a:t>
            </a:r>
            <a:r>
              <a:rPr lang="en-AU" sz="1400" dirty="0" smtClean="0">
                <a:solidFill>
                  <a:srgbClr val="FFFF00"/>
                </a:solidFill>
              </a:rPr>
              <a:t>can be </a:t>
            </a:r>
            <a:r>
              <a:rPr lang="en-AU" sz="1400" dirty="0" smtClean="0">
                <a:solidFill>
                  <a:srgbClr val="FFFF00"/>
                </a:solidFill>
              </a:rPr>
              <a:t>chilled in the </a:t>
            </a:r>
            <a:r>
              <a:rPr lang="en-AU" sz="1400" dirty="0" smtClean="0">
                <a:solidFill>
                  <a:srgbClr val="FFFF00"/>
                </a:solidFill>
              </a:rPr>
              <a:t>refrigerator before </a:t>
            </a:r>
            <a:r>
              <a:rPr lang="en-AU" sz="1400" dirty="0" smtClean="0">
                <a:solidFill>
                  <a:srgbClr val="FFFF00"/>
                </a:solidFill>
              </a:rPr>
              <a:t>use to help manage gum swelling and pain. (</a:t>
            </a:r>
            <a:r>
              <a:rPr lang="en-AU" sz="1400" dirty="0" smtClean="0">
                <a:solidFill>
                  <a:srgbClr val="FFFF00"/>
                </a:solidFill>
              </a:rPr>
              <a:t>Do not </a:t>
            </a:r>
            <a:r>
              <a:rPr lang="en-AU" sz="1400" dirty="0" smtClean="0">
                <a:solidFill>
                  <a:srgbClr val="FFFF00"/>
                </a:solidFill>
              </a:rPr>
              <a:t>put teething rings in the freezer.)</a:t>
            </a:r>
            <a:endParaRPr lang="en-AU" sz="1400" dirty="0">
              <a:solidFill>
                <a:srgbClr val="FFFF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7927" y="369455"/>
            <a:ext cx="8368146" cy="6032421"/>
          </a:xfrm>
          <a:prstGeom prst="rect">
            <a:avLst/>
          </a:prstGeom>
        </p:spPr>
        <p:txBody>
          <a:bodyPr wrap="square">
            <a:spAutoFit/>
          </a:bodyPr>
          <a:lstStyle/>
          <a:p>
            <a:r>
              <a:rPr lang="en-AU" sz="1600" dirty="0" smtClean="0">
                <a:solidFill>
                  <a:srgbClr val="FFFF00"/>
                </a:solidFill>
              </a:rPr>
              <a:t>Attachment theory is focused on the relationships and bonds between people, particularly long-term relationships including those between a parent and child and between romantic partners.</a:t>
            </a:r>
          </a:p>
          <a:p>
            <a:endParaRPr lang="en-AU" sz="1600" b="1" dirty="0" smtClean="0">
              <a:solidFill>
                <a:srgbClr val="FFFF00"/>
              </a:solidFill>
            </a:endParaRPr>
          </a:p>
          <a:p>
            <a:r>
              <a:rPr lang="en-AU" sz="1600" b="1" dirty="0" smtClean="0">
                <a:solidFill>
                  <a:srgbClr val="FFFF00"/>
                </a:solidFill>
              </a:rPr>
              <a:t>What </a:t>
            </a:r>
            <a:r>
              <a:rPr lang="en-AU" sz="1600" b="1" dirty="0" smtClean="0">
                <a:solidFill>
                  <a:srgbClr val="FFFF00"/>
                </a:solidFill>
              </a:rPr>
              <a:t>is Attachment?</a:t>
            </a:r>
          </a:p>
          <a:p>
            <a:r>
              <a:rPr lang="en-AU" sz="1600" dirty="0" smtClean="0">
                <a:solidFill>
                  <a:srgbClr val="FFFF00"/>
                </a:solidFill>
              </a:rPr>
              <a:t>Attachment is an emotional bond to another person. Psychologist </a:t>
            </a:r>
            <a:r>
              <a:rPr lang="en-AU" sz="1600" dirty="0" smtClean="0">
                <a:solidFill>
                  <a:srgbClr val="FFFF00"/>
                </a:solidFill>
                <a:hlinkClick r:id="rId2"/>
              </a:rPr>
              <a:t>John </a:t>
            </a:r>
            <a:r>
              <a:rPr lang="en-AU" sz="1600" dirty="0" err="1" smtClean="0">
                <a:solidFill>
                  <a:srgbClr val="FFFF00"/>
                </a:solidFill>
                <a:hlinkClick r:id="rId2"/>
              </a:rPr>
              <a:t>Bowlby</a:t>
            </a:r>
            <a:r>
              <a:rPr lang="en-AU" sz="1600" dirty="0" smtClean="0">
                <a:solidFill>
                  <a:srgbClr val="FFFF00"/>
                </a:solidFill>
              </a:rPr>
              <a:t> was the first attachment theorist, describing attachment as a "lasting psychological connectedness between human beings."</a:t>
            </a:r>
          </a:p>
          <a:p>
            <a:r>
              <a:rPr lang="en-AU" sz="1600" dirty="0" err="1" smtClean="0">
                <a:solidFill>
                  <a:srgbClr val="FFFF00"/>
                </a:solidFill>
              </a:rPr>
              <a:t>Bowlby</a:t>
            </a:r>
            <a:r>
              <a:rPr lang="en-AU" sz="1600" dirty="0" smtClean="0">
                <a:solidFill>
                  <a:srgbClr val="FFFF00"/>
                </a:solidFill>
              </a:rPr>
              <a:t> believed that the earliest bonds formed by children with their caregivers have a tremendous impact that continues throughout life. He suggested attachment also serves to keep the infant close to the mother, thus improving the child's chances of survival</a:t>
            </a:r>
            <a:r>
              <a:rPr lang="en-AU" sz="1600" dirty="0" smtClean="0">
                <a:solidFill>
                  <a:srgbClr val="FFFF00"/>
                </a:solidFill>
              </a:rPr>
              <a:t>.</a:t>
            </a:r>
          </a:p>
          <a:p>
            <a:endParaRPr lang="en-AU" sz="1600" dirty="0" smtClean="0">
              <a:solidFill>
                <a:srgbClr val="FFFF00"/>
              </a:solidFill>
            </a:endParaRPr>
          </a:p>
          <a:p>
            <a:r>
              <a:rPr lang="en-AU" sz="1600" dirty="0" smtClean="0">
                <a:solidFill>
                  <a:srgbClr val="FFFF00"/>
                </a:solidFill>
              </a:rPr>
              <a:t>The central theme of attachment theory is that primary caregivers who are available and responsive to an infant's needs allow the child to develop a sense of security. The infant knows that the caregiver is dependable, which creates a secure base for the child to then explore the world</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Why Attachment Matters</a:t>
            </a:r>
          </a:p>
          <a:p>
            <a:r>
              <a:rPr lang="en-AU" sz="1600" dirty="0" smtClean="0">
                <a:solidFill>
                  <a:srgbClr val="FFFF00"/>
                </a:solidFill>
              </a:rPr>
              <a:t>Researchers have found that attachment patterns established early in life can lead to a number of outcomes. For example, children who are securely attached as infants tend to develop stronger </a:t>
            </a:r>
            <a:r>
              <a:rPr lang="en-AU" sz="1600" dirty="0" smtClean="0">
                <a:solidFill>
                  <a:srgbClr val="FFFF00"/>
                </a:solidFill>
                <a:hlinkClick r:id="rId3"/>
              </a:rPr>
              <a:t>self-esteem</a:t>
            </a:r>
            <a:r>
              <a:rPr lang="en-AU" sz="1600" dirty="0" smtClean="0">
                <a:solidFill>
                  <a:srgbClr val="FFFF00"/>
                </a:solidFill>
              </a:rPr>
              <a:t> and better self-reliance as they grow older. These children also tend to be more independent, perform better in school, have successful social relationships, and experience less depression and anxiety.</a:t>
            </a:r>
          </a:p>
          <a:p>
            <a:endParaRPr lang="en-AU" dirty="0">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434109"/>
            <a:ext cx="8478982" cy="6340197"/>
          </a:xfrm>
          <a:prstGeom prst="rect">
            <a:avLst/>
          </a:prstGeom>
        </p:spPr>
        <p:txBody>
          <a:bodyPr wrap="square">
            <a:spAutoFit/>
          </a:bodyPr>
          <a:lstStyle/>
          <a:p>
            <a:r>
              <a:rPr lang="en-AU" sz="1600" b="1" dirty="0" smtClean="0">
                <a:solidFill>
                  <a:srgbClr val="FFFF00"/>
                </a:solidFill>
              </a:rPr>
              <a:t>The Stages of Attachment</a:t>
            </a:r>
          </a:p>
          <a:p>
            <a:r>
              <a:rPr lang="en-AU" sz="1600" dirty="0" smtClean="0">
                <a:solidFill>
                  <a:srgbClr val="FFFF00"/>
                </a:solidFill>
              </a:rPr>
              <a:t>Researchers Rudolph Schaffer and Peggy Emerson </a:t>
            </a:r>
            <a:r>
              <a:rPr lang="en-AU" sz="1600" dirty="0" err="1" smtClean="0">
                <a:solidFill>
                  <a:srgbClr val="FFFF00"/>
                </a:solidFill>
              </a:rPr>
              <a:t>analyzed</a:t>
            </a:r>
            <a:r>
              <a:rPr lang="en-AU" sz="1600" dirty="0" smtClean="0">
                <a:solidFill>
                  <a:srgbClr val="FFFF00"/>
                </a:solidFill>
              </a:rPr>
              <a:t> the number of attachment relationships that infants form in a longitudinal study with 60 infants. The infants were observed every four weeks during the first year of life, and then once again at 18 months. Based upon their observations, Schaffer and Emerson outlined four distinct phases of attachment</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Pre-attachment Stage:</a:t>
            </a:r>
            <a:r>
              <a:rPr lang="en-AU" sz="1600" dirty="0" smtClean="0">
                <a:solidFill>
                  <a:srgbClr val="FFFF00"/>
                </a:solidFill>
              </a:rPr>
              <a:t> From birth to three months, infants do not show any particular attachment to a specific caregiver. The infant's signals such as crying and fussing naturally attract the attention of the caregiver, and the baby's positive responses encourage the caregiver to remain close.</a:t>
            </a:r>
          </a:p>
          <a:p>
            <a:r>
              <a:rPr lang="en-AU" sz="1600" dirty="0" smtClean="0">
                <a:solidFill>
                  <a:srgbClr val="FFFF00"/>
                </a:solidFill>
              </a:rPr>
              <a:t/>
            </a:r>
            <a:br>
              <a:rPr lang="en-AU" sz="1600" dirty="0" smtClean="0">
                <a:solidFill>
                  <a:srgbClr val="FFFF00"/>
                </a:solidFill>
              </a:rPr>
            </a:br>
            <a:r>
              <a:rPr lang="en-AU" sz="1600" b="1" dirty="0" smtClean="0">
                <a:solidFill>
                  <a:srgbClr val="FFFF00"/>
                </a:solidFill>
              </a:rPr>
              <a:t>Indiscriminate Attachment:</a:t>
            </a:r>
            <a:r>
              <a:rPr lang="en-AU" sz="1600" dirty="0" smtClean="0">
                <a:solidFill>
                  <a:srgbClr val="FFFF00"/>
                </a:solidFill>
              </a:rPr>
              <a:t> From around six weeks of age to seven months, infants begin to show preferences for primary and secondary caregivers. During this phase, infants begin to develop a feeling of trust that the caregiver will respond to their needs. While they will still accept care from other people, they become much better at distinguishing between familiar and unfamiliar people as they approach seven months of age. They also respond more positively to the primary caregiver.</a:t>
            </a:r>
          </a:p>
          <a:p>
            <a:r>
              <a:rPr lang="en-AU" dirty="0" smtClean="0"/>
              <a:t/>
            </a:r>
            <a:br>
              <a:rPr lang="en-AU" dirty="0" smtClean="0"/>
            </a:br>
            <a:r>
              <a:rPr lang="en-AU" sz="1600" b="1" dirty="0" smtClean="0">
                <a:solidFill>
                  <a:srgbClr val="FFFF00"/>
                </a:solidFill>
              </a:rPr>
              <a:t>Discriminate Attachment:</a:t>
            </a:r>
            <a:r>
              <a:rPr lang="en-AU" sz="1600" dirty="0" smtClean="0">
                <a:solidFill>
                  <a:srgbClr val="FFFF00"/>
                </a:solidFill>
              </a:rPr>
              <a:t> At this point, from about seven to eleven months of age, infants show a strong attachment and preference for one specific individual. They will protest when separated from the primary attachment figure (separation anxiety), and begin to display anxiety around strangers (stranger anxiety).</a:t>
            </a:r>
          </a:p>
          <a:p>
            <a:r>
              <a:rPr lang="en-AU" dirty="0" smtClean="0"/>
              <a:t/>
            </a:r>
            <a:br>
              <a:rPr lang="en-AU" dirty="0" smtClean="0"/>
            </a:br>
            <a:endParaRPr lang="en-A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1" y="335846"/>
            <a:ext cx="8580582" cy="6524863"/>
          </a:xfrm>
          <a:prstGeom prst="rect">
            <a:avLst/>
          </a:prstGeom>
        </p:spPr>
        <p:txBody>
          <a:bodyPr wrap="square">
            <a:spAutoFit/>
          </a:bodyPr>
          <a:lstStyle/>
          <a:p>
            <a:r>
              <a:rPr lang="en-AU" sz="1600" b="1" dirty="0" smtClean="0">
                <a:solidFill>
                  <a:srgbClr val="FFFF00"/>
                </a:solidFill>
              </a:rPr>
              <a:t>Multiple Attachments:</a:t>
            </a:r>
            <a:r>
              <a:rPr lang="en-AU" sz="1600" dirty="0" smtClean="0">
                <a:solidFill>
                  <a:srgbClr val="FFFF00"/>
                </a:solidFill>
              </a:rPr>
              <a:t> After approximately nine months of age, children begin to form strong emotional bonds with other caregivers beyond the primary attachment figure. This often includes the father, older siblings, and grandparents</a:t>
            </a:r>
            <a:r>
              <a:rPr lang="en-AU" sz="1600" dirty="0" smtClean="0">
                <a:solidFill>
                  <a:srgbClr val="FFFF00"/>
                </a:solidFill>
              </a:rPr>
              <a:t>.</a:t>
            </a:r>
          </a:p>
          <a:p>
            <a:endParaRPr lang="en-AU" sz="1600" dirty="0" smtClean="0">
              <a:solidFill>
                <a:srgbClr val="FFFF00"/>
              </a:solidFill>
            </a:endParaRPr>
          </a:p>
          <a:p>
            <a:r>
              <a:rPr lang="en-AU" sz="1600" dirty="0" smtClean="0">
                <a:solidFill>
                  <a:srgbClr val="FFFF00"/>
                </a:solidFill>
              </a:rPr>
              <a:t>While this process may seem straightforward, there are a number of different factors that can influence how and when attachments develop. First is the opportunity for attachment. Children that do not have a primary care figure, such as those raised in orphanages, may fail to develop the sense of trust needed to form an attachment. Second, the quality of care-giving is a vital factor. When caregivers respond quickly and consistently, children learn that they can depend on the people who are responsible for their care, which is the essential foundation for attachment</a:t>
            </a:r>
            <a:r>
              <a:rPr lang="en-AU" sz="1600" dirty="0" smtClean="0">
                <a:solidFill>
                  <a:srgbClr val="FFFF00"/>
                </a:solidFill>
              </a:rPr>
              <a:t>.</a:t>
            </a:r>
          </a:p>
          <a:p>
            <a:endParaRPr lang="en-AU" sz="1600" dirty="0" smtClean="0">
              <a:solidFill>
                <a:srgbClr val="FFFF00"/>
              </a:solidFill>
            </a:endParaRPr>
          </a:p>
          <a:p>
            <a:r>
              <a:rPr lang="en-AU" sz="1600" b="1" dirty="0" smtClean="0">
                <a:solidFill>
                  <a:srgbClr val="FFFF00"/>
                </a:solidFill>
              </a:rPr>
              <a:t>Problems with Attachment</a:t>
            </a:r>
          </a:p>
          <a:p>
            <a:r>
              <a:rPr lang="en-AU" sz="1600" dirty="0" smtClean="0">
                <a:solidFill>
                  <a:srgbClr val="FFFF00"/>
                </a:solidFill>
              </a:rPr>
              <a:t>What happens to children who do not form secure attachments? Research suggests that failure to form secure attachments early in life can have a negative impact on </a:t>
            </a:r>
            <a:r>
              <a:rPr lang="en-AU" sz="1600" dirty="0" err="1" smtClean="0">
                <a:solidFill>
                  <a:srgbClr val="FFFF00"/>
                </a:solidFill>
              </a:rPr>
              <a:t>behavior</a:t>
            </a:r>
            <a:r>
              <a:rPr lang="en-AU" sz="1600" dirty="0" smtClean="0">
                <a:solidFill>
                  <a:srgbClr val="FFFF00"/>
                </a:solidFill>
              </a:rPr>
              <a:t> in later childhood and throughout the life. Children diagnosed with oppositional-defiant disorder (ODD), conduct disorder (CD) or post-traumatic stress disorder (PTSD) frequently display attachment problems, possibly due to early abuse, neglect or trauma. Clinicians suggest that children adopted after the age of six months have a higher risk of attachment problems.</a:t>
            </a:r>
          </a:p>
          <a:p>
            <a:r>
              <a:rPr lang="en-AU" sz="1600" dirty="0" smtClean="0">
                <a:solidFill>
                  <a:srgbClr val="FFFF00"/>
                </a:solidFill>
              </a:rPr>
              <a:t>While attachment styles displayed in adulthood are not necessarily the same as those seen in infancy, research indicates that early attachments can have a serious impact on later relationships. For example, those who are securely attached in childhood tend to have good self-esteem, strong romantic relationships and the ability to self-disclose to others. As adults, they tend to have healthy, happy and lasting relationships. </a:t>
            </a:r>
          </a:p>
          <a:p>
            <a:endParaRPr lang="en-AU" dirty="0">
              <a:solidFill>
                <a:srgbClr val="FFFF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982" y="480291"/>
            <a:ext cx="8331200" cy="5755422"/>
          </a:xfrm>
          <a:prstGeom prst="rect">
            <a:avLst/>
          </a:prstGeom>
          <a:noFill/>
        </p:spPr>
        <p:txBody>
          <a:bodyPr wrap="square" rtlCol="0">
            <a:spAutoFit/>
          </a:bodyPr>
          <a:lstStyle/>
          <a:p>
            <a:r>
              <a:rPr lang="en-AU" sz="1400" b="1" dirty="0" smtClean="0">
                <a:solidFill>
                  <a:srgbClr val="FFFF00"/>
                </a:solidFill>
              </a:rPr>
              <a:t>Connecting and communicating:</a:t>
            </a:r>
          </a:p>
          <a:p>
            <a:endParaRPr lang="en-AU" sz="1400" b="1" dirty="0" smtClean="0">
              <a:solidFill>
                <a:srgbClr val="FFFF00"/>
              </a:solidFill>
            </a:endParaRPr>
          </a:p>
          <a:p>
            <a:r>
              <a:rPr lang="en-AU" sz="1400" b="1" dirty="0" smtClean="0">
                <a:solidFill>
                  <a:srgbClr val="FFFF00"/>
                </a:solidFill>
              </a:rPr>
              <a:t>Touch</a:t>
            </a:r>
            <a:r>
              <a:rPr lang="en-AU" sz="1400" b="1" dirty="0" smtClean="0">
                <a:solidFill>
                  <a:srgbClr val="FFFF00"/>
                </a:solidFill>
              </a:rPr>
              <a:t>, cuddle and sing </a:t>
            </a:r>
            <a:r>
              <a:rPr lang="en-AU" sz="1400" b="1" dirty="0" smtClean="0">
                <a:solidFill>
                  <a:srgbClr val="FFFF00"/>
                </a:solidFill>
              </a:rPr>
              <a:t>softly.</a:t>
            </a:r>
            <a:r>
              <a:rPr lang="en-AU" sz="1400" dirty="0" smtClean="0">
                <a:solidFill>
                  <a:srgbClr val="FFFF00"/>
                </a:solidFill>
              </a:rPr>
              <a:t> </a:t>
            </a:r>
            <a:r>
              <a:rPr lang="en-AU" sz="1400" dirty="0" smtClean="0">
                <a:solidFill>
                  <a:srgbClr val="FFFF00"/>
                </a:solidFill>
              </a:rPr>
              <a:t>These are first forms of communication. When babies cry, you can reassure them with your presence and a comforting, soothing tone. Babies respond to the emotions you’re communicating through what they see, hear and feel. They react to your sadness, tension, happiness or satisfaction</a:t>
            </a:r>
            <a:r>
              <a:rPr lang="en-AU" sz="1400" dirty="0" smtClean="0">
                <a:solidFill>
                  <a:srgbClr val="FFFF00"/>
                </a:solidFill>
              </a:rPr>
              <a:t>.</a:t>
            </a:r>
          </a:p>
          <a:p>
            <a:endParaRPr lang="en-AU" sz="1400" dirty="0" smtClean="0">
              <a:solidFill>
                <a:srgbClr val="FFFF00"/>
              </a:solidFill>
            </a:endParaRPr>
          </a:p>
          <a:p>
            <a:r>
              <a:rPr lang="en-AU" sz="1400" b="1" dirty="0" smtClean="0">
                <a:solidFill>
                  <a:srgbClr val="FFFF00"/>
                </a:solidFill>
              </a:rPr>
              <a:t>Be aware that tone and body language make a difference.</a:t>
            </a:r>
            <a:r>
              <a:rPr lang="en-AU" sz="1400" dirty="0" smtClean="0">
                <a:solidFill>
                  <a:srgbClr val="FFFF00"/>
                </a:solidFill>
              </a:rPr>
              <a:t> When babies hear ‘Stop!’ they’ll sometimes cry. This is because they’re reacting to the sharpness and volume of your command. In the same way, a soft, loving ‘good night’ when you’re tucking </a:t>
            </a:r>
            <a:r>
              <a:rPr lang="en-AU" sz="1400" dirty="0" smtClean="0">
                <a:solidFill>
                  <a:srgbClr val="FFFF00"/>
                </a:solidFill>
              </a:rPr>
              <a:t>baby </a:t>
            </a:r>
            <a:r>
              <a:rPr lang="en-AU" sz="1400" dirty="0" smtClean="0">
                <a:solidFill>
                  <a:srgbClr val="FFFF00"/>
                </a:solidFill>
              </a:rPr>
              <a:t>into bed will </a:t>
            </a:r>
            <a:r>
              <a:rPr lang="en-AU" sz="1400" dirty="0" smtClean="0">
                <a:solidFill>
                  <a:srgbClr val="FFFF00"/>
                </a:solidFill>
              </a:rPr>
              <a:t>be comforting because </a:t>
            </a:r>
            <a:r>
              <a:rPr lang="en-AU" sz="1400" dirty="0" smtClean="0">
                <a:solidFill>
                  <a:srgbClr val="FFFF00"/>
                </a:solidFill>
              </a:rPr>
              <a:t>of the soothing tone</a:t>
            </a:r>
            <a:r>
              <a:rPr lang="en-AU" sz="1400" dirty="0" smtClean="0">
                <a:solidFill>
                  <a:srgbClr val="FFFF00"/>
                </a:solidFill>
              </a:rPr>
              <a:t>.</a:t>
            </a:r>
          </a:p>
          <a:p>
            <a:endParaRPr lang="en-AU" sz="1400" dirty="0" smtClean="0">
              <a:solidFill>
                <a:srgbClr val="FFFF00"/>
              </a:solidFill>
            </a:endParaRPr>
          </a:p>
          <a:p>
            <a:r>
              <a:rPr lang="en-AU" sz="1400" b="1" dirty="0" smtClean="0">
                <a:solidFill>
                  <a:srgbClr val="FFFF00"/>
                </a:solidFill>
              </a:rPr>
              <a:t>Stay physically connected. </a:t>
            </a:r>
            <a:r>
              <a:rPr lang="en-AU" sz="1400" dirty="0" smtClean="0">
                <a:solidFill>
                  <a:srgbClr val="FFFF00"/>
                </a:solidFill>
              </a:rPr>
              <a:t>This is another way to communicate. Babies like being close to their parents. Holding them next to your body communicates reassurance and </a:t>
            </a:r>
            <a:r>
              <a:rPr lang="en-AU" sz="1400" dirty="0" smtClean="0">
                <a:solidFill>
                  <a:srgbClr val="FFFF00"/>
                </a:solidFill>
              </a:rPr>
              <a:t>comfort</a:t>
            </a:r>
          </a:p>
          <a:p>
            <a:endParaRPr lang="en-AU" sz="1400" dirty="0" smtClean="0">
              <a:solidFill>
                <a:srgbClr val="FFFF00"/>
              </a:solidFill>
            </a:endParaRPr>
          </a:p>
          <a:p>
            <a:r>
              <a:rPr lang="en-AU" sz="1400" b="1" dirty="0" smtClean="0">
                <a:solidFill>
                  <a:srgbClr val="FFFF00"/>
                </a:solidFill>
              </a:rPr>
              <a:t>Turn </a:t>
            </a:r>
            <a:r>
              <a:rPr lang="en-AU" sz="1400" b="1" dirty="0" smtClean="0">
                <a:solidFill>
                  <a:srgbClr val="FFFF00"/>
                </a:solidFill>
              </a:rPr>
              <a:t>baby talk into a two-way conversation.</a:t>
            </a:r>
            <a:r>
              <a:rPr lang="en-AU" sz="1400" dirty="0" smtClean="0">
                <a:solidFill>
                  <a:srgbClr val="FFFF00"/>
                </a:solidFill>
              </a:rPr>
              <a:t> Invite responses from </a:t>
            </a:r>
            <a:r>
              <a:rPr lang="en-AU" sz="1400" dirty="0" smtClean="0">
                <a:solidFill>
                  <a:srgbClr val="FFFF00"/>
                </a:solidFill>
              </a:rPr>
              <a:t>the baby</a:t>
            </a:r>
            <a:r>
              <a:rPr lang="en-AU" sz="1400" dirty="0" smtClean="0">
                <a:solidFill>
                  <a:srgbClr val="FFFF00"/>
                </a:solidFill>
              </a:rPr>
              <a:t>. Singing and chanting nursery rhymes are good ways to play with sound. They invite </a:t>
            </a:r>
            <a:r>
              <a:rPr lang="en-AU" sz="1400" dirty="0" smtClean="0">
                <a:solidFill>
                  <a:srgbClr val="FFFF00"/>
                </a:solidFill>
              </a:rPr>
              <a:t>baby </a:t>
            </a:r>
            <a:r>
              <a:rPr lang="en-AU" sz="1400" dirty="0" smtClean="0">
                <a:solidFill>
                  <a:srgbClr val="FFFF00"/>
                </a:solidFill>
              </a:rPr>
              <a:t>to make a pleasing stream of sounds that eventually lead to talking</a:t>
            </a:r>
            <a:r>
              <a:rPr lang="en-AU" sz="1400" dirty="0" smtClean="0">
                <a:solidFill>
                  <a:srgbClr val="FFFF00"/>
                </a:solidFill>
              </a:rPr>
              <a:t>.</a:t>
            </a:r>
          </a:p>
          <a:p>
            <a:endParaRPr lang="en-AU" sz="1400" dirty="0" smtClean="0">
              <a:solidFill>
                <a:srgbClr val="FFFF00"/>
              </a:solidFill>
            </a:endParaRPr>
          </a:p>
          <a:p>
            <a:r>
              <a:rPr lang="en-AU" sz="1400" b="1" dirty="0" smtClean="0">
                <a:solidFill>
                  <a:srgbClr val="FFFF00"/>
                </a:solidFill>
              </a:rPr>
              <a:t>Extend sounds and words to help children develop </a:t>
            </a:r>
            <a:r>
              <a:rPr lang="en-AU" sz="1400" b="1" dirty="0" smtClean="0">
                <a:solidFill>
                  <a:srgbClr val="FFFF00"/>
                </a:solidFill>
              </a:rPr>
              <a:t>language</a:t>
            </a:r>
            <a:r>
              <a:rPr lang="en-AU" sz="1400" b="1" dirty="0" smtClean="0">
                <a:solidFill>
                  <a:srgbClr val="FFFF00"/>
                </a:solidFill>
              </a:rPr>
              <a:t> skills.</a:t>
            </a:r>
            <a:r>
              <a:rPr lang="en-AU" sz="1400" dirty="0" smtClean="0">
                <a:solidFill>
                  <a:srgbClr val="FFFF00"/>
                </a:solidFill>
              </a:rPr>
              <a:t> If your toddler says ‘Go home’, you might extend this thought by saying, ‘You want to go home. We can leave in a few minutes’.</a:t>
            </a:r>
          </a:p>
          <a:p>
            <a:r>
              <a:rPr lang="en-AU" sz="1400" b="1" dirty="0" smtClean="0">
                <a:solidFill>
                  <a:srgbClr val="FFFF00"/>
                </a:solidFill>
              </a:rPr>
              <a:t>Even if you’re not sure how much your child understands, talk anyway!</a:t>
            </a:r>
            <a:r>
              <a:rPr lang="en-AU" sz="1400" dirty="0" smtClean="0">
                <a:solidFill>
                  <a:srgbClr val="FFFF00"/>
                </a:solidFill>
              </a:rPr>
              <a:t> Just like holding and kissing, words are an important way of staying in contact with </a:t>
            </a:r>
            <a:r>
              <a:rPr lang="en-AU" sz="1400" dirty="0" smtClean="0">
                <a:solidFill>
                  <a:srgbClr val="FFFF00"/>
                </a:solidFill>
              </a:rPr>
              <a:t>the baby</a:t>
            </a:r>
            <a:r>
              <a:rPr lang="en-AU" sz="1400" dirty="0" smtClean="0">
                <a:solidFill>
                  <a:srgbClr val="FFFF00"/>
                </a:solidFill>
              </a:rPr>
              <a:t>. They’ll help </a:t>
            </a:r>
            <a:r>
              <a:rPr lang="en-AU" sz="1400" dirty="0" smtClean="0">
                <a:solidFill>
                  <a:srgbClr val="FFFF00"/>
                </a:solidFill>
              </a:rPr>
              <a:t>the </a:t>
            </a:r>
            <a:r>
              <a:rPr lang="en-AU" sz="1400" dirty="0" smtClean="0">
                <a:solidFill>
                  <a:srgbClr val="FFFF00"/>
                </a:solidFill>
              </a:rPr>
              <a:t>baby begin to attach feelings and thoughts to sounds.</a:t>
            </a:r>
          </a:p>
          <a:p>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982" y="378691"/>
            <a:ext cx="8275782" cy="2677656"/>
          </a:xfrm>
          <a:prstGeom prst="rect">
            <a:avLst/>
          </a:prstGeom>
          <a:noFill/>
        </p:spPr>
        <p:txBody>
          <a:bodyPr wrap="square" rtlCol="0">
            <a:spAutoFit/>
          </a:bodyPr>
          <a:lstStyle/>
          <a:p>
            <a:r>
              <a:rPr lang="en-AU" sz="1600" b="1" dirty="0" smtClean="0">
                <a:solidFill>
                  <a:srgbClr val="FFFF00"/>
                </a:solidFill>
              </a:rPr>
              <a:t>Sleep patterns - babies</a:t>
            </a:r>
          </a:p>
          <a:p>
            <a:r>
              <a:rPr lang="en-AU" sz="1600" dirty="0" smtClean="0">
                <a:solidFill>
                  <a:srgbClr val="FFFF00"/>
                </a:solidFill>
              </a:rPr>
              <a:t>Do you know how much sleep babies need? While this will vary between individuals, a major factor is their age. It may take a baby some time to develop a regular sleep pattern.</a:t>
            </a:r>
          </a:p>
          <a:p>
            <a:endParaRPr lang="en-AU" sz="1600" dirty="0" smtClean="0">
              <a:solidFill>
                <a:srgbClr val="FFFF00"/>
              </a:solidFill>
            </a:endParaRPr>
          </a:p>
          <a:p>
            <a:endParaRPr lang="en-AU" sz="1600" dirty="0" smtClean="0">
              <a:solidFill>
                <a:srgbClr val="FFFF00"/>
              </a:solidFill>
            </a:endParaRPr>
          </a:p>
          <a:p>
            <a:endParaRPr lang="en-AU" dirty="0" smtClean="0"/>
          </a:p>
          <a:p>
            <a:endParaRPr lang="en-AU" dirty="0" smtClean="0"/>
          </a:p>
          <a:p>
            <a:endParaRPr lang="en-AU" dirty="0" smtClean="0"/>
          </a:p>
          <a:p>
            <a:endParaRPr lang="en-AU" dirty="0"/>
          </a:p>
        </p:txBody>
      </p:sp>
      <p:pic>
        <p:nvPicPr>
          <p:cNvPr id="3073" name="Picture 1" descr="C:\Users\Window's\AppData\Local\Microsoft\Windows\Temporary Internet Files\Content.Outlook\0K9FDK3X\FullSizeRender (4).jpg"/>
          <p:cNvPicPr>
            <a:picLocks noChangeAspect="1" noChangeArrowheads="1"/>
          </p:cNvPicPr>
          <p:nvPr/>
        </p:nvPicPr>
        <p:blipFill>
          <a:blip r:embed="rId2" cstate="print"/>
          <a:srcRect/>
          <a:stretch>
            <a:fillRect/>
          </a:stretch>
        </p:blipFill>
        <p:spPr bwMode="auto">
          <a:xfrm>
            <a:off x="5449455" y="2026000"/>
            <a:ext cx="2955636" cy="3723636"/>
          </a:xfrm>
          <a:prstGeom prst="rect">
            <a:avLst/>
          </a:prstGeom>
          <a:noFill/>
        </p:spPr>
      </p:pic>
      <p:sp>
        <p:nvSpPr>
          <p:cNvPr id="6" name="TextBox 5"/>
          <p:cNvSpPr txBox="1"/>
          <p:nvPr/>
        </p:nvSpPr>
        <p:spPr>
          <a:xfrm>
            <a:off x="350982" y="2026000"/>
            <a:ext cx="4959927" cy="4339650"/>
          </a:xfrm>
          <a:prstGeom prst="rect">
            <a:avLst/>
          </a:prstGeom>
          <a:noFill/>
        </p:spPr>
        <p:txBody>
          <a:bodyPr wrap="square" rtlCol="0">
            <a:spAutoFit/>
          </a:bodyPr>
          <a:lstStyle/>
          <a:p>
            <a:r>
              <a:rPr lang="en-AU" sz="1600" b="1" dirty="0" smtClean="0">
                <a:solidFill>
                  <a:srgbClr val="FFFF00"/>
                </a:solidFill>
              </a:rPr>
              <a:t>Newborn babies</a:t>
            </a:r>
          </a:p>
          <a:p>
            <a:r>
              <a:rPr lang="en-AU" sz="1600" dirty="0" smtClean="0">
                <a:solidFill>
                  <a:srgbClr val="FFFF00"/>
                </a:solidFill>
              </a:rPr>
              <a:t>Newborn babies don't have regular sleep patterns. They usually take up to 6 to 10 weeks to develop some type of pattern. Some take longer. Newborn babies may sleep for between 12 and 20 hours a day. They usually need between 4 and 6 sleep periods in 24 hours, and one of those rest periods will be between 5 and 7 hours.</a:t>
            </a:r>
          </a:p>
          <a:p>
            <a:endParaRPr lang="en-AU" dirty="0" smtClean="0">
              <a:solidFill>
                <a:srgbClr val="FFFF00"/>
              </a:solidFill>
            </a:endParaRPr>
          </a:p>
          <a:p>
            <a:r>
              <a:rPr lang="en-AU" sz="1600" b="1" dirty="0" smtClean="0">
                <a:solidFill>
                  <a:srgbClr val="FFFF00"/>
                </a:solidFill>
              </a:rPr>
              <a:t>3 months</a:t>
            </a:r>
          </a:p>
          <a:p>
            <a:r>
              <a:rPr lang="en-AU" sz="1600" dirty="0" smtClean="0">
                <a:solidFill>
                  <a:srgbClr val="FFFF00"/>
                </a:solidFill>
              </a:rPr>
              <a:t>Around 3 months of age babies may begin to sleep through the night, although many continue to wake once or twice during the night.</a:t>
            </a:r>
          </a:p>
          <a:p>
            <a:r>
              <a:rPr lang="en-AU" sz="1600" dirty="0" smtClean="0">
                <a:solidFill>
                  <a:srgbClr val="FFFF00"/>
                </a:solidFill>
              </a:rPr>
              <a:t>Here is an </a:t>
            </a:r>
            <a:r>
              <a:rPr lang="en-AU" sz="1600" dirty="0" smtClean="0">
                <a:solidFill>
                  <a:srgbClr val="FFFF00"/>
                </a:solidFill>
              </a:rPr>
              <a:t>example of a 3 month </a:t>
            </a:r>
            <a:r>
              <a:rPr lang="en-AU" sz="1600" dirty="0" err="1" smtClean="0">
                <a:solidFill>
                  <a:srgbClr val="FFFF00"/>
                </a:solidFill>
              </a:rPr>
              <a:t>old's</a:t>
            </a:r>
            <a:r>
              <a:rPr lang="en-AU" sz="1600" dirty="0" smtClean="0">
                <a:solidFill>
                  <a:srgbClr val="FFFF00"/>
                </a:solidFill>
              </a:rPr>
              <a:t> sleep pattern. They usually sleep between 12 and 14 hours a day.</a:t>
            </a:r>
          </a:p>
          <a:p>
            <a:endParaRPr lang="en-AU" dirty="0"/>
          </a:p>
        </p:txBody>
      </p:sp>
      <p:cxnSp>
        <p:nvCxnSpPr>
          <p:cNvPr id="8" name="Straight Arrow Connector 7"/>
          <p:cNvCxnSpPr/>
          <p:nvPr/>
        </p:nvCxnSpPr>
        <p:spPr>
          <a:xfrm flipV="1">
            <a:off x="4581236" y="5430982"/>
            <a:ext cx="1330037" cy="318654"/>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5636" y="526473"/>
            <a:ext cx="8275782" cy="3693319"/>
          </a:xfrm>
          <a:prstGeom prst="rect">
            <a:avLst/>
          </a:prstGeom>
          <a:noFill/>
        </p:spPr>
        <p:txBody>
          <a:bodyPr wrap="square" rtlCol="0">
            <a:spAutoFit/>
          </a:bodyPr>
          <a:lstStyle/>
          <a:p>
            <a:r>
              <a:rPr lang="en-AU" b="1" dirty="0" smtClean="0">
                <a:solidFill>
                  <a:srgbClr val="FFFF00"/>
                </a:solidFill>
              </a:rPr>
              <a:t>6 months</a:t>
            </a:r>
            <a:endParaRPr lang="en-AU" b="1" dirty="0" smtClean="0">
              <a:solidFill>
                <a:srgbClr val="FFFF00"/>
              </a:solidFill>
            </a:endParaRPr>
          </a:p>
          <a:p>
            <a:r>
              <a:rPr lang="en-AU" dirty="0" smtClean="0">
                <a:solidFill>
                  <a:srgbClr val="FFFF00"/>
                </a:solidFill>
              </a:rPr>
              <a:t>By </a:t>
            </a:r>
            <a:r>
              <a:rPr lang="en-AU" dirty="0" smtClean="0">
                <a:solidFill>
                  <a:srgbClr val="FFFF00"/>
                </a:solidFill>
              </a:rPr>
              <a:t>6 months of age, babies have usually developed a predictable sleeping pattern. Babies in this age group usually sleep for around 12 to 16 hours out of every 24 hours.</a:t>
            </a:r>
          </a:p>
          <a:p>
            <a:endParaRPr lang="en-AU" dirty="0" smtClean="0">
              <a:solidFill>
                <a:srgbClr val="FFFF00"/>
              </a:solidFill>
            </a:endParaRPr>
          </a:p>
          <a:p>
            <a:r>
              <a:rPr lang="en-AU" b="1" dirty="0" smtClean="0">
                <a:solidFill>
                  <a:srgbClr val="FFFF00"/>
                </a:solidFill>
              </a:rPr>
              <a:t>8 months</a:t>
            </a:r>
            <a:endParaRPr lang="en-AU" b="1" dirty="0" smtClean="0">
              <a:solidFill>
                <a:srgbClr val="FFFF00"/>
              </a:solidFill>
            </a:endParaRPr>
          </a:p>
          <a:p>
            <a:r>
              <a:rPr lang="en-AU" dirty="0" smtClean="0">
                <a:solidFill>
                  <a:srgbClr val="FFFF00"/>
                </a:solidFill>
              </a:rPr>
              <a:t>By </a:t>
            </a:r>
            <a:r>
              <a:rPr lang="en-AU" dirty="0" smtClean="0">
                <a:solidFill>
                  <a:srgbClr val="FFFF00"/>
                </a:solidFill>
              </a:rPr>
              <a:t>8 months </a:t>
            </a:r>
            <a:r>
              <a:rPr lang="en-AU" dirty="0" smtClean="0">
                <a:solidFill>
                  <a:srgbClr val="FFFF00"/>
                </a:solidFill>
              </a:rPr>
              <a:t>of </a:t>
            </a:r>
            <a:r>
              <a:rPr lang="en-AU" dirty="0" smtClean="0">
                <a:solidFill>
                  <a:srgbClr val="FFFF00"/>
                </a:solidFill>
              </a:rPr>
              <a:t>age, a high percentage of babies sleep through the night and only require 2 or 3 naps a day</a:t>
            </a:r>
            <a:r>
              <a:rPr lang="en-AU" dirty="0" smtClean="0">
                <a:solidFill>
                  <a:srgbClr val="FFFF00"/>
                </a:solidFill>
              </a:rPr>
              <a:t>.</a:t>
            </a:r>
          </a:p>
          <a:p>
            <a:endParaRPr lang="en-AU" dirty="0" smtClean="0">
              <a:solidFill>
                <a:srgbClr val="FFFF00"/>
              </a:solidFill>
            </a:endParaRPr>
          </a:p>
          <a:p>
            <a:r>
              <a:rPr lang="en-AU" b="1" dirty="0" smtClean="0">
                <a:solidFill>
                  <a:srgbClr val="FFFF00"/>
                </a:solidFill>
              </a:rPr>
              <a:t>12 months</a:t>
            </a:r>
          </a:p>
          <a:p>
            <a:r>
              <a:rPr lang="en-AU" dirty="0" smtClean="0">
                <a:solidFill>
                  <a:srgbClr val="FFFF00"/>
                </a:solidFill>
              </a:rPr>
              <a:t>By 12 months of age, babies are often down to only one day time nap of 1 to 3 hours, and a night time sleep of approximately 12 to 14 hours.</a:t>
            </a:r>
            <a:r>
              <a:rPr lang="en-AU" dirty="0" smtClean="0"/>
              <a:t> </a:t>
            </a:r>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0219" y="378691"/>
            <a:ext cx="8432800" cy="6924973"/>
          </a:xfrm>
          <a:prstGeom prst="rect">
            <a:avLst/>
          </a:prstGeom>
        </p:spPr>
        <p:txBody>
          <a:bodyPr wrap="square">
            <a:spAutoFit/>
          </a:bodyPr>
          <a:lstStyle/>
          <a:p>
            <a:r>
              <a:rPr lang="en-AU" dirty="0" smtClean="0">
                <a:solidFill>
                  <a:srgbClr val="FFFF00"/>
                </a:solidFill>
              </a:rPr>
              <a:t>Sudden Infant Death Syndrome (SIDS)</a:t>
            </a:r>
            <a:endParaRPr lang="en-AU" dirty="0" smtClean="0">
              <a:solidFill>
                <a:srgbClr val="FFFF00"/>
              </a:solidFill>
            </a:endParaRPr>
          </a:p>
          <a:p>
            <a:endParaRPr lang="en-AU" dirty="0" smtClean="0">
              <a:solidFill>
                <a:srgbClr val="FFFF00"/>
              </a:solidFill>
            </a:endParaRPr>
          </a:p>
          <a:p>
            <a:r>
              <a:rPr lang="en-AU" dirty="0" smtClean="0">
                <a:solidFill>
                  <a:srgbClr val="FFFF00"/>
                </a:solidFill>
              </a:rPr>
              <a:t>Sudden </a:t>
            </a:r>
            <a:r>
              <a:rPr lang="en-AU" dirty="0" smtClean="0">
                <a:solidFill>
                  <a:srgbClr val="FFFF00"/>
                </a:solidFill>
              </a:rPr>
              <a:t>Infant Death Syndrome (SIDS) is a very important issue to be aware of and to actively try to prevent</a:t>
            </a:r>
            <a:r>
              <a:rPr lang="en-AU" dirty="0" smtClean="0">
                <a:solidFill>
                  <a:srgbClr val="FFFF00"/>
                </a:solidFill>
              </a:rPr>
              <a:t>.</a:t>
            </a:r>
          </a:p>
          <a:p>
            <a:endParaRPr lang="en-AU" dirty="0" smtClean="0">
              <a:solidFill>
                <a:srgbClr val="FFFF00"/>
              </a:solidFill>
            </a:endParaRPr>
          </a:p>
          <a:p>
            <a:r>
              <a:rPr lang="en-AU" dirty="0" smtClean="0">
                <a:solidFill>
                  <a:srgbClr val="FFFF00"/>
                </a:solidFill>
              </a:rPr>
              <a:t>Sudden Infant Death Syndrome (SIDS) is the term used when a baby dies unexpectedly and for no obvious reason. These deaths are devastating but can’t be predicted. You can, however, take precautions against SIDS.</a:t>
            </a:r>
          </a:p>
          <a:p>
            <a:endParaRPr lang="en-AU" dirty="0" smtClean="0">
              <a:solidFill>
                <a:srgbClr val="FFFF00"/>
              </a:solidFill>
            </a:endParaRPr>
          </a:p>
          <a:p>
            <a:r>
              <a:rPr lang="en-AU" b="1" dirty="0" smtClean="0">
                <a:solidFill>
                  <a:srgbClr val="FFFF00"/>
                </a:solidFill>
              </a:rPr>
              <a:t>Contributing factors</a:t>
            </a:r>
            <a:r>
              <a:rPr lang="en-AU" dirty="0" smtClean="0">
                <a:solidFill>
                  <a:srgbClr val="FFFF00"/>
                </a:solidFill>
              </a:rPr>
              <a:t> </a:t>
            </a:r>
            <a:br>
              <a:rPr lang="en-AU" dirty="0" smtClean="0">
                <a:solidFill>
                  <a:srgbClr val="FFFF00"/>
                </a:solidFill>
              </a:rPr>
            </a:br>
            <a:r>
              <a:rPr lang="en-AU" dirty="0" smtClean="0">
                <a:solidFill>
                  <a:srgbClr val="FFFF00"/>
                </a:solidFill>
              </a:rPr>
              <a:t>SIDS is generally more common in winter, in colder climates, in families from lower socioeconomic groups, and in babies who have been born very prematurely. It usually happens between the ages of 1-6 months, and is rare after children turn one.</a:t>
            </a:r>
          </a:p>
          <a:p>
            <a:endParaRPr lang="en-AU" dirty="0" smtClean="0">
              <a:solidFill>
                <a:srgbClr val="FFFF00"/>
              </a:solidFill>
            </a:endParaRPr>
          </a:p>
          <a:p>
            <a:r>
              <a:rPr lang="en-AU" dirty="0" smtClean="0">
                <a:solidFill>
                  <a:srgbClr val="FFFF00"/>
                </a:solidFill>
              </a:rPr>
              <a:t>The </a:t>
            </a:r>
            <a:r>
              <a:rPr lang="en-AU" dirty="0" smtClean="0">
                <a:solidFill>
                  <a:srgbClr val="FFFF00"/>
                </a:solidFill>
              </a:rPr>
              <a:t>onset of the fatal episode in SIDS is thought to occur during sleep. There’s usually no sign that anything was wrong with the baby, and no sign during the night that the baby was upset or unwell. Sometimes the baby might have had a very mild cold in the days before the death.</a:t>
            </a:r>
          </a:p>
          <a:p>
            <a:endParaRPr lang="en-AU" dirty="0" smtClean="0">
              <a:solidFill>
                <a:srgbClr val="FFFF00"/>
              </a:solidFill>
            </a:endParaRPr>
          </a:p>
          <a:p>
            <a:r>
              <a:rPr lang="en-AU" dirty="0" smtClean="0">
                <a:solidFill>
                  <a:srgbClr val="FFFF00"/>
                </a:solidFill>
              </a:rPr>
              <a:t>SIDS </a:t>
            </a:r>
            <a:r>
              <a:rPr lang="en-AU" dirty="0" smtClean="0">
                <a:solidFill>
                  <a:srgbClr val="FFFF00"/>
                </a:solidFill>
              </a:rPr>
              <a:t>affects about </a:t>
            </a:r>
            <a:r>
              <a:rPr lang="en-AU" b="1" dirty="0" smtClean="0">
                <a:solidFill>
                  <a:srgbClr val="FFFF00"/>
                </a:solidFill>
              </a:rPr>
              <a:t>1 in every 3000 infants</a:t>
            </a:r>
            <a:r>
              <a:rPr lang="en-AU" dirty="0" smtClean="0">
                <a:solidFill>
                  <a:srgbClr val="FFFF00"/>
                </a:solidFill>
              </a:rPr>
              <a:t>. SIDS deaths have fallen significantly in the past few years all around the world</a:t>
            </a:r>
            <a:r>
              <a:rPr lang="en-AU" dirty="0" smtClean="0">
                <a:solidFill>
                  <a:srgbClr val="FFFF00"/>
                </a:solidFill>
              </a:rPr>
              <a:t>.</a:t>
            </a:r>
          </a:p>
          <a:p>
            <a:endParaRPr lang="en-AU" sz="1600" dirty="0" smtClean="0">
              <a:solidFill>
                <a:srgbClr val="FFFF00"/>
              </a:solidFill>
            </a:endParaRPr>
          </a:p>
          <a:p>
            <a:endParaRPr lang="en-AU" sz="1600" dirty="0" smtClean="0"/>
          </a:p>
          <a:p>
            <a:endParaRPr lang="en-AU" sz="1600" b="1" dirty="0" smtClean="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9382" y="1580783"/>
            <a:ext cx="2558473" cy="1661993"/>
          </a:xfrm>
          <a:prstGeom prst="rect">
            <a:avLst/>
          </a:prstGeom>
          <a:noFill/>
        </p:spPr>
        <p:txBody>
          <a:bodyPr wrap="square" rtlCol="0">
            <a:spAutoFit/>
          </a:bodyPr>
          <a:lstStyle/>
          <a:p>
            <a:r>
              <a:rPr lang="en-AU" sz="1400" b="1" dirty="0" smtClean="0">
                <a:solidFill>
                  <a:srgbClr val="FFFF00"/>
                </a:solidFill>
              </a:rPr>
              <a:t>Avoid </a:t>
            </a:r>
            <a:r>
              <a:rPr lang="en-AU" sz="1400" b="1" dirty="0" smtClean="0">
                <a:solidFill>
                  <a:srgbClr val="FFFF00"/>
                </a:solidFill>
              </a:rPr>
              <a:t>stuffed toys in the cot</a:t>
            </a:r>
            <a:r>
              <a:rPr lang="en-AU" sz="1400" dirty="0" smtClean="0">
                <a:solidFill>
                  <a:srgbClr val="FFFF00"/>
                </a:solidFill>
              </a:rPr>
              <a:t> </a:t>
            </a:r>
            <a:br>
              <a:rPr lang="en-AU" sz="1400" dirty="0" smtClean="0">
                <a:solidFill>
                  <a:srgbClr val="FFFF00"/>
                </a:solidFill>
              </a:rPr>
            </a:br>
            <a:r>
              <a:rPr lang="en-AU" sz="1400" dirty="0" smtClean="0">
                <a:solidFill>
                  <a:srgbClr val="FFFF00"/>
                </a:solidFill>
              </a:rPr>
              <a:t>Comforters, fluffy blankets and stuffed toys in the cot can increase your baby’s temperature or lead to suffocation.</a:t>
            </a:r>
          </a:p>
          <a:p>
            <a:endParaRPr lang="en-AU" dirty="0"/>
          </a:p>
        </p:txBody>
      </p:sp>
      <p:pic>
        <p:nvPicPr>
          <p:cNvPr id="6" name="Picture 5" descr="sids.jpg"/>
          <p:cNvPicPr>
            <a:picLocks noChangeAspect="1"/>
          </p:cNvPicPr>
          <p:nvPr/>
        </p:nvPicPr>
        <p:blipFill>
          <a:blip r:embed="rId2" cstate="print"/>
          <a:stretch>
            <a:fillRect/>
          </a:stretch>
        </p:blipFill>
        <p:spPr>
          <a:xfrm>
            <a:off x="2946400" y="1354300"/>
            <a:ext cx="2875749" cy="4335300"/>
          </a:xfrm>
          <a:prstGeom prst="rect">
            <a:avLst/>
          </a:prstGeom>
        </p:spPr>
      </p:pic>
      <p:cxnSp>
        <p:nvCxnSpPr>
          <p:cNvPr id="9" name="Straight Arrow Connector 8"/>
          <p:cNvCxnSpPr/>
          <p:nvPr/>
        </p:nvCxnSpPr>
        <p:spPr>
          <a:xfrm>
            <a:off x="2595418" y="1868323"/>
            <a:ext cx="1662546" cy="680913"/>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5932986" y="5237018"/>
            <a:ext cx="3155596" cy="1384995"/>
          </a:xfrm>
          <a:prstGeom prst="rect">
            <a:avLst/>
          </a:prstGeom>
          <a:noFill/>
        </p:spPr>
        <p:txBody>
          <a:bodyPr wrap="square" rtlCol="0">
            <a:spAutoFit/>
          </a:bodyPr>
          <a:lstStyle/>
          <a:p>
            <a:r>
              <a:rPr lang="en-AU" sz="1400" b="1" dirty="0" smtClean="0">
                <a:solidFill>
                  <a:srgbClr val="FFFF00"/>
                </a:solidFill>
              </a:rPr>
              <a:t>Sleeping position</a:t>
            </a:r>
            <a:r>
              <a:rPr lang="en-AU" sz="1400" dirty="0" smtClean="0">
                <a:solidFill>
                  <a:srgbClr val="FFFF00"/>
                </a:solidFill>
              </a:rPr>
              <a:t> </a:t>
            </a:r>
            <a:br>
              <a:rPr lang="en-AU" sz="1400" dirty="0" smtClean="0">
                <a:solidFill>
                  <a:srgbClr val="FFFF00"/>
                </a:solidFill>
              </a:rPr>
            </a:br>
            <a:r>
              <a:rPr lang="en-AU" sz="1400" dirty="0" smtClean="0">
                <a:solidFill>
                  <a:srgbClr val="FFFF00"/>
                </a:solidFill>
              </a:rPr>
              <a:t>There’s now very strong evidence that babies put to sleep on their stomach are at increased risk for SIDS. Always put your baby to sleep on his back.</a:t>
            </a:r>
            <a:endParaRPr lang="en-AU" sz="1400" dirty="0" smtClean="0">
              <a:solidFill>
                <a:srgbClr val="FFFF00"/>
              </a:solidFill>
            </a:endParaRPr>
          </a:p>
        </p:txBody>
      </p:sp>
      <p:cxnSp>
        <p:nvCxnSpPr>
          <p:cNvPr id="12" name="Straight Arrow Connector 11"/>
          <p:cNvCxnSpPr/>
          <p:nvPr/>
        </p:nvCxnSpPr>
        <p:spPr>
          <a:xfrm flipH="1">
            <a:off x="4618182" y="1502795"/>
            <a:ext cx="1518002" cy="201626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49382" y="3673664"/>
            <a:ext cx="2817091" cy="3046988"/>
          </a:xfrm>
          <a:prstGeom prst="rect">
            <a:avLst/>
          </a:prstGeom>
          <a:noFill/>
        </p:spPr>
        <p:txBody>
          <a:bodyPr wrap="square" rtlCol="0">
            <a:spAutoFit/>
          </a:bodyPr>
          <a:lstStyle/>
          <a:p>
            <a:r>
              <a:rPr lang="en-AU" sz="1600" b="1" dirty="0" smtClean="0">
                <a:solidFill>
                  <a:srgbClr val="FFFF00"/>
                </a:solidFill>
              </a:rPr>
              <a:t>Sleeping environment</a:t>
            </a:r>
            <a:r>
              <a:rPr lang="en-AU" sz="1600" dirty="0" smtClean="0">
                <a:solidFill>
                  <a:srgbClr val="FFFF00"/>
                </a:solidFill>
              </a:rPr>
              <a:t> </a:t>
            </a:r>
            <a:br>
              <a:rPr lang="en-AU" sz="1600" dirty="0" smtClean="0">
                <a:solidFill>
                  <a:srgbClr val="FFFF00"/>
                </a:solidFill>
              </a:rPr>
            </a:br>
            <a:r>
              <a:rPr lang="en-AU" sz="1600" dirty="0" smtClean="0">
                <a:solidFill>
                  <a:srgbClr val="FFFF00"/>
                </a:solidFill>
              </a:rPr>
              <a:t>It’s recommended that your baby sleep in her own cot next to your bed for the first 6-12 months of her life. Put the baby in the cot with her feet at the bottom of the cot, so that she can’t move down in her sleep. This will stop her face getting covered with blankets. </a:t>
            </a:r>
            <a:endParaRPr lang="en-AU" sz="1600" dirty="0">
              <a:solidFill>
                <a:srgbClr val="FFFF00"/>
              </a:solidFill>
            </a:endParaRPr>
          </a:p>
        </p:txBody>
      </p:sp>
      <p:cxnSp>
        <p:nvCxnSpPr>
          <p:cNvPr id="15" name="Straight Arrow Connector 14"/>
          <p:cNvCxnSpPr/>
          <p:nvPr/>
        </p:nvCxnSpPr>
        <p:spPr>
          <a:xfrm>
            <a:off x="2595418" y="3842327"/>
            <a:ext cx="1431637" cy="415637"/>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6136184" y="1354300"/>
            <a:ext cx="3007816" cy="3754874"/>
          </a:xfrm>
          <a:prstGeom prst="rect">
            <a:avLst/>
          </a:prstGeom>
          <a:noFill/>
        </p:spPr>
        <p:txBody>
          <a:bodyPr wrap="square" rtlCol="0">
            <a:spAutoFit/>
          </a:bodyPr>
          <a:lstStyle/>
          <a:p>
            <a:r>
              <a:rPr lang="en-AU" sz="1400" b="1" dirty="0" smtClean="0">
                <a:solidFill>
                  <a:srgbClr val="FFFF00"/>
                </a:solidFill>
              </a:rPr>
              <a:t>Keep the baby cool</a:t>
            </a:r>
            <a:r>
              <a:rPr lang="en-AU" sz="1400" dirty="0" smtClean="0">
                <a:solidFill>
                  <a:srgbClr val="FFFF00"/>
                </a:solidFill>
              </a:rPr>
              <a:t> </a:t>
            </a:r>
            <a:br>
              <a:rPr lang="en-AU" sz="1400" dirty="0" smtClean="0">
                <a:solidFill>
                  <a:srgbClr val="FFFF00"/>
                </a:solidFill>
              </a:rPr>
            </a:br>
            <a:r>
              <a:rPr lang="en-AU" sz="1400" dirty="0" smtClean="0">
                <a:solidFill>
                  <a:srgbClr val="FFFF00"/>
                </a:solidFill>
              </a:rPr>
              <a:t>Your baby will get too hot if he’s covered with too many blankets. If your baby has a cold or a fever, he needs even fewer blankets. Don’t put soft pillows, cushions and bumpers in the cot because they restrict the flow of fresh air around your baby’s head, and might increase the temperature. Make sure the room isn’t overheated.</a:t>
            </a:r>
          </a:p>
          <a:p>
            <a:r>
              <a:rPr lang="en-AU" sz="1400" dirty="0" smtClean="0">
                <a:solidFill>
                  <a:srgbClr val="FFFF00"/>
                </a:solidFill>
              </a:rPr>
              <a:t>Wrap your baby so her head and arms move freely. Avoid putting hats or bonnets on her while she’s sleeping, because head coverings increase body temperature. </a:t>
            </a:r>
            <a:endParaRPr lang="en-AU" sz="1400" dirty="0">
              <a:solidFill>
                <a:srgbClr val="FFFF00"/>
              </a:solidFill>
            </a:endParaRPr>
          </a:p>
        </p:txBody>
      </p:sp>
      <p:cxnSp>
        <p:nvCxnSpPr>
          <p:cNvPr id="20" name="Straight Arrow Connector 19"/>
          <p:cNvCxnSpPr/>
          <p:nvPr/>
        </p:nvCxnSpPr>
        <p:spPr>
          <a:xfrm flipH="1" flipV="1">
            <a:off x="4858327" y="3976548"/>
            <a:ext cx="1074659" cy="1260470"/>
          </a:xfrm>
          <a:prstGeom prst="straightConnector1">
            <a:avLst/>
          </a:prstGeom>
          <a:ln>
            <a:solidFill>
              <a:srgbClr val="FFFF00"/>
            </a:solidFill>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286327" y="360218"/>
            <a:ext cx="8552873" cy="1508105"/>
          </a:xfrm>
          <a:prstGeom prst="rect">
            <a:avLst/>
          </a:prstGeom>
          <a:noFill/>
        </p:spPr>
        <p:txBody>
          <a:bodyPr wrap="square" rtlCol="0">
            <a:spAutoFit/>
          </a:bodyPr>
          <a:lstStyle/>
          <a:p>
            <a:r>
              <a:rPr lang="en-AU" sz="1400" b="1" dirty="0" smtClean="0">
                <a:solidFill>
                  <a:srgbClr val="FFFF00"/>
                </a:solidFill>
              </a:rPr>
              <a:t>Prevention</a:t>
            </a:r>
          </a:p>
          <a:p>
            <a:r>
              <a:rPr lang="en-AU" sz="1400" dirty="0" smtClean="0">
                <a:solidFill>
                  <a:srgbClr val="FFFF00"/>
                </a:solidFill>
              </a:rPr>
              <a:t>Although we don’t know what causes SIDS, research over recent years has shown some strong links between SIDS and several risk factors. Paying attention to these risk factors might reduce the risk of SIDS. In fact, the publicity that these risk factors have received has helped reduce cases of SIDS all around the world</a:t>
            </a:r>
            <a:r>
              <a:rPr lang="en-AU" dirty="0" smtClean="0">
                <a:solidFill>
                  <a:srgbClr val="FFFF00"/>
                </a:solidFill>
              </a:rPr>
              <a:t>.</a:t>
            </a:r>
          </a:p>
          <a:p>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618" y="350982"/>
            <a:ext cx="8571346" cy="6186309"/>
          </a:xfrm>
          <a:prstGeom prst="rect">
            <a:avLst/>
          </a:prstGeom>
        </p:spPr>
        <p:txBody>
          <a:bodyPr wrap="square">
            <a:spAutoFit/>
          </a:bodyPr>
          <a:lstStyle/>
          <a:p>
            <a:r>
              <a:rPr lang="en-AU" b="1" dirty="0" smtClean="0">
                <a:solidFill>
                  <a:srgbClr val="FFFF00"/>
                </a:solidFill>
              </a:rPr>
              <a:t>Responding to distressed babies</a:t>
            </a:r>
          </a:p>
          <a:p>
            <a:endParaRPr lang="en-AU" b="1" dirty="0" smtClean="0">
              <a:solidFill>
                <a:srgbClr val="FFFF00"/>
              </a:solidFill>
            </a:endParaRPr>
          </a:p>
          <a:p>
            <a:r>
              <a:rPr lang="en-AU" b="1" dirty="0" smtClean="0">
                <a:solidFill>
                  <a:srgbClr val="FFFF00"/>
                </a:solidFill>
              </a:rPr>
              <a:t>Did </a:t>
            </a:r>
            <a:r>
              <a:rPr lang="en-AU" b="1" dirty="0" smtClean="0">
                <a:solidFill>
                  <a:srgbClr val="FFFF00"/>
                </a:solidFill>
              </a:rPr>
              <a:t>you know?</a:t>
            </a:r>
          </a:p>
          <a:p>
            <a:r>
              <a:rPr lang="en-AU" dirty="0" smtClean="0">
                <a:solidFill>
                  <a:srgbClr val="FFFF00"/>
                </a:solidFill>
              </a:rPr>
              <a:t>Babies who are not cuddled and cared for, may feel rejected and be unable to form secure attachments with their </a:t>
            </a:r>
            <a:r>
              <a:rPr lang="en-AU" dirty="0" smtClean="0">
                <a:solidFill>
                  <a:srgbClr val="FFFF00"/>
                </a:solidFill>
              </a:rPr>
              <a:t>educators</a:t>
            </a:r>
            <a:r>
              <a:rPr lang="en-AU" dirty="0" smtClean="0">
                <a:solidFill>
                  <a:srgbClr val="FFFF00"/>
                </a:solidFill>
              </a:rPr>
              <a:t>.</a:t>
            </a:r>
          </a:p>
          <a:p>
            <a:r>
              <a:rPr lang="en-AU" dirty="0" smtClean="0">
                <a:solidFill>
                  <a:srgbClr val="FFFF00"/>
                </a:solidFill>
              </a:rPr>
              <a:t>When a baby is crying, it can be upsetting to hear or might make you feel worried or irritated. Remember that babies don't cry to irritate you or because they are being 'naughty' - they always cry for a reason.</a:t>
            </a:r>
          </a:p>
          <a:p>
            <a:r>
              <a:rPr lang="en-AU" dirty="0" smtClean="0">
                <a:solidFill>
                  <a:srgbClr val="FFFF00"/>
                </a:solidFill>
              </a:rPr>
              <a:t>As </a:t>
            </a:r>
            <a:r>
              <a:rPr lang="en-AU" dirty="0" smtClean="0">
                <a:solidFill>
                  <a:srgbClr val="FFFF00"/>
                </a:solidFill>
              </a:rPr>
              <a:t>an educator, </a:t>
            </a:r>
            <a:r>
              <a:rPr lang="en-AU" dirty="0" smtClean="0">
                <a:solidFill>
                  <a:srgbClr val="FFFF00"/>
                </a:solidFill>
              </a:rPr>
              <a:t>you need to respond quickly to a crying baby in a calm and relaxed manner. You should provide physical comfort by holding or cuddling the baby while you work out what their needs are.</a:t>
            </a:r>
          </a:p>
          <a:p>
            <a:endParaRPr lang="en-AU" b="1" dirty="0" smtClean="0">
              <a:solidFill>
                <a:srgbClr val="FFFF00"/>
              </a:solidFill>
            </a:endParaRPr>
          </a:p>
          <a:p>
            <a:r>
              <a:rPr lang="en-AU" b="1" dirty="0" smtClean="0">
                <a:solidFill>
                  <a:srgbClr val="FFFF00"/>
                </a:solidFill>
              </a:rPr>
              <a:t>When </a:t>
            </a:r>
            <a:r>
              <a:rPr lang="en-AU" b="1" dirty="0" smtClean="0">
                <a:solidFill>
                  <a:srgbClr val="FFFF00"/>
                </a:solidFill>
              </a:rPr>
              <a:t>babies wake up</a:t>
            </a:r>
          </a:p>
          <a:p>
            <a:r>
              <a:rPr lang="en-AU" dirty="0" smtClean="0">
                <a:solidFill>
                  <a:srgbClr val="FFFF00"/>
                </a:solidFill>
              </a:rPr>
              <a:t>When babies wake up, it's important to respond to them in an unrushed and sensitive way. They need to wake up at their own pace.</a:t>
            </a:r>
          </a:p>
          <a:p>
            <a:endParaRPr lang="en-AU" dirty="0" smtClean="0">
              <a:solidFill>
                <a:srgbClr val="FFFF00"/>
              </a:solidFill>
            </a:endParaRPr>
          </a:p>
          <a:p>
            <a:r>
              <a:rPr lang="en-AU" dirty="0" smtClean="0">
                <a:solidFill>
                  <a:srgbClr val="FFFF00"/>
                </a:solidFill>
              </a:rPr>
              <a:t>It </a:t>
            </a:r>
            <a:r>
              <a:rPr lang="en-AU" dirty="0" smtClean="0">
                <a:solidFill>
                  <a:srgbClr val="FFFF00"/>
                </a:solidFill>
              </a:rPr>
              <a:t>is important to leave babies sleeping until they naturally wake up. If a baby in your care wakes and starts to cry, you need to attend to his/her needs.</a:t>
            </a:r>
          </a:p>
          <a:p>
            <a:r>
              <a:rPr lang="en-AU" dirty="0" smtClean="0">
                <a:solidFill>
                  <a:srgbClr val="FFFF00"/>
                </a:solidFill>
              </a:rPr>
              <a:t>This could mean picking the baby up if they need a feed or nappy change, or patting the baby back to sleep. In each case this reassures the baby that you are there for them</a:t>
            </a:r>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509" y="463413"/>
            <a:ext cx="8478982" cy="5078313"/>
          </a:xfrm>
          <a:prstGeom prst="rect">
            <a:avLst/>
          </a:prstGeom>
        </p:spPr>
        <p:txBody>
          <a:bodyPr wrap="square">
            <a:spAutoFit/>
          </a:bodyPr>
          <a:lstStyle/>
          <a:p>
            <a:r>
              <a:rPr lang="en-AU" b="1" dirty="0" smtClean="0">
                <a:solidFill>
                  <a:srgbClr val="FFFF00"/>
                </a:solidFill>
              </a:rPr>
              <a:t>Why your response is important</a:t>
            </a:r>
          </a:p>
          <a:p>
            <a:r>
              <a:rPr lang="en-AU" dirty="0" smtClean="0">
                <a:solidFill>
                  <a:srgbClr val="FFFF00"/>
                </a:solidFill>
              </a:rPr>
              <a:t>It is important to respond quickly, yet in a relaxed manner, to distressed babies. When a child is crying loudly and demanding that you help them right now, it is easy to realise they need your attention. It is also important to remember that all babies need care and attention - not just when they're crying. </a:t>
            </a:r>
          </a:p>
          <a:p>
            <a:endParaRPr lang="en-AU" dirty="0" smtClean="0">
              <a:solidFill>
                <a:srgbClr val="FFFF00"/>
              </a:solidFill>
            </a:endParaRPr>
          </a:p>
          <a:p>
            <a:r>
              <a:rPr lang="en-AU" dirty="0" smtClean="0">
                <a:solidFill>
                  <a:srgbClr val="FFFF00"/>
                </a:solidFill>
              </a:rPr>
              <a:t>A </a:t>
            </a:r>
            <a:r>
              <a:rPr lang="en-AU" dirty="0" smtClean="0">
                <a:solidFill>
                  <a:srgbClr val="FFFF00"/>
                </a:solidFill>
              </a:rPr>
              <a:t>child's first few years are vitally important to their development, both mentally and physically. Babies need lots of love, care and cuddles. These are important in letting the child know that they are cared for, loved and valued.</a:t>
            </a:r>
          </a:p>
          <a:p>
            <a:r>
              <a:rPr lang="en-AU" dirty="0" smtClean="0">
                <a:solidFill>
                  <a:srgbClr val="FFFF00"/>
                </a:solidFill>
              </a:rPr>
              <a:t>Babies who are not cuddled and cared for, may feel rejected and be unable to form secure attachments with their caregivers. They may also fail to develop positive self-esteem and have difficulties forming attachments with others in later life.</a:t>
            </a:r>
          </a:p>
          <a:p>
            <a:endParaRPr lang="en-AU" dirty="0" smtClean="0">
              <a:solidFill>
                <a:srgbClr val="FFFF00"/>
              </a:solidFill>
            </a:endParaRPr>
          </a:p>
          <a:p>
            <a:r>
              <a:rPr lang="en-AU" dirty="0" smtClean="0">
                <a:solidFill>
                  <a:srgbClr val="FFFF00"/>
                </a:solidFill>
              </a:rPr>
              <a:t>Babies </a:t>
            </a:r>
            <a:r>
              <a:rPr lang="en-AU" dirty="0" smtClean="0">
                <a:solidFill>
                  <a:srgbClr val="FFFF00"/>
                </a:solidFill>
              </a:rPr>
              <a:t>have to form a concept of self, and this is dependent upon being cared for in a way that communicates to the baby that he/she is valuable, worthwhile and loveable. This is a vital foundation for establishing emotional and psychological wellbeing both immediately and in later life. </a:t>
            </a:r>
            <a:endParaRPr lang="en-AU" dirty="0">
              <a:solidFill>
                <a:srgbClr val="FFFF00"/>
              </a:solidFill>
            </a:endParaRPr>
          </a:p>
        </p:txBody>
      </p:sp>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9483</TotalTime>
  <Words>5268</Words>
  <Application>Microsoft Office PowerPoint</Application>
  <PresentationFormat>On-screen Show (4:3)</PresentationFormat>
  <Paragraphs>409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Revolution</vt:lpstr>
      <vt:lpstr>Routines for Babies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274</cp:revision>
  <dcterms:created xsi:type="dcterms:W3CDTF">2014-07-09T11:14:43Z</dcterms:created>
  <dcterms:modified xsi:type="dcterms:W3CDTF">2014-10-08T07:45:36Z</dcterms:modified>
</cp:coreProperties>
</file>