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80" d="100"/>
          <a:sy n="80" d="100"/>
        </p:scale>
        <p:origin x="-2208" y="-10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9/07/2014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9/07/2014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9/07/2014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9/07/2014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9/07/2014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9/07/2014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9/07/2014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 Id="rId3"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9.png"/><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ln>
                  <a:solidFill>
                    <a:schemeClr val="tx2">
                      <a:lumMod val="60000"/>
                      <a:lumOff val="40000"/>
                    </a:schemeClr>
                  </a:solidFill>
                </a:ln>
                <a:solidFill>
                  <a:srgbClr val="FFFF00"/>
                </a:solidFill>
                <a:cs typeface="Calibri"/>
              </a:rPr>
              <a:t>Supervision</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p14="http://schemas.microsoft.com/office/powerpoint/2010/main" val="14671343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25464" y="460375"/>
            <a:ext cx="7793036" cy="6159500"/>
          </a:xfrm>
        </p:spPr>
        <p:txBody>
          <a:bodyPr>
            <a:normAutofit fontScale="92500" lnSpcReduction="20000"/>
          </a:bodyPr>
          <a:lstStyle/>
          <a:p>
            <a:r>
              <a:rPr lang="en-US" sz="4700" dirty="0" smtClean="0">
                <a:solidFill>
                  <a:srgbClr val="FFFF00"/>
                </a:solidFill>
              </a:rPr>
              <a:t>Ratios</a:t>
            </a:r>
          </a:p>
          <a:p>
            <a:r>
              <a:rPr lang="en-US" dirty="0" smtClean="0">
                <a:solidFill>
                  <a:srgbClr val="FFFF00"/>
                </a:solidFill>
              </a:rPr>
              <a:t>.</a:t>
            </a:r>
            <a:endParaRPr lang="en-US" dirty="0">
              <a:solidFill>
                <a:srgbClr val="FFFF00"/>
              </a:solidFill>
            </a:endParaRPr>
          </a:p>
          <a:p>
            <a:endParaRPr lang="en-US" dirty="0" smtClean="0">
              <a:solidFill>
                <a:srgbClr val="FFFF00"/>
              </a:solidFill>
            </a:endParaRPr>
          </a:p>
          <a:p>
            <a:r>
              <a:rPr lang="en-US" dirty="0" smtClean="0">
                <a:solidFill>
                  <a:srgbClr val="FFFF00"/>
                </a:solidFill>
              </a:rPr>
              <a:t>The </a:t>
            </a:r>
            <a:r>
              <a:rPr lang="en-US" dirty="0">
                <a:solidFill>
                  <a:srgbClr val="FFFF00"/>
                </a:solidFill>
              </a:rPr>
              <a:t>table below </a:t>
            </a:r>
            <a:r>
              <a:rPr lang="en-US" dirty="0" err="1">
                <a:solidFill>
                  <a:srgbClr val="FFFF00"/>
                </a:solidFill>
              </a:rPr>
              <a:t>summarises</a:t>
            </a:r>
            <a:r>
              <a:rPr lang="en-US" dirty="0">
                <a:solidFill>
                  <a:srgbClr val="FFFF00"/>
                </a:solidFill>
              </a:rPr>
              <a:t> the minimum national educator-to-child ratios:</a:t>
            </a:r>
          </a:p>
          <a:p>
            <a:endParaRPr lang="en-US" dirty="0" smtClean="0">
              <a:solidFill>
                <a:srgbClr val="FFFF00"/>
              </a:solidFill>
            </a:endParaRPr>
          </a:p>
          <a:p>
            <a:endParaRPr lang="en-US" dirty="0">
              <a:solidFill>
                <a:srgbClr val="FFFF00"/>
              </a:solidFill>
            </a:endParaRPr>
          </a:p>
          <a:p>
            <a:endParaRPr lang="en-US" dirty="0" smtClean="0">
              <a:solidFill>
                <a:srgbClr val="FFFF00"/>
              </a:solidFill>
            </a:endParaRPr>
          </a:p>
          <a:p>
            <a:endParaRPr lang="en-US" dirty="0">
              <a:solidFill>
                <a:srgbClr val="FFFF00"/>
              </a:solidFill>
            </a:endParaRPr>
          </a:p>
          <a:p>
            <a:r>
              <a:rPr lang="en-US" dirty="0">
                <a:solidFill>
                  <a:srgbClr val="FFFF00"/>
                </a:solidFill>
              </a:rPr>
              <a:t>	</a:t>
            </a:r>
          </a:p>
          <a:p>
            <a:endParaRPr lang="en-US" dirty="0" smtClean="0">
              <a:solidFill>
                <a:srgbClr val="FFFF00"/>
              </a:solidFill>
            </a:endParaRPr>
          </a:p>
          <a:p>
            <a:endParaRPr lang="en-US" dirty="0">
              <a:solidFill>
                <a:srgbClr val="FFFF00"/>
              </a:solidFill>
            </a:endParaRPr>
          </a:p>
          <a:p>
            <a:endParaRPr lang="en-US" dirty="0" smtClean="0">
              <a:solidFill>
                <a:srgbClr val="FFFF00"/>
              </a:solidFill>
            </a:endParaRPr>
          </a:p>
          <a:p>
            <a:r>
              <a:rPr lang="en-US" dirty="0" smtClean="0">
                <a:solidFill>
                  <a:srgbClr val="FFFF00"/>
                </a:solidFill>
              </a:rPr>
              <a:t>Over </a:t>
            </a:r>
            <a:r>
              <a:rPr lang="en-US" dirty="0">
                <a:solidFill>
                  <a:srgbClr val="FFFF00"/>
                </a:solidFill>
              </a:rPr>
              <a:t>preschool age (that is, school age children</a:t>
            </a:r>
            <a:r>
              <a:rPr lang="en-US" dirty="0" smtClean="0">
                <a:solidFill>
                  <a:srgbClr val="FFFF00"/>
                </a:solidFill>
              </a:rPr>
              <a:t>) The </a:t>
            </a:r>
            <a:r>
              <a:rPr lang="en-US" dirty="0">
                <a:solidFill>
                  <a:srgbClr val="FFFF00"/>
                </a:solidFill>
              </a:rPr>
              <a:t>National Quality Framework has been agreed to at this stage to include children over preschool age, however the National Quality Framework does not include a National Standard for children over preschool age—see individual jurisdiction arrangements	</a:t>
            </a:r>
          </a:p>
          <a:p>
            <a:r>
              <a:rPr lang="en-US" dirty="0">
                <a:solidFill>
                  <a:srgbClr val="FFFF00"/>
                </a:solidFill>
              </a:rPr>
              <a:t>Please note: Some jurisdiction-specific requirements override the national educator-to-child ratios.	</a:t>
            </a:r>
          </a:p>
          <a:p>
            <a:r>
              <a:rPr lang="en-US" dirty="0">
                <a:solidFill>
                  <a:srgbClr val="FFFF00"/>
                </a:solidFill>
              </a:rPr>
              <a:t> </a:t>
            </a:r>
          </a:p>
          <a:p>
            <a:r>
              <a:rPr lang="en-US" dirty="0">
                <a:solidFill>
                  <a:srgbClr val="FFFF00"/>
                </a:solidFill>
              </a:rPr>
              <a:t> </a:t>
            </a:r>
            <a:endParaRPr lang="en-US" dirty="0">
              <a:solidFill>
                <a:srgbClr val="FFFF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40681357"/>
              </p:ext>
            </p:extLst>
          </p:nvPr>
        </p:nvGraphicFramePr>
        <p:xfrm>
          <a:off x="779463" y="2254250"/>
          <a:ext cx="7793037" cy="1630679"/>
        </p:xfrm>
        <a:graphic>
          <a:graphicData uri="http://schemas.openxmlformats.org/drawingml/2006/table">
            <a:tbl>
              <a:tblPr firstRow="1" bandRow="1">
                <a:tableStyleId>{21E4AEA4-8DFA-4A89-87EB-49C32662AFE0}</a:tableStyleId>
              </a:tblPr>
              <a:tblGrid>
                <a:gridCol w="3014661"/>
                <a:gridCol w="2180697"/>
                <a:gridCol w="2597679"/>
              </a:tblGrid>
              <a:tr h="370840">
                <a:tc>
                  <a:txBody>
                    <a:bodyPr/>
                    <a:lstStyle/>
                    <a:p>
                      <a:r>
                        <a:rPr lang="en-US" sz="1400" dirty="0" smtClean="0">
                          <a:solidFill>
                            <a:srgbClr val="3366FF"/>
                          </a:solidFill>
                        </a:rPr>
                        <a:t>Age</a:t>
                      </a:r>
                      <a:endParaRPr lang="en-US" sz="1400" dirty="0">
                        <a:solidFill>
                          <a:srgbClr val="3366FF"/>
                        </a:solidFill>
                      </a:endParaRPr>
                    </a:p>
                  </a:txBody>
                  <a:tcPr/>
                </a:tc>
                <a:tc>
                  <a:txBody>
                    <a:bodyPr/>
                    <a:lstStyle/>
                    <a:p>
                      <a:r>
                        <a:rPr lang="en-US" sz="1400" dirty="0" smtClean="0">
                          <a:solidFill>
                            <a:srgbClr val="3366FF"/>
                          </a:solidFill>
                        </a:rPr>
                        <a:t>Educator</a:t>
                      </a:r>
                      <a:r>
                        <a:rPr lang="en-US" sz="1400" baseline="0" dirty="0" smtClean="0">
                          <a:solidFill>
                            <a:srgbClr val="3366FF"/>
                          </a:solidFill>
                        </a:rPr>
                        <a:t> to child ratio</a:t>
                      </a:r>
                      <a:endParaRPr lang="en-US" sz="1400" dirty="0">
                        <a:solidFill>
                          <a:srgbClr val="3366FF"/>
                        </a:solidFill>
                      </a:endParaRPr>
                    </a:p>
                  </a:txBody>
                  <a:tcPr/>
                </a:tc>
                <a:tc>
                  <a:txBody>
                    <a:bodyPr/>
                    <a:lstStyle/>
                    <a:p>
                      <a:r>
                        <a:rPr lang="en-US" sz="1400" dirty="0" smtClean="0">
                          <a:solidFill>
                            <a:srgbClr val="3366FF"/>
                          </a:solidFill>
                        </a:rPr>
                        <a:t>Compliance timeframe</a:t>
                      </a:r>
                      <a:endParaRPr lang="en-US" sz="1400" dirty="0">
                        <a:solidFill>
                          <a:srgbClr val="3366FF"/>
                        </a:solidFill>
                      </a:endParaRPr>
                    </a:p>
                  </a:txBody>
                  <a:tcPr/>
                </a:tc>
              </a:tr>
              <a:tr h="370840">
                <a:tc>
                  <a:txBody>
                    <a:bodyPr/>
                    <a:lstStyle/>
                    <a:p>
                      <a:r>
                        <a:rPr lang="en-US" sz="1400" dirty="0" smtClean="0">
                          <a:solidFill>
                            <a:srgbClr val="3366FF"/>
                          </a:solidFill>
                        </a:rPr>
                        <a:t>Birth to 24 </a:t>
                      </a:r>
                      <a:r>
                        <a:rPr lang="en-US" sz="1400" dirty="0" err="1" smtClean="0">
                          <a:solidFill>
                            <a:srgbClr val="3366FF"/>
                          </a:solidFill>
                        </a:rPr>
                        <a:t>mths</a:t>
                      </a:r>
                      <a:endParaRPr lang="en-US" sz="1400" dirty="0">
                        <a:solidFill>
                          <a:srgbClr val="3366FF"/>
                        </a:solidFill>
                      </a:endParaRPr>
                    </a:p>
                  </a:txBody>
                  <a:tcPr/>
                </a:tc>
                <a:tc>
                  <a:txBody>
                    <a:bodyPr/>
                    <a:lstStyle/>
                    <a:p>
                      <a:pPr algn="ctr"/>
                      <a:r>
                        <a:rPr lang="en-US" sz="1400" dirty="0" smtClean="0">
                          <a:solidFill>
                            <a:srgbClr val="3366FF"/>
                          </a:solidFill>
                        </a:rPr>
                        <a:t>1:4</a:t>
                      </a:r>
                      <a:endParaRPr lang="en-US" sz="1400" dirty="0">
                        <a:solidFill>
                          <a:srgbClr val="3366FF"/>
                        </a:solidFill>
                      </a:endParaRPr>
                    </a:p>
                  </a:txBody>
                  <a:tcPr/>
                </a:tc>
                <a:tc>
                  <a:txBody>
                    <a:bodyPr/>
                    <a:lstStyle/>
                    <a:p>
                      <a:r>
                        <a:rPr lang="en-US" sz="1400" dirty="0" smtClean="0">
                          <a:solidFill>
                            <a:srgbClr val="3366FF"/>
                          </a:solidFill>
                        </a:rPr>
                        <a:t>1 January 2012</a:t>
                      </a:r>
                      <a:endParaRPr lang="en-US" sz="1400" dirty="0">
                        <a:solidFill>
                          <a:srgbClr val="3366FF"/>
                        </a:solidFill>
                      </a:endParaRPr>
                    </a:p>
                  </a:txBody>
                  <a:tcPr/>
                </a:tc>
              </a:tr>
              <a:tr h="370840">
                <a:tc>
                  <a:txBody>
                    <a:bodyPr/>
                    <a:lstStyle/>
                    <a:p>
                      <a:r>
                        <a:rPr lang="en-US" sz="1400" dirty="0" smtClean="0">
                          <a:solidFill>
                            <a:srgbClr val="3366FF"/>
                          </a:solidFill>
                        </a:rPr>
                        <a:t>25 to 35 months</a:t>
                      </a:r>
                      <a:endParaRPr lang="en-US" sz="1400" dirty="0">
                        <a:solidFill>
                          <a:srgbClr val="3366FF"/>
                        </a:solidFill>
                      </a:endParaRPr>
                    </a:p>
                  </a:txBody>
                  <a:tcPr/>
                </a:tc>
                <a:tc>
                  <a:txBody>
                    <a:bodyPr/>
                    <a:lstStyle/>
                    <a:p>
                      <a:pPr algn="ctr"/>
                      <a:r>
                        <a:rPr lang="en-US" sz="1400" dirty="0" smtClean="0">
                          <a:solidFill>
                            <a:srgbClr val="3366FF"/>
                          </a:solidFill>
                        </a:rPr>
                        <a:t>1:5</a:t>
                      </a:r>
                      <a:endParaRPr lang="en-US" sz="1400" dirty="0">
                        <a:solidFill>
                          <a:srgbClr val="3366FF"/>
                        </a:solidFill>
                      </a:endParaRPr>
                    </a:p>
                  </a:txBody>
                  <a:tcPr/>
                </a:tc>
                <a:tc>
                  <a:txBody>
                    <a:bodyPr/>
                    <a:lstStyle/>
                    <a:p>
                      <a:r>
                        <a:rPr lang="en-US" sz="1400" dirty="0" smtClean="0">
                          <a:solidFill>
                            <a:srgbClr val="3366FF"/>
                          </a:solidFill>
                        </a:rPr>
                        <a:t>1 January 2016</a:t>
                      </a:r>
                      <a:endParaRPr lang="en-US" sz="1400" dirty="0">
                        <a:solidFill>
                          <a:srgbClr val="3366FF"/>
                        </a:solidFill>
                      </a:endParaRPr>
                    </a:p>
                  </a:txBody>
                  <a:tcPr/>
                </a:tc>
              </a:tr>
              <a:tr h="370840">
                <a:tc>
                  <a:txBody>
                    <a:bodyPr/>
                    <a:lstStyle/>
                    <a:p>
                      <a:r>
                        <a:rPr lang="en-US" sz="1400" dirty="0" smtClean="0">
                          <a:solidFill>
                            <a:srgbClr val="3366FF"/>
                          </a:solidFill>
                        </a:rPr>
                        <a:t>36 months up to including preschool age</a:t>
                      </a:r>
                      <a:endParaRPr lang="en-US" sz="1400" dirty="0">
                        <a:solidFill>
                          <a:srgbClr val="3366FF"/>
                        </a:solidFill>
                      </a:endParaRPr>
                    </a:p>
                  </a:txBody>
                  <a:tcPr/>
                </a:tc>
                <a:tc>
                  <a:txBody>
                    <a:bodyPr/>
                    <a:lstStyle/>
                    <a:p>
                      <a:pPr algn="ctr"/>
                      <a:r>
                        <a:rPr lang="en-US" sz="1400" dirty="0" smtClean="0">
                          <a:solidFill>
                            <a:srgbClr val="3366FF"/>
                          </a:solidFill>
                        </a:rPr>
                        <a:t>1:10</a:t>
                      </a:r>
                      <a:endParaRPr lang="en-US" sz="1400" dirty="0">
                        <a:solidFill>
                          <a:srgbClr val="3366FF"/>
                        </a:solidFill>
                      </a:endParaRPr>
                    </a:p>
                  </a:txBody>
                  <a:tcPr/>
                </a:tc>
                <a:tc>
                  <a:txBody>
                    <a:bodyPr/>
                    <a:lstStyle/>
                    <a:p>
                      <a:r>
                        <a:rPr lang="en-US" sz="1400" dirty="0" smtClean="0">
                          <a:solidFill>
                            <a:srgbClr val="3366FF"/>
                          </a:solidFill>
                        </a:rPr>
                        <a:t>1 January 2016</a:t>
                      </a:r>
                      <a:endParaRPr lang="en-US" sz="1400" dirty="0">
                        <a:solidFill>
                          <a:srgbClr val="3366FF"/>
                        </a:solidFill>
                      </a:endParaRPr>
                    </a:p>
                  </a:txBody>
                  <a:tcPr/>
                </a:tc>
              </a:tr>
            </a:tbl>
          </a:graphicData>
        </a:graphic>
      </p:graphicFrame>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val="154505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79463" y="571499"/>
            <a:ext cx="7872411" cy="5953125"/>
          </a:xfrm>
        </p:spPr>
        <p:txBody>
          <a:bodyPr>
            <a:normAutofit fontScale="92500" lnSpcReduction="20000"/>
          </a:bodyPr>
          <a:lstStyle/>
          <a:p>
            <a:pPr algn="l"/>
            <a:endParaRPr lang="en-US" b="1" u="sng" dirty="0" smtClean="0">
              <a:solidFill>
                <a:srgbClr val="FFFF00"/>
              </a:solidFill>
            </a:endParaRPr>
          </a:p>
          <a:p>
            <a:pPr algn="l"/>
            <a:endParaRPr lang="en-US" b="1" u="sng" dirty="0">
              <a:solidFill>
                <a:srgbClr val="FFFF00"/>
              </a:solidFill>
            </a:endParaRPr>
          </a:p>
          <a:p>
            <a:pPr marL="285750" indent="-285750" algn="l">
              <a:buFont typeface="Wingdings" charset="2"/>
              <a:buChar char="Ø"/>
            </a:pPr>
            <a:r>
              <a:rPr lang="en-US" b="1" u="sng" dirty="0" smtClean="0">
                <a:solidFill>
                  <a:srgbClr val="FFFF00"/>
                </a:solidFill>
              </a:rPr>
              <a:t>Educators </a:t>
            </a:r>
            <a:r>
              <a:rPr lang="en-US" b="1" u="sng" dirty="0">
                <a:solidFill>
                  <a:srgbClr val="FFFF00"/>
                </a:solidFill>
              </a:rPr>
              <a:t>who are under 18 to be supervised</a:t>
            </a:r>
          </a:p>
          <a:p>
            <a:pPr algn="l"/>
            <a:r>
              <a:rPr lang="en-US" dirty="0">
                <a:solidFill>
                  <a:srgbClr val="FFFF00"/>
                </a:solidFill>
              </a:rPr>
              <a:t>The approved provider of a </a:t>
            </a:r>
            <a:r>
              <a:rPr lang="en-US" dirty="0" err="1">
                <a:solidFill>
                  <a:srgbClr val="FFFF00"/>
                </a:solidFill>
              </a:rPr>
              <a:t>centre</a:t>
            </a:r>
            <a:r>
              <a:rPr lang="en-US" dirty="0">
                <a:solidFill>
                  <a:srgbClr val="FFFF00"/>
                </a:solidFill>
              </a:rPr>
              <a:t>-based service must ensure that any educator at the service who is under 18 years of </a:t>
            </a:r>
            <a:r>
              <a:rPr lang="en-US" dirty="0" smtClean="0">
                <a:solidFill>
                  <a:srgbClr val="FFFF00"/>
                </a:solidFill>
              </a:rPr>
              <a:t>age</a:t>
            </a:r>
            <a:r>
              <a:rPr lang="en-US" dirty="0">
                <a:solidFill>
                  <a:srgbClr val="FFFF00"/>
                </a:solidFill>
              </a:rPr>
              <a:t> </a:t>
            </a:r>
            <a:r>
              <a:rPr lang="en-US" dirty="0" smtClean="0">
                <a:solidFill>
                  <a:srgbClr val="FFFF00"/>
                </a:solidFill>
              </a:rPr>
              <a:t>does </a:t>
            </a:r>
            <a:r>
              <a:rPr lang="en-US" dirty="0">
                <a:solidFill>
                  <a:srgbClr val="FFFF00"/>
                </a:solidFill>
              </a:rPr>
              <a:t>not work alone at the service; </a:t>
            </a:r>
            <a:r>
              <a:rPr lang="en-US" dirty="0" smtClean="0">
                <a:solidFill>
                  <a:srgbClr val="FFFF00"/>
                </a:solidFill>
              </a:rPr>
              <a:t>and is </a:t>
            </a:r>
            <a:r>
              <a:rPr lang="en-US" dirty="0">
                <a:solidFill>
                  <a:srgbClr val="FFFF00"/>
                </a:solidFill>
              </a:rPr>
              <a:t>adequately supervised at all times by an educator who has attained the age of 18 </a:t>
            </a:r>
            <a:r>
              <a:rPr lang="en-US" dirty="0" smtClean="0">
                <a:solidFill>
                  <a:srgbClr val="FFFF00"/>
                </a:solidFill>
              </a:rPr>
              <a:t>years</a:t>
            </a:r>
          </a:p>
          <a:p>
            <a:pPr algn="l"/>
            <a:endParaRPr lang="en-US" dirty="0">
              <a:solidFill>
                <a:srgbClr val="FFFF00"/>
              </a:solidFill>
            </a:endParaRPr>
          </a:p>
          <a:p>
            <a:pPr marL="285750" indent="-285750" algn="l">
              <a:buFont typeface="Wingdings" charset="2"/>
              <a:buChar char="Ø"/>
            </a:pPr>
            <a:r>
              <a:rPr lang="en-US" b="1" u="sng" dirty="0">
                <a:solidFill>
                  <a:srgbClr val="FFFF00"/>
                </a:solidFill>
              </a:rPr>
              <a:t>Number of children who can be educated and cared for—family day care educator</a:t>
            </a:r>
          </a:p>
          <a:p>
            <a:pPr algn="l"/>
            <a:r>
              <a:rPr lang="en-US" dirty="0">
                <a:solidFill>
                  <a:srgbClr val="FFFF00"/>
                </a:solidFill>
              </a:rPr>
              <a:t>A family day care educator must not educate and care for more than 7 children at a family day care residence or approved family day care venue at any one time.</a:t>
            </a:r>
          </a:p>
          <a:p>
            <a:pPr algn="l"/>
            <a:r>
              <a:rPr lang="en-US" dirty="0">
                <a:solidFill>
                  <a:srgbClr val="FFFF00"/>
                </a:solidFill>
              </a:rPr>
              <a:t>In determining the number of children who can be educated and cared for by a family day care educator </a:t>
            </a:r>
            <a:r>
              <a:rPr lang="en-US" dirty="0" smtClean="0">
                <a:solidFill>
                  <a:srgbClr val="FFFF00"/>
                </a:solidFill>
              </a:rPr>
              <a:t>no </a:t>
            </a:r>
            <a:r>
              <a:rPr lang="en-US" dirty="0">
                <a:solidFill>
                  <a:srgbClr val="FFFF00"/>
                </a:solidFill>
              </a:rPr>
              <a:t>more than 4 can be preschool age or </a:t>
            </a:r>
            <a:r>
              <a:rPr lang="en-US" dirty="0" smtClean="0">
                <a:solidFill>
                  <a:srgbClr val="FFFF00"/>
                </a:solidFill>
              </a:rPr>
              <a:t>under and if </a:t>
            </a:r>
            <a:r>
              <a:rPr lang="en-US" dirty="0">
                <a:solidFill>
                  <a:srgbClr val="FFFF00"/>
                </a:solidFill>
              </a:rPr>
              <a:t>the children are being educated and cared for at a residence, the educator's own children and any other children at the residence are to be taken into account if—</a:t>
            </a:r>
          </a:p>
          <a:p>
            <a:pPr marL="628650" lvl="1" indent="-171450">
              <a:buFont typeface="Arial"/>
              <a:buChar char="•"/>
            </a:pPr>
            <a:r>
              <a:rPr lang="en-US" sz="1700" dirty="0">
                <a:solidFill>
                  <a:srgbClr val="FFFF00"/>
                </a:solidFill>
              </a:rPr>
              <a:t>those children are under 13 years of age; and</a:t>
            </a:r>
          </a:p>
          <a:p>
            <a:pPr marL="628650" lvl="1" indent="-171450">
              <a:buFont typeface="Arial"/>
              <a:buChar char="•"/>
            </a:pPr>
            <a:r>
              <a:rPr lang="en-US" sz="1700" dirty="0">
                <a:solidFill>
                  <a:srgbClr val="FFFF00"/>
                </a:solidFill>
              </a:rPr>
              <a:t>there is no other adult present and caring for the children.</a:t>
            </a:r>
          </a:p>
          <a:p>
            <a:pPr algn="l"/>
            <a:r>
              <a:rPr lang="en-US" dirty="0">
                <a:solidFill>
                  <a:srgbClr val="FFFF00"/>
                </a:solidFill>
              </a:rPr>
              <a:t>No more than 7 children can be educated and cared for as part of a family day care service at a family day care residence or an approved family day care venue at any one time.</a:t>
            </a:r>
            <a:endParaRPr lang="en-US"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val="172867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33375" y="777875"/>
            <a:ext cx="8508999" cy="5651500"/>
          </a:xfrm>
        </p:spPr>
        <p:txBody>
          <a:bodyPr/>
          <a:lstStyle/>
          <a:p>
            <a:r>
              <a:rPr lang="en-US" sz="2400" b="1" dirty="0">
                <a:solidFill>
                  <a:srgbClr val="FFFF00"/>
                </a:solidFill>
              </a:rPr>
              <a:t>References: </a:t>
            </a:r>
          </a:p>
          <a:p>
            <a:endParaRPr lang="en-US" b="1" dirty="0">
              <a:solidFill>
                <a:srgbClr val="FFFF00"/>
              </a:solidFill>
            </a:endParaRPr>
          </a:p>
          <a:p>
            <a:endParaRPr lang="en-US" dirty="0">
              <a:solidFill>
                <a:srgbClr val="FFFF00"/>
              </a:solidFill>
            </a:endParaRPr>
          </a:p>
          <a:p>
            <a:pPr lvl="1"/>
            <a:r>
              <a:rPr lang="en-US" sz="1400" dirty="0">
                <a:solidFill>
                  <a:srgbClr val="FFFF00"/>
                </a:solidFill>
              </a:rPr>
              <a:t>Bender, J., Flatter, C H., and </a:t>
            </a:r>
            <a:r>
              <a:rPr lang="en-US" sz="1400" dirty="0" err="1">
                <a:solidFill>
                  <a:srgbClr val="FFFF00"/>
                </a:solidFill>
              </a:rPr>
              <a:t>Sorrentino</a:t>
            </a:r>
            <a:r>
              <a:rPr lang="en-US" sz="1400" dirty="0">
                <a:solidFill>
                  <a:srgbClr val="FFFF00"/>
                </a:solidFill>
              </a:rPr>
              <a:t>, J M. (2000) </a:t>
            </a:r>
            <a:r>
              <a:rPr lang="en-US" sz="1400" i="1" dirty="0">
                <a:solidFill>
                  <a:srgbClr val="FFFF00"/>
                </a:solidFill>
              </a:rPr>
              <a:t>Half A Childhood. Quality Programs for Out-of-School Hours, </a:t>
            </a:r>
            <a:r>
              <a:rPr lang="en-US" sz="1400" dirty="0">
                <a:solidFill>
                  <a:srgbClr val="FFFF00"/>
                </a:solidFill>
              </a:rPr>
              <a:t>School- Age NOTES, Nashville, Tennessee. </a:t>
            </a:r>
          </a:p>
          <a:p>
            <a:pPr lvl="1"/>
            <a:r>
              <a:rPr lang="en-US" sz="1400" dirty="0">
                <a:solidFill>
                  <a:srgbClr val="FFFF00"/>
                </a:solidFill>
              </a:rPr>
              <a:t>Department for Community Development, Government of Western Australia. (2002) </a:t>
            </a:r>
            <a:r>
              <a:rPr lang="en-US" sz="1400" i="1" dirty="0">
                <a:solidFill>
                  <a:srgbClr val="FFFF00"/>
                </a:solidFill>
              </a:rPr>
              <a:t>Outside School Hours Care Licensing Manual First Edition. Department for Community Development</a:t>
            </a:r>
            <a:r>
              <a:rPr lang="en-US" sz="1400" dirty="0">
                <a:solidFill>
                  <a:srgbClr val="FFFF00"/>
                </a:solidFill>
              </a:rPr>
              <a:t>, Government of Western Australia. </a:t>
            </a:r>
          </a:p>
          <a:p>
            <a:pPr lvl="1"/>
            <a:r>
              <a:rPr lang="en-US" sz="1400" dirty="0">
                <a:solidFill>
                  <a:srgbClr val="FFFF00"/>
                </a:solidFill>
              </a:rPr>
              <a:t>New South Wales Department of Community Services. </a:t>
            </a:r>
            <a:r>
              <a:rPr lang="en-US" sz="1400" i="1" dirty="0">
                <a:solidFill>
                  <a:srgbClr val="FFFF00"/>
                </a:solidFill>
              </a:rPr>
              <a:t>Children's Services Regulation 2004 </a:t>
            </a:r>
            <a:endParaRPr lang="en-US" sz="1400" dirty="0">
              <a:solidFill>
                <a:srgbClr val="FFFF00"/>
              </a:solidFill>
            </a:endParaRPr>
          </a:p>
          <a:p>
            <a:pPr lvl="1"/>
            <a:r>
              <a:rPr lang="en-US" sz="1400" dirty="0">
                <a:solidFill>
                  <a:srgbClr val="FFFF00"/>
                </a:solidFill>
              </a:rPr>
              <a:t>New South Wales Department of Community Services (2002). </a:t>
            </a:r>
            <a:r>
              <a:rPr lang="en-US" sz="1400" i="1" dirty="0">
                <a:solidFill>
                  <a:srgbClr val="FFFF00"/>
                </a:solidFill>
              </a:rPr>
              <a:t>NSW Curriculum Framework for Children’s Services: The Practice of Relationships, Essential Provisions for Children’s Services. </a:t>
            </a:r>
            <a:r>
              <a:rPr lang="en-US" sz="1400" dirty="0">
                <a:solidFill>
                  <a:srgbClr val="FFFF00"/>
                </a:solidFill>
              </a:rPr>
              <a:t>Office of Childcare, New South Wales. </a:t>
            </a:r>
          </a:p>
          <a:p>
            <a:r>
              <a:rPr lang="en-US" sz="1400" dirty="0" smtClean="0">
                <a:solidFill>
                  <a:srgbClr val="FFFF00"/>
                </a:solidFill>
              </a:rPr>
              <a:t>        http</a:t>
            </a:r>
            <a:r>
              <a:rPr lang="en-US" sz="1400" dirty="0">
                <a:solidFill>
                  <a:srgbClr val="FFFF00"/>
                </a:solidFill>
              </a:rPr>
              <a:t>://</a:t>
            </a:r>
            <a:r>
              <a:rPr lang="en-US" sz="1400" dirty="0" err="1">
                <a:solidFill>
                  <a:srgbClr val="FFFF00"/>
                </a:solidFill>
              </a:rPr>
              <a:t>www.communities.wa.gov.au</a:t>
            </a:r>
            <a:r>
              <a:rPr lang="en-US" sz="1400" dirty="0">
                <a:solidFill>
                  <a:srgbClr val="FFFF00"/>
                </a:solidFill>
              </a:rPr>
              <a:t>/education-and-care/</a:t>
            </a:r>
            <a:r>
              <a:rPr lang="en-US" sz="1400" dirty="0" err="1">
                <a:solidFill>
                  <a:srgbClr val="FFFF00"/>
                </a:solidFill>
              </a:rPr>
              <a:t>nqfgb</a:t>
            </a:r>
            <a:r>
              <a:rPr lang="en-US" sz="1400" dirty="0">
                <a:solidFill>
                  <a:srgbClr val="FFFF00"/>
                </a:solidFill>
              </a:rPr>
              <a:t>/</a:t>
            </a:r>
            <a:r>
              <a:rPr lang="en-US" sz="1400" dirty="0" err="1">
                <a:solidFill>
                  <a:srgbClr val="FFFF00"/>
                </a:solidFill>
              </a:rPr>
              <a:t>regs</a:t>
            </a:r>
            <a:r>
              <a:rPr lang="en-US" sz="1400" dirty="0">
                <a:solidFill>
                  <a:srgbClr val="FFFF00"/>
                </a:solidFill>
              </a:rPr>
              <a:t>/Pages/6regs404.aspx#div002</a:t>
            </a: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val="1896409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463" y="1098311"/>
            <a:ext cx="8062366" cy="5204064"/>
          </a:xfrm>
        </p:spPr>
        <p:txBody>
          <a:bodyPr/>
          <a:lstStyle/>
          <a:p>
            <a:pPr marL="0" indent="0">
              <a:buNone/>
            </a:pPr>
            <a:r>
              <a:rPr lang="en-US" dirty="0">
                <a:solidFill>
                  <a:srgbClr val="FFFF00"/>
                </a:solidFill>
              </a:rPr>
              <a:t>Children need safe, secure child care environments which are effectively supervised. </a:t>
            </a:r>
            <a:endParaRPr lang="en-US" dirty="0" smtClean="0">
              <a:solidFill>
                <a:srgbClr val="FFFF00"/>
              </a:solidFill>
            </a:endParaRPr>
          </a:p>
          <a:p>
            <a:pPr marL="0" indent="0">
              <a:buNone/>
            </a:pPr>
            <a:r>
              <a:rPr lang="en-US" dirty="0" smtClean="0">
                <a:solidFill>
                  <a:srgbClr val="FFFF00"/>
                </a:solidFill>
              </a:rPr>
              <a:t>Educators </a:t>
            </a:r>
            <a:r>
              <a:rPr lang="en-US" dirty="0">
                <a:solidFill>
                  <a:srgbClr val="FFFF00"/>
                </a:solidFill>
              </a:rPr>
              <a:t>have a duty of care to ensure all areas accessible to children are safe, free from hazards, and there are sufficient </a:t>
            </a:r>
            <a:r>
              <a:rPr lang="en-US" dirty="0" smtClean="0">
                <a:solidFill>
                  <a:srgbClr val="FFFF00"/>
                </a:solidFill>
              </a:rPr>
              <a:t>educators </a:t>
            </a:r>
            <a:r>
              <a:rPr lang="en-US" dirty="0">
                <a:solidFill>
                  <a:srgbClr val="FFFF00"/>
                </a:solidFill>
              </a:rPr>
              <a:t>to oversee the children’s activities. </a:t>
            </a:r>
            <a:endParaRPr lang="en-US" dirty="0" smtClean="0">
              <a:solidFill>
                <a:srgbClr val="FFFF00"/>
              </a:solidFill>
            </a:endParaRPr>
          </a:p>
          <a:p>
            <a:pPr marL="0" indent="0">
              <a:buNone/>
            </a:pPr>
            <a:r>
              <a:rPr lang="en-US" dirty="0">
                <a:solidFill>
                  <a:srgbClr val="FFFF00"/>
                </a:solidFill>
              </a:rPr>
              <a:t>The type of supervision required, however, will change depending on the program and activities, the layout of the physical space, and the individual needs of the children. </a:t>
            </a:r>
            <a:endParaRPr lang="en-US" dirty="0">
              <a:solidFill>
                <a:srgbClr val="FFFF00"/>
              </a:solidFill>
            </a:endParaRPr>
          </a:p>
          <a:p>
            <a:pPr marL="0" indent="0">
              <a:buNone/>
            </a:pPr>
            <a:endParaRPr lang="en-US" dirty="0">
              <a:solidFill>
                <a:srgbClr val="FFFF00"/>
              </a:solidFill>
            </a:endParaRPr>
          </a:p>
        </p:txBody>
      </p:sp>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pic>
        <p:nvPicPr>
          <p:cNvPr id="5" name="Picture 4" descr="images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0500" y="4540250"/>
            <a:ext cx="3460750" cy="1898650"/>
          </a:xfrm>
          <a:prstGeom prst="rect">
            <a:avLst/>
          </a:prstGeom>
        </p:spPr>
      </p:pic>
    </p:spTree>
    <p:extLst>
      <p:ext uri="{BB962C8B-B14F-4D97-AF65-F5344CB8AC3E}">
        <p14:creationId xmlns:p14="http://schemas.microsoft.com/office/powerpoint/2010/main" val="3719147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7749" y="338045"/>
            <a:ext cx="6264777" cy="720421"/>
          </a:xfrm>
        </p:spPr>
        <p:txBody>
          <a:bodyPr/>
          <a:lstStyle/>
          <a:p>
            <a:pPr algn="l"/>
            <a:r>
              <a:rPr lang="en-US" dirty="0" smtClean="0">
                <a:solidFill>
                  <a:srgbClr val="FFFF00"/>
                </a:solidFill>
              </a:rPr>
              <a:t>Active Supervision is….</a:t>
            </a:r>
            <a:endParaRPr lang="en-US" dirty="0">
              <a:solidFill>
                <a:srgbClr val="FFFF00"/>
              </a:solidFill>
            </a:endParaRPr>
          </a:p>
        </p:txBody>
      </p:sp>
      <p:sp>
        <p:nvSpPr>
          <p:cNvPr id="6" name="Text Placeholder 5"/>
          <p:cNvSpPr>
            <a:spLocks noGrp="1"/>
          </p:cNvSpPr>
          <p:nvPr>
            <p:ph type="body" sz="half" idx="2"/>
          </p:nvPr>
        </p:nvSpPr>
        <p:spPr>
          <a:xfrm>
            <a:off x="497749" y="1269921"/>
            <a:ext cx="8221448" cy="5251292"/>
          </a:xfrm>
        </p:spPr>
        <p:txBody>
          <a:bodyPr>
            <a:normAutofit fontScale="40000" lnSpcReduction="20000"/>
          </a:bodyPr>
          <a:lstStyle/>
          <a:p>
            <a:pPr marL="285750" indent="-285750" algn="l">
              <a:buFont typeface="Arial"/>
              <a:buChar char="•"/>
            </a:pPr>
            <a:r>
              <a:rPr lang="en-US" sz="5500" dirty="0" smtClean="0">
                <a:solidFill>
                  <a:srgbClr val="FFFF00"/>
                </a:solidFill>
              </a:rPr>
              <a:t>Direct </a:t>
            </a:r>
            <a:r>
              <a:rPr lang="en-US" sz="5500" dirty="0">
                <a:solidFill>
                  <a:srgbClr val="FFFF00"/>
                </a:solidFill>
              </a:rPr>
              <a:t>and constant monitoring by </a:t>
            </a:r>
            <a:r>
              <a:rPr lang="en-US" sz="5500" dirty="0" smtClean="0">
                <a:solidFill>
                  <a:srgbClr val="FFFF00"/>
                </a:solidFill>
              </a:rPr>
              <a:t>Educators </a:t>
            </a:r>
            <a:r>
              <a:rPr lang="en-US" sz="5500" dirty="0">
                <a:solidFill>
                  <a:srgbClr val="FFFF00"/>
                </a:solidFill>
              </a:rPr>
              <a:t>in close proximity to children is useful for actively supervising activities that involve some risk, for example wood work activities, cooking experiences and any children’s play that is in or near water </a:t>
            </a:r>
            <a:endParaRPr lang="en-US" sz="5500" dirty="0" smtClean="0">
              <a:solidFill>
                <a:srgbClr val="FFFF00"/>
              </a:solidFill>
            </a:endParaRPr>
          </a:p>
          <a:p>
            <a:pPr marL="285750" indent="-285750">
              <a:buFont typeface="Arial"/>
              <a:buChar char="•"/>
            </a:pPr>
            <a:endParaRPr lang="en-US" sz="5500" dirty="0" smtClean="0">
              <a:solidFill>
                <a:srgbClr val="FFFF00"/>
              </a:solidFill>
            </a:endParaRPr>
          </a:p>
          <a:p>
            <a:pPr marL="285750" indent="-285750" algn="l">
              <a:buFont typeface="Arial"/>
              <a:buChar char="•"/>
            </a:pPr>
            <a:r>
              <a:rPr lang="en-US" sz="5500" dirty="0">
                <a:solidFill>
                  <a:srgbClr val="FFFF00"/>
                </a:solidFill>
              </a:rPr>
              <a:t>Careful positioning of </a:t>
            </a:r>
            <a:r>
              <a:rPr lang="en-US" sz="5500" dirty="0" smtClean="0">
                <a:solidFill>
                  <a:srgbClr val="FFFF00"/>
                </a:solidFill>
              </a:rPr>
              <a:t>Educator’s </a:t>
            </a:r>
            <a:r>
              <a:rPr lang="en-US" sz="5500" dirty="0">
                <a:solidFill>
                  <a:srgbClr val="FFFF00"/>
                </a:solidFill>
              </a:rPr>
              <a:t>to allow them to observe the maximum area possible.</a:t>
            </a:r>
            <a:br>
              <a:rPr lang="en-US" sz="5500" dirty="0">
                <a:solidFill>
                  <a:srgbClr val="FFFF00"/>
                </a:solidFill>
              </a:rPr>
            </a:br>
            <a:r>
              <a:rPr lang="en-US" sz="5500" dirty="0">
                <a:solidFill>
                  <a:srgbClr val="FFFF00"/>
                </a:solidFill>
              </a:rPr>
              <a:t>By moving around the area </a:t>
            </a:r>
            <a:r>
              <a:rPr lang="en-US" sz="5500" dirty="0" smtClean="0">
                <a:solidFill>
                  <a:srgbClr val="FFFF00"/>
                </a:solidFill>
              </a:rPr>
              <a:t>Educator’s </a:t>
            </a:r>
            <a:r>
              <a:rPr lang="en-US" sz="5500" dirty="0">
                <a:solidFill>
                  <a:srgbClr val="FFFF00"/>
                </a:solidFill>
              </a:rPr>
              <a:t>can </a:t>
            </a:r>
            <a:r>
              <a:rPr lang="en-US" sz="5500" dirty="0" smtClean="0">
                <a:solidFill>
                  <a:srgbClr val="FFFF00"/>
                </a:solidFill>
              </a:rPr>
              <a:t>then </a:t>
            </a:r>
            <a:r>
              <a:rPr lang="en-US" sz="5500" dirty="0">
                <a:solidFill>
                  <a:srgbClr val="FFFF00"/>
                </a:solidFill>
              </a:rPr>
              <a:t>ensure the best view possible, and that they are always facing the children </a:t>
            </a:r>
            <a:endParaRPr lang="en-US" sz="5500" dirty="0" smtClean="0">
              <a:solidFill>
                <a:srgbClr val="FFFF00"/>
              </a:solidFill>
            </a:endParaRPr>
          </a:p>
          <a:p>
            <a:pPr marL="285750" indent="-285750">
              <a:buFont typeface="Arial"/>
              <a:buChar char="•"/>
            </a:pPr>
            <a:endParaRPr lang="en-US" sz="5500" dirty="0">
              <a:solidFill>
                <a:srgbClr val="FFFF00"/>
              </a:solidFill>
            </a:endParaRPr>
          </a:p>
          <a:p>
            <a:pPr marL="285750" indent="-285750" algn="l">
              <a:buFont typeface="Arial"/>
              <a:buChar char="•"/>
            </a:pPr>
            <a:r>
              <a:rPr lang="en-US" sz="5500" dirty="0">
                <a:solidFill>
                  <a:srgbClr val="FFFF00"/>
                </a:solidFill>
              </a:rPr>
              <a:t>Scanning or regularly looking around the area to observe all the children in the vicinity is useful when </a:t>
            </a:r>
            <a:r>
              <a:rPr lang="en-US" sz="5500" dirty="0" smtClean="0">
                <a:solidFill>
                  <a:srgbClr val="FFFF00"/>
                </a:solidFill>
              </a:rPr>
              <a:t>educators </a:t>
            </a:r>
            <a:r>
              <a:rPr lang="en-US" sz="5500" dirty="0">
                <a:solidFill>
                  <a:srgbClr val="FFFF00"/>
                </a:solidFill>
              </a:rPr>
              <a:t>are supervising a large group of </a:t>
            </a:r>
            <a:r>
              <a:rPr lang="en-US" sz="5500" dirty="0" smtClean="0">
                <a:solidFill>
                  <a:srgbClr val="FFFF00"/>
                </a:solidFill>
              </a:rPr>
              <a:t>children </a:t>
            </a:r>
            <a:endParaRPr lang="en-US" sz="5500" dirty="0">
              <a:solidFill>
                <a:srgbClr val="FFFF00"/>
              </a:solidFill>
            </a:endParaRPr>
          </a:p>
          <a:p>
            <a:endParaRPr lang="en-US" dirty="0"/>
          </a:p>
        </p:txBody>
      </p:sp>
      <p:pic>
        <p:nvPicPr>
          <p:cNvPr id="8" name="Picture 7"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val="3140925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08001" y="1047749"/>
            <a:ext cx="8348506" cy="5286375"/>
          </a:xfrm>
        </p:spPr>
        <p:txBody>
          <a:bodyPr>
            <a:normAutofit/>
          </a:bodyPr>
          <a:lstStyle/>
          <a:p>
            <a:pPr marL="342900" indent="-342900" algn="l">
              <a:buFont typeface="Arial"/>
              <a:buChar char="•"/>
            </a:pPr>
            <a:r>
              <a:rPr lang="en-US" sz="2400" dirty="0">
                <a:solidFill>
                  <a:srgbClr val="FFFF00"/>
                </a:solidFill>
              </a:rPr>
              <a:t>Listening closely to children near and far will help to supervise areas that may not be in the </a:t>
            </a:r>
            <a:r>
              <a:rPr lang="en-US" sz="2400" dirty="0" smtClean="0">
                <a:solidFill>
                  <a:srgbClr val="FFFF00"/>
                </a:solidFill>
              </a:rPr>
              <a:t>educator’s </a:t>
            </a:r>
            <a:r>
              <a:rPr lang="en-US" sz="2400" dirty="0">
                <a:solidFill>
                  <a:srgbClr val="FFFF00"/>
                </a:solidFill>
              </a:rPr>
              <a:t>direct line of sight. </a:t>
            </a:r>
            <a:endParaRPr lang="en-US" sz="2400" dirty="0" smtClean="0">
              <a:solidFill>
                <a:srgbClr val="FFFF00"/>
              </a:solidFill>
            </a:endParaRPr>
          </a:p>
          <a:p>
            <a:pPr marL="285750" indent="-285750">
              <a:buFont typeface="Arial"/>
              <a:buChar char="•"/>
            </a:pPr>
            <a:endParaRPr lang="en-US" sz="2400" dirty="0">
              <a:solidFill>
                <a:srgbClr val="FFFF00"/>
              </a:solidFill>
            </a:endParaRPr>
          </a:p>
          <a:p>
            <a:pPr marL="342900" indent="-342900" algn="l">
              <a:buFont typeface="Arial"/>
              <a:buChar char="•"/>
            </a:pPr>
            <a:r>
              <a:rPr lang="en-US" sz="2400" dirty="0">
                <a:solidFill>
                  <a:srgbClr val="FFFF00"/>
                </a:solidFill>
              </a:rPr>
              <a:t>Observing children’s play and anticipating what may happen next will allow </a:t>
            </a:r>
            <a:r>
              <a:rPr lang="en-US" sz="2400" dirty="0" smtClean="0">
                <a:solidFill>
                  <a:srgbClr val="FFFF00"/>
                </a:solidFill>
              </a:rPr>
              <a:t>educator’s </a:t>
            </a:r>
            <a:r>
              <a:rPr lang="en-US" sz="2400" dirty="0">
                <a:solidFill>
                  <a:srgbClr val="FFFF00"/>
                </a:solidFill>
              </a:rPr>
              <a:t>to assist children as difficulties arise and to intervene where there is potential danger to children </a:t>
            </a:r>
          </a:p>
          <a:p>
            <a:pPr marL="285750" indent="-285750">
              <a:buFont typeface="Arial"/>
              <a:buChar char="•"/>
            </a:pPr>
            <a:endParaRPr lang="en-US" sz="2400" dirty="0">
              <a:solidFill>
                <a:srgbClr val="FFFF00"/>
              </a:solidFill>
            </a:endParaRPr>
          </a:p>
          <a:p>
            <a:pPr marL="342900" indent="-342900" algn="l">
              <a:buFont typeface="Arial"/>
              <a:buChar char="•"/>
            </a:pPr>
            <a:r>
              <a:rPr lang="en-US" sz="2400" dirty="0">
                <a:solidFill>
                  <a:srgbClr val="FFFF00"/>
                </a:solidFill>
              </a:rPr>
              <a:t>Balancing activities to ensure risk is </a:t>
            </a:r>
            <a:r>
              <a:rPr lang="en-US" sz="2400" dirty="0" err="1">
                <a:solidFill>
                  <a:srgbClr val="FFFF00"/>
                </a:solidFill>
              </a:rPr>
              <a:t>minimised</a:t>
            </a:r>
            <a:r>
              <a:rPr lang="en-US" sz="2400" dirty="0">
                <a:solidFill>
                  <a:srgbClr val="FFFF00"/>
                </a:solidFill>
              </a:rPr>
              <a:t> and there are sufficient </a:t>
            </a:r>
            <a:r>
              <a:rPr lang="en-US" sz="2400" dirty="0" smtClean="0">
                <a:solidFill>
                  <a:srgbClr val="FFFF00"/>
                </a:solidFill>
              </a:rPr>
              <a:t>educator’s </a:t>
            </a:r>
            <a:r>
              <a:rPr lang="en-US" sz="2400" dirty="0">
                <a:solidFill>
                  <a:srgbClr val="FFFF00"/>
                </a:solidFill>
              </a:rPr>
              <a:t>to attend to children’s needs </a:t>
            </a:r>
          </a:p>
          <a:p>
            <a:endParaRPr lang="en-US" dirty="0"/>
          </a:p>
        </p:txBody>
      </p:sp>
      <p:pic>
        <p:nvPicPr>
          <p:cNvPr id="5" name="Picture 4" descr="SMYL Logo Style 3"/>
          <p:cNvPicPr/>
          <p:nvPr/>
        </p:nvPicPr>
        <p:blipFill>
          <a:blip r:embed="rId2" cstate="print"/>
          <a:srcRect/>
          <a:stretch>
            <a:fillRect/>
          </a:stretch>
        </p:blipFill>
        <p:spPr bwMode="auto">
          <a:xfrm>
            <a:off x="7051824" y="229259"/>
            <a:ext cx="1804682" cy="680280"/>
          </a:xfrm>
          <a:prstGeom prst="rect">
            <a:avLst/>
          </a:prstGeom>
          <a:noFill/>
        </p:spPr>
      </p:pic>
    </p:spTree>
    <p:extLst>
      <p:ext uri="{BB962C8B-B14F-4D97-AF65-F5344CB8AC3E}">
        <p14:creationId xmlns:p14="http://schemas.microsoft.com/office/powerpoint/2010/main" val="1040013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4" y="590550"/>
            <a:ext cx="8015286" cy="869950"/>
          </a:xfrm>
        </p:spPr>
        <p:txBody>
          <a:bodyPr/>
          <a:lstStyle/>
          <a:p>
            <a:r>
              <a:rPr lang="en-US" dirty="0"/>
              <a:t/>
            </a:r>
            <a:br>
              <a:rPr lang="en-US" dirty="0"/>
            </a:br>
            <a:endParaRPr lang="en-US" dirty="0"/>
          </a:p>
        </p:txBody>
      </p:sp>
      <p:sp>
        <p:nvSpPr>
          <p:cNvPr id="4" name="Text Placeholder 3"/>
          <p:cNvSpPr>
            <a:spLocks noGrp="1"/>
          </p:cNvSpPr>
          <p:nvPr>
            <p:ph type="body" sz="half" idx="2"/>
          </p:nvPr>
        </p:nvSpPr>
        <p:spPr>
          <a:xfrm>
            <a:off x="652463" y="590550"/>
            <a:ext cx="7571159" cy="5981700"/>
          </a:xfrm>
        </p:spPr>
        <p:txBody>
          <a:bodyPr>
            <a:normAutofit fontScale="92500" lnSpcReduction="20000"/>
          </a:bodyPr>
          <a:lstStyle/>
          <a:p>
            <a:pPr algn="l"/>
            <a:r>
              <a:rPr lang="en-US" sz="3800" b="1" dirty="0">
                <a:solidFill>
                  <a:srgbClr val="FFFF00"/>
                </a:solidFill>
              </a:rPr>
              <a:t>Tools to aid effective </a:t>
            </a:r>
            <a:r>
              <a:rPr lang="en-US" sz="3800" b="1" dirty="0" smtClean="0">
                <a:solidFill>
                  <a:srgbClr val="FFFF00"/>
                </a:solidFill>
              </a:rPr>
              <a:t>supervision</a:t>
            </a:r>
          </a:p>
          <a:p>
            <a:pPr algn="l"/>
            <a:endParaRPr lang="en-US" sz="1500" b="1" u="sng" dirty="0" smtClean="0">
              <a:solidFill>
                <a:srgbClr val="FFFF00"/>
              </a:solidFill>
            </a:endParaRPr>
          </a:p>
          <a:p>
            <a:pPr marL="285750" indent="-285750" algn="l">
              <a:buFont typeface="Wingdings" charset="2"/>
              <a:buChar char="Ø"/>
            </a:pPr>
            <a:r>
              <a:rPr lang="en-US" b="1" u="sng" dirty="0" smtClean="0">
                <a:solidFill>
                  <a:srgbClr val="FFFF00"/>
                </a:solidFill>
              </a:rPr>
              <a:t>Conduct </a:t>
            </a:r>
            <a:r>
              <a:rPr lang="en-US" b="1" u="sng" dirty="0">
                <a:solidFill>
                  <a:srgbClr val="FFFF00"/>
                </a:solidFill>
              </a:rPr>
              <a:t>safety checks </a:t>
            </a:r>
            <a:endParaRPr lang="en-US" b="1" u="sng" dirty="0">
              <a:solidFill>
                <a:srgbClr val="FFFF00"/>
              </a:solidFill>
            </a:endParaRPr>
          </a:p>
          <a:p>
            <a:pPr algn="l"/>
            <a:r>
              <a:rPr lang="en-US" dirty="0">
                <a:solidFill>
                  <a:srgbClr val="FFFF00"/>
                </a:solidFill>
              </a:rPr>
              <a:t>The child care environment should be inspected and monitored for hazards that could lead to poisoning or injury. Services should have safety check systems in place that allow </a:t>
            </a:r>
            <a:r>
              <a:rPr lang="en-US" dirty="0" smtClean="0">
                <a:solidFill>
                  <a:srgbClr val="FFFF00"/>
                </a:solidFill>
              </a:rPr>
              <a:t>educator’s </a:t>
            </a:r>
            <a:r>
              <a:rPr lang="en-US" dirty="0">
                <a:solidFill>
                  <a:srgbClr val="FFFF00"/>
                </a:solidFill>
              </a:rPr>
              <a:t>to easily monitor, report and remove hazards</a:t>
            </a:r>
            <a:r>
              <a:rPr lang="en-US" dirty="0" smtClean="0">
                <a:solidFill>
                  <a:srgbClr val="FFFF00"/>
                </a:solidFill>
              </a:rPr>
              <a:t>.</a:t>
            </a:r>
          </a:p>
          <a:p>
            <a:pPr algn="l"/>
            <a:r>
              <a:rPr lang="en-US" dirty="0" smtClean="0">
                <a:solidFill>
                  <a:srgbClr val="FFFF00"/>
                </a:solidFill>
              </a:rPr>
              <a:t> </a:t>
            </a:r>
            <a:endParaRPr lang="en-US" dirty="0">
              <a:solidFill>
                <a:srgbClr val="FFFF00"/>
              </a:solidFill>
            </a:endParaRPr>
          </a:p>
          <a:p>
            <a:pPr marL="285750" indent="-285750" algn="l">
              <a:buFont typeface="Wingdings" charset="2"/>
              <a:buChar char="Ø"/>
            </a:pPr>
            <a:r>
              <a:rPr lang="en-US" b="1" u="sng" dirty="0">
                <a:solidFill>
                  <a:srgbClr val="FFFF00"/>
                </a:solidFill>
              </a:rPr>
              <a:t>Position </a:t>
            </a:r>
            <a:r>
              <a:rPr lang="en-US" b="1" u="sng" dirty="0" smtClean="0">
                <a:solidFill>
                  <a:srgbClr val="FFFF00"/>
                </a:solidFill>
              </a:rPr>
              <a:t>educators </a:t>
            </a:r>
            <a:r>
              <a:rPr lang="en-US" b="1" u="sng" dirty="0">
                <a:solidFill>
                  <a:srgbClr val="FFFF00"/>
                </a:solidFill>
              </a:rPr>
              <a:t>in close proximity to </a:t>
            </a:r>
            <a:r>
              <a:rPr lang="en-US" b="1" u="sng" dirty="0" smtClean="0">
                <a:solidFill>
                  <a:srgbClr val="FFFF00"/>
                </a:solidFill>
              </a:rPr>
              <a:t>children</a:t>
            </a:r>
          </a:p>
          <a:p>
            <a:pPr algn="l"/>
            <a:r>
              <a:rPr lang="en-US" dirty="0" smtClean="0">
                <a:solidFill>
                  <a:srgbClr val="FFFF00"/>
                </a:solidFill>
              </a:rPr>
              <a:t>Educator’s </a:t>
            </a:r>
            <a:r>
              <a:rPr lang="en-US" dirty="0">
                <a:solidFill>
                  <a:srgbClr val="FFFF00"/>
                </a:solidFill>
              </a:rPr>
              <a:t>should be close enough to children to intervene promptly and prevent injury. This is particularly important when children are attempting an activity for the first time or </a:t>
            </a:r>
            <a:endParaRPr lang="en-US" dirty="0">
              <a:solidFill>
                <a:srgbClr val="FFFF00"/>
              </a:solidFill>
            </a:endParaRPr>
          </a:p>
          <a:p>
            <a:endParaRPr lang="en-US" dirty="0" smtClean="0"/>
          </a:p>
          <a:p>
            <a:pPr marL="285750" indent="-285750" algn="l">
              <a:buFont typeface="Wingdings" charset="2"/>
              <a:buChar char="Ø"/>
            </a:pPr>
            <a:r>
              <a:rPr lang="en-US" dirty="0" smtClean="0">
                <a:solidFill>
                  <a:srgbClr val="FFFF00"/>
                </a:solidFill>
              </a:rPr>
              <a:t>Educators should ensure that play </a:t>
            </a:r>
            <a:r>
              <a:rPr lang="en-US" dirty="0">
                <a:solidFill>
                  <a:srgbClr val="FFFF00"/>
                </a:solidFill>
              </a:rPr>
              <a:t>areas designed for safety will also assist in the supervision of children and will include: </a:t>
            </a:r>
            <a:endParaRPr lang="en-US" dirty="0">
              <a:solidFill>
                <a:srgbClr val="FFFF00"/>
              </a:solidFill>
            </a:endParaRPr>
          </a:p>
          <a:p>
            <a:pPr marL="285750" indent="-285750" algn="l">
              <a:buFont typeface="Wingdings" charset="2"/>
              <a:buChar char="ü"/>
            </a:pPr>
            <a:r>
              <a:rPr lang="en-US" dirty="0">
                <a:solidFill>
                  <a:srgbClr val="FFFF00"/>
                </a:solidFill>
              </a:rPr>
              <a:t>Safe fall zones </a:t>
            </a:r>
          </a:p>
          <a:p>
            <a:pPr marL="285750" indent="-285750" algn="l">
              <a:buFont typeface="Wingdings" charset="2"/>
              <a:buChar char="ü"/>
            </a:pPr>
            <a:r>
              <a:rPr lang="en-US" dirty="0">
                <a:solidFill>
                  <a:srgbClr val="FFFF00"/>
                </a:solidFill>
              </a:rPr>
              <a:t>Good traffic flow </a:t>
            </a:r>
          </a:p>
          <a:p>
            <a:pPr marL="285750" indent="-285750" algn="l">
              <a:buFont typeface="Wingdings" charset="2"/>
              <a:buChar char="ü"/>
            </a:pPr>
            <a:r>
              <a:rPr lang="en-US" dirty="0">
                <a:solidFill>
                  <a:srgbClr val="FFFF00"/>
                </a:solidFill>
              </a:rPr>
              <a:t>Ongoing maintenance of buildings and equipment </a:t>
            </a:r>
          </a:p>
          <a:p>
            <a:pPr marL="285750" indent="-285750" algn="l">
              <a:buFont typeface="Wingdings" charset="2"/>
              <a:buChar char="ü"/>
            </a:pPr>
            <a:r>
              <a:rPr lang="en-US" dirty="0">
                <a:solidFill>
                  <a:srgbClr val="FFFF00"/>
                </a:solidFill>
              </a:rPr>
              <a:t>Minimal trip hazards </a:t>
            </a:r>
          </a:p>
          <a:p>
            <a:pPr marL="285750" indent="-285750" algn="l">
              <a:buFont typeface="Wingdings" charset="2"/>
              <a:buChar char="ü"/>
            </a:pPr>
            <a:r>
              <a:rPr lang="en-US" dirty="0">
                <a:solidFill>
                  <a:srgbClr val="FFFF00"/>
                </a:solidFill>
              </a:rPr>
              <a:t>Platforms with guardrails </a:t>
            </a:r>
          </a:p>
          <a:p>
            <a:pPr marL="285750" indent="-285750" algn="l">
              <a:buFont typeface="Wingdings" charset="2"/>
              <a:buChar char="ü"/>
            </a:pPr>
            <a:r>
              <a:rPr lang="en-US" dirty="0">
                <a:solidFill>
                  <a:srgbClr val="FFFF00"/>
                </a:solidFill>
              </a:rPr>
              <a:t>Equipment that does not have pinch points, sharp edges, things that protrude or tangle or that may cause entrapment </a:t>
            </a:r>
          </a:p>
          <a:p>
            <a:pPr algn="l"/>
            <a:endParaRPr lang="en-US" dirty="0"/>
          </a:p>
        </p:txBody>
      </p:sp>
      <p:pic>
        <p:nvPicPr>
          <p:cNvPr id="8" name="Picture 7"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val="132413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6"/>
          <p:cNvSpPr>
            <a:spLocks noGrp="1"/>
          </p:cNvSpPr>
          <p:nvPr>
            <p:ph type="body" sz="half" idx="2"/>
          </p:nvPr>
        </p:nvSpPr>
        <p:spPr>
          <a:xfrm>
            <a:off x="779463" y="508000"/>
            <a:ext cx="7697787" cy="5905500"/>
          </a:xfrm>
        </p:spPr>
        <p:txBody>
          <a:bodyPr/>
          <a:lstStyle/>
          <a:p>
            <a:pPr marL="285750" indent="-285750" algn="l">
              <a:buFont typeface="Wingdings" charset="2"/>
              <a:buChar char="Ø"/>
            </a:pPr>
            <a:r>
              <a:rPr lang="en-US" b="1" u="sng" dirty="0">
                <a:solidFill>
                  <a:srgbClr val="FFFF00"/>
                </a:solidFill>
              </a:rPr>
              <a:t>Supervision on </a:t>
            </a:r>
            <a:r>
              <a:rPr lang="en-US" b="1" u="sng" dirty="0" smtClean="0">
                <a:solidFill>
                  <a:srgbClr val="FFFF00"/>
                </a:solidFill>
              </a:rPr>
              <a:t>excursions</a:t>
            </a:r>
          </a:p>
          <a:p>
            <a:pPr algn="l"/>
            <a:r>
              <a:rPr lang="en-US" dirty="0" smtClean="0">
                <a:solidFill>
                  <a:srgbClr val="FFFF00"/>
                </a:solidFill>
              </a:rPr>
              <a:t>A </a:t>
            </a:r>
            <a:r>
              <a:rPr lang="en-US" dirty="0">
                <a:solidFill>
                  <a:srgbClr val="FFFF00"/>
                </a:solidFill>
              </a:rPr>
              <a:t>greater ratio of </a:t>
            </a:r>
            <a:r>
              <a:rPr lang="en-US" dirty="0" smtClean="0">
                <a:solidFill>
                  <a:srgbClr val="FFFF00"/>
                </a:solidFill>
              </a:rPr>
              <a:t>educators </a:t>
            </a:r>
            <a:r>
              <a:rPr lang="en-US" dirty="0">
                <a:solidFill>
                  <a:srgbClr val="FFFF00"/>
                </a:solidFill>
              </a:rPr>
              <a:t>to children will often be required when taking children on an excursion outside the service premises. </a:t>
            </a:r>
            <a:endParaRPr lang="en-US" dirty="0" smtClean="0">
              <a:solidFill>
                <a:srgbClr val="FFFF00"/>
              </a:solidFill>
            </a:endParaRPr>
          </a:p>
          <a:p>
            <a:pPr algn="l"/>
            <a:endParaRPr lang="en-US" dirty="0">
              <a:solidFill>
                <a:srgbClr val="FFFF00"/>
              </a:solidFill>
            </a:endParaRPr>
          </a:p>
          <a:p>
            <a:pPr marL="285750" indent="-285750" algn="l">
              <a:buFont typeface="Wingdings" charset="2"/>
              <a:buChar char="Ø"/>
            </a:pPr>
            <a:r>
              <a:rPr lang="en-US" b="1" u="sng" dirty="0">
                <a:solidFill>
                  <a:srgbClr val="FFFF00"/>
                </a:solidFill>
              </a:rPr>
              <a:t>Monitor children’s health </a:t>
            </a:r>
            <a:endParaRPr lang="en-US" b="1" u="sng" dirty="0">
              <a:solidFill>
                <a:srgbClr val="FFFF00"/>
              </a:solidFill>
            </a:endParaRPr>
          </a:p>
          <a:p>
            <a:pPr algn="l"/>
            <a:r>
              <a:rPr lang="en-US" dirty="0">
                <a:solidFill>
                  <a:srgbClr val="FFFF00"/>
                </a:solidFill>
              </a:rPr>
              <a:t>Children with early signs of illness and atypical behavior should be closely monitored and appropriate action </a:t>
            </a:r>
            <a:r>
              <a:rPr lang="en-US" dirty="0" smtClean="0">
                <a:solidFill>
                  <a:srgbClr val="FFFF00"/>
                </a:solidFill>
              </a:rPr>
              <a:t>taken. </a:t>
            </a:r>
          </a:p>
          <a:p>
            <a:pPr algn="l"/>
            <a:endParaRPr lang="en-US" dirty="0">
              <a:solidFill>
                <a:srgbClr val="FFFF00"/>
              </a:solidFill>
            </a:endParaRPr>
          </a:p>
          <a:p>
            <a:pPr marL="285750" indent="-285750" algn="l">
              <a:buFont typeface="Wingdings" charset="2"/>
              <a:buChar char="Ø"/>
            </a:pPr>
            <a:r>
              <a:rPr lang="en-US" b="1" u="sng" dirty="0">
                <a:solidFill>
                  <a:srgbClr val="FFFF00"/>
                </a:solidFill>
              </a:rPr>
              <a:t>Supervise children’s departure </a:t>
            </a:r>
            <a:endParaRPr lang="en-US" u="sng" dirty="0">
              <a:solidFill>
                <a:srgbClr val="FFFF00"/>
              </a:solidFill>
            </a:endParaRPr>
          </a:p>
          <a:p>
            <a:pPr algn="l"/>
            <a:r>
              <a:rPr lang="en-US" dirty="0">
                <a:solidFill>
                  <a:srgbClr val="FFFF00"/>
                </a:solidFill>
              </a:rPr>
              <a:t>When supervising children’s daily departure from the service, </a:t>
            </a:r>
            <a:r>
              <a:rPr lang="en-US" dirty="0" smtClean="0">
                <a:solidFill>
                  <a:srgbClr val="FFFF00"/>
                </a:solidFill>
              </a:rPr>
              <a:t>educators </a:t>
            </a:r>
            <a:r>
              <a:rPr lang="en-US" dirty="0">
                <a:solidFill>
                  <a:srgbClr val="FFFF00"/>
                </a:solidFill>
              </a:rPr>
              <a:t>should be aware of the people who have the authority to collect the child. The service should only ever release children into the care of </a:t>
            </a:r>
            <a:r>
              <a:rPr lang="en-US" dirty="0" err="1">
                <a:solidFill>
                  <a:srgbClr val="FFFF00"/>
                </a:solidFill>
              </a:rPr>
              <a:t>authorised</a:t>
            </a:r>
            <a:r>
              <a:rPr lang="en-US" dirty="0">
                <a:solidFill>
                  <a:srgbClr val="FFFF00"/>
                </a:solidFill>
              </a:rPr>
              <a:t> people. </a:t>
            </a:r>
            <a:endParaRPr lang="en-US" dirty="0">
              <a:solidFill>
                <a:srgbClr val="FFFF00"/>
              </a:solidFill>
            </a:endParaRPr>
          </a:p>
          <a:p>
            <a:pPr algn="l"/>
            <a:endParaRPr lang="en-US" b="1" dirty="0" smtClean="0">
              <a:solidFill>
                <a:srgbClr val="FFFF00"/>
              </a:solidFill>
            </a:endParaRPr>
          </a:p>
          <a:p>
            <a:pPr marL="285750" indent="-285750" algn="l">
              <a:buFont typeface="Wingdings" charset="2"/>
              <a:buChar char="Ø"/>
            </a:pPr>
            <a:r>
              <a:rPr lang="en-US" b="1" u="sng" dirty="0" smtClean="0">
                <a:solidFill>
                  <a:srgbClr val="FFFF00"/>
                </a:solidFill>
              </a:rPr>
              <a:t>Observe </a:t>
            </a:r>
            <a:r>
              <a:rPr lang="en-US" b="1" u="sng" dirty="0">
                <a:solidFill>
                  <a:srgbClr val="FFFF00"/>
                </a:solidFill>
              </a:rPr>
              <a:t>play and behavior </a:t>
            </a:r>
            <a:endParaRPr lang="en-US" u="sng" dirty="0" smtClean="0">
              <a:solidFill>
                <a:srgbClr val="FFFF00"/>
              </a:solidFill>
            </a:endParaRPr>
          </a:p>
          <a:p>
            <a:pPr algn="l"/>
            <a:r>
              <a:rPr lang="en-US" dirty="0" smtClean="0">
                <a:solidFill>
                  <a:srgbClr val="FFFF00"/>
                </a:solidFill>
              </a:rPr>
              <a:t>Children’s </a:t>
            </a:r>
            <a:r>
              <a:rPr lang="en-US" dirty="0">
                <a:solidFill>
                  <a:srgbClr val="FFFF00"/>
                </a:solidFill>
              </a:rPr>
              <a:t>play and </a:t>
            </a:r>
            <a:r>
              <a:rPr lang="en-US" dirty="0" err="1">
                <a:solidFill>
                  <a:srgbClr val="FFFF00"/>
                </a:solidFill>
              </a:rPr>
              <a:t>behaviour</a:t>
            </a:r>
            <a:r>
              <a:rPr lang="en-US" dirty="0">
                <a:solidFill>
                  <a:srgbClr val="FFFF00"/>
                </a:solidFill>
              </a:rPr>
              <a:t> should be observed to ensure no injury or harm occurs. </a:t>
            </a:r>
            <a:endParaRPr lang="en-US" dirty="0">
              <a:solidFill>
                <a:srgbClr val="FFFF00"/>
              </a:solidFill>
            </a:endParaRPr>
          </a:p>
          <a:p>
            <a:pPr algn="l"/>
            <a:endParaRPr lang="en-US" dirty="0">
              <a:solidFill>
                <a:srgbClr val="FFFF00"/>
              </a:solidFill>
            </a:endParaRPr>
          </a:p>
          <a:p>
            <a:pPr algn="l"/>
            <a:endParaRPr lang="en-US" dirty="0">
              <a:solidFill>
                <a:srgbClr val="FFFF00"/>
              </a:solidFill>
            </a:endParaRPr>
          </a:p>
        </p:txBody>
      </p:sp>
      <p:pic>
        <p:nvPicPr>
          <p:cNvPr id="14" name="Picture 13"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val="230254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03251" y="892377"/>
            <a:ext cx="7953374" cy="5489373"/>
          </a:xfrm>
        </p:spPr>
        <p:txBody>
          <a:bodyPr>
            <a:normAutofit/>
          </a:bodyPr>
          <a:lstStyle/>
          <a:p>
            <a:pPr marL="285750" indent="-285750" algn="l">
              <a:buFont typeface="Wingdings" charset="2"/>
              <a:buChar char="Ø"/>
            </a:pPr>
            <a:r>
              <a:rPr lang="en-US" b="1" u="sng" dirty="0">
                <a:solidFill>
                  <a:srgbClr val="FFFF00"/>
                </a:solidFill>
              </a:rPr>
              <a:t>Position equipment and arrange the environment </a:t>
            </a:r>
            <a:endParaRPr lang="en-US" b="1" u="sng" dirty="0">
              <a:solidFill>
                <a:srgbClr val="FFFF00"/>
              </a:solidFill>
            </a:endParaRPr>
          </a:p>
          <a:p>
            <a:pPr algn="l"/>
            <a:r>
              <a:rPr lang="en-US" dirty="0">
                <a:solidFill>
                  <a:srgbClr val="FFFF00"/>
                </a:solidFill>
              </a:rPr>
              <a:t>Well designed environments will take supervision into account and allow </a:t>
            </a:r>
            <a:r>
              <a:rPr lang="en-US" dirty="0" smtClean="0">
                <a:solidFill>
                  <a:srgbClr val="FFFF00"/>
                </a:solidFill>
              </a:rPr>
              <a:t>educators </a:t>
            </a:r>
            <a:r>
              <a:rPr lang="en-US" dirty="0">
                <a:solidFill>
                  <a:srgbClr val="FFFF00"/>
                </a:solidFill>
              </a:rPr>
              <a:t>to monitor children’s play with ease. </a:t>
            </a:r>
            <a:endParaRPr lang="en-US" dirty="0" smtClean="0">
              <a:solidFill>
                <a:srgbClr val="FFFF00"/>
              </a:solidFill>
            </a:endParaRPr>
          </a:p>
          <a:p>
            <a:pPr algn="l"/>
            <a:endParaRPr lang="en-US" dirty="0">
              <a:solidFill>
                <a:srgbClr val="FFFF00"/>
              </a:solidFill>
            </a:endParaRPr>
          </a:p>
          <a:p>
            <a:pPr marL="285750" indent="-285750" algn="l">
              <a:buFont typeface="Wingdings" charset="2"/>
              <a:buChar char="Ø"/>
            </a:pPr>
            <a:r>
              <a:rPr lang="en-US" u="sng" dirty="0">
                <a:solidFill>
                  <a:srgbClr val="FFFF00"/>
                </a:solidFill>
              </a:rPr>
              <a:t>Constant supervision near water </a:t>
            </a:r>
            <a:endParaRPr lang="en-US" u="sng" dirty="0">
              <a:solidFill>
                <a:srgbClr val="FFFF00"/>
              </a:solidFill>
            </a:endParaRPr>
          </a:p>
          <a:p>
            <a:pPr algn="l"/>
            <a:r>
              <a:rPr lang="en-US" dirty="0">
                <a:solidFill>
                  <a:srgbClr val="FFFF00"/>
                </a:solidFill>
              </a:rPr>
              <a:t>Services must comply with licensing regulations and/or national standards when supervising children in or near water. Any activity where children play with, near or in water poses a high safety risk. </a:t>
            </a:r>
            <a:endParaRPr lang="en-US" dirty="0">
              <a:solidFill>
                <a:srgbClr val="FFFF00"/>
              </a:solidFill>
            </a:endParaRPr>
          </a:p>
          <a:p>
            <a:pPr algn="l"/>
            <a:endParaRPr lang="en-US" dirty="0" smtClean="0">
              <a:solidFill>
                <a:srgbClr val="FFFF00"/>
              </a:solidFill>
            </a:endParaRPr>
          </a:p>
          <a:p>
            <a:pPr algn="l"/>
            <a:endParaRPr lang="en-US"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pic>
        <p:nvPicPr>
          <p:cNvPr id="6" name="Picture 5" descr="imag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3854450"/>
            <a:ext cx="3556000" cy="2133600"/>
          </a:xfrm>
          <a:prstGeom prst="rect">
            <a:avLst/>
          </a:prstGeom>
        </p:spPr>
      </p:pic>
    </p:spTree>
    <p:extLst>
      <p:ext uri="{BB962C8B-B14F-4D97-AF65-F5344CB8AC3E}">
        <p14:creationId xmlns:p14="http://schemas.microsoft.com/office/powerpoint/2010/main" val="410591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1000" y="492125"/>
            <a:ext cx="8318500" cy="6000750"/>
          </a:xfrm>
        </p:spPr>
        <p:txBody>
          <a:bodyPr/>
          <a:lstStyle/>
          <a:p>
            <a:r>
              <a:rPr lang="en-US" sz="3200" b="1" dirty="0">
                <a:solidFill>
                  <a:srgbClr val="FFFF00"/>
                </a:solidFill>
              </a:rPr>
              <a:t>How do we ensure consistent </a:t>
            </a:r>
            <a:endParaRPr lang="en-US" sz="3200" b="1" dirty="0" smtClean="0">
              <a:solidFill>
                <a:srgbClr val="FFFF00"/>
              </a:solidFill>
            </a:endParaRPr>
          </a:p>
          <a:p>
            <a:r>
              <a:rPr lang="en-US" sz="3200" b="1" dirty="0" smtClean="0">
                <a:solidFill>
                  <a:srgbClr val="FFFF00"/>
                </a:solidFill>
              </a:rPr>
              <a:t>supervision </a:t>
            </a:r>
            <a:r>
              <a:rPr lang="en-US" sz="3200" b="1" dirty="0">
                <a:solidFill>
                  <a:srgbClr val="FFFF00"/>
                </a:solidFill>
              </a:rPr>
              <a:t>by staff and </a:t>
            </a:r>
            <a:r>
              <a:rPr lang="en-US" sz="3200" b="1" dirty="0" smtClean="0">
                <a:solidFill>
                  <a:srgbClr val="FFFF00"/>
                </a:solidFill>
              </a:rPr>
              <a:t>educators</a:t>
            </a:r>
            <a:r>
              <a:rPr lang="en-US" sz="3200" b="1" dirty="0">
                <a:solidFill>
                  <a:srgbClr val="FFFF00"/>
                </a:solidFill>
              </a:rPr>
              <a:t>? </a:t>
            </a:r>
            <a:endParaRPr lang="en-US" sz="3200" dirty="0">
              <a:solidFill>
                <a:srgbClr val="FFFF00"/>
              </a:solidFill>
            </a:endParaRPr>
          </a:p>
          <a:p>
            <a:endParaRPr lang="en-US" dirty="0" smtClean="0">
              <a:solidFill>
                <a:srgbClr val="FFFF00"/>
              </a:solidFill>
            </a:endParaRPr>
          </a:p>
          <a:p>
            <a:pPr algn="l"/>
            <a:r>
              <a:rPr lang="en-US" dirty="0" smtClean="0">
                <a:solidFill>
                  <a:srgbClr val="FFFF00"/>
                </a:solidFill>
              </a:rPr>
              <a:t>There </a:t>
            </a:r>
            <a:r>
              <a:rPr lang="en-US" dirty="0">
                <a:solidFill>
                  <a:srgbClr val="FFFF00"/>
                </a:solidFill>
              </a:rPr>
              <a:t>are many moments in the busy day-to-day operations of a child care service where </a:t>
            </a:r>
            <a:r>
              <a:rPr lang="en-US" dirty="0" smtClean="0">
                <a:solidFill>
                  <a:srgbClr val="FFFF00"/>
                </a:solidFill>
              </a:rPr>
              <a:t>educator’s </a:t>
            </a:r>
            <a:r>
              <a:rPr lang="en-US" dirty="0">
                <a:solidFill>
                  <a:srgbClr val="FFFF00"/>
                </a:solidFill>
              </a:rPr>
              <a:t>will need to respond flexibly to children’s and families’ needs whilst maintaining supervision standards. </a:t>
            </a:r>
            <a:endParaRPr lang="en-US" dirty="0" smtClean="0">
              <a:solidFill>
                <a:srgbClr val="FFFF00"/>
              </a:solidFill>
            </a:endParaRPr>
          </a:p>
          <a:p>
            <a:pPr algn="l"/>
            <a:endParaRPr lang="en-US" dirty="0">
              <a:solidFill>
                <a:srgbClr val="FFFF00"/>
              </a:solidFill>
            </a:endParaRPr>
          </a:p>
          <a:p>
            <a:pPr marL="285750" indent="-285750" algn="l">
              <a:buFont typeface="Wingdings" charset="2"/>
              <a:buChar char="ü"/>
            </a:pPr>
            <a:r>
              <a:rPr lang="en-US" dirty="0" smtClean="0">
                <a:solidFill>
                  <a:srgbClr val="FFFF00"/>
                </a:solidFill>
              </a:rPr>
              <a:t>Educators </a:t>
            </a:r>
            <a:r>
              <a:rPr lang="en-US" dirty="0">
                <a:solidFill>
                  <a:srgbClr val="FFFF00"/>
                </a:solidFill>
              </a:rPr>
              <a:t>rosters and routines should be designed to </a:t>
            </a:r>
            <a:r>
              <a:rPr lang="en-US" dirty="0" err="1">
                <a:solidFill>
                  <a:srgbClr val="FFFF00"/>
                </a:solidFill>
              </a:rPr>
              <a:t>maximise</a:t>
            </a:r>
            <a:r>
              <a:rPr lang="en-US" dirty="0">
                <a:solidFill>
                  <a:srgbClr val="FFFF00"/>
                </a:solidFill>
              </a:rPr>
              <a:t> the consistency of supervision of children by ensuring that: </a:t>
            </a:r>
            <a:endParaRPr lang="en-US" dirty="0">
              <a:solidFill>
                <a:srgbClr val="FFFF00"/>
              </a:solidFill>
            </a:endParaRPr>
          </a:p>
          <a:p>
            <a:pPr marL="285750" indent="-285750" algn="l">
              <a:buFont typeface="Wingdings" charset="2"/>
              <a:buChar char="ü"/>
            </a:pPr>
            <a:r>
              <a:rPr lang="en-US" dirty="0">
                <a:solidFill>
                  <a:srgbClr val="FFFF00"/>
                </a:solidFill>
              </a:rPr>
              <a:t>Required </a:t>
            </a:r>
            <a:r>
              <a:rPr lang="en-US" dirty="0" smtClean="0">
                <a:solidFill>
                  <a:srgbClr val="FFFF00"/>
                </a:solidFill>
              </a:rPr>
              <a:t>educator </a:t>
            </a:r>
            <a:r>
              <a:rPr lang="en-US" dirty="0">
                <a:solidFill>
                  <a:srgbClr val="FFFF00"/>
                </a:solidFill>
              </a:rPr>
              <a:t>to child ratios are maintained at all times </a:t>
            </a:r>
          </a:p>
          <a:p>
            <a:pPr marL="285750" indent="-285750" algn="l">
              <a:buFont typeface="Wingdings" charset="2"/>
              <a:buChar char="ü"/>
            </a:pPr>
            <a:r>
              <a:rPr lang="en-US" dirty="0" smtClean="0">
                <a:solidFill>
                  <a:srgbClr val="FFFF00"/>
                </a:solidFill>
              </a:rPr>
              <a:t>Educators </a:t>
            </a:r>
            <a:r>
              <a:rPr lang="en-US" dirty="0">
                <a:solidFill>
                  <a:srgbClr val="FFFF00"/>
                </a:solidFill>
              </a:rPr>
              <a:t>are available to greet and farewell children and families on arrival and departure </a:t>
            </a:r>
          </a:p>
          <a:p>
            <a:pPr marL="285750" indent="-285750" algn="l">
              <a:buFont typeface="Wingdings" charset="2"/>
              <a:buChar char="ü"/>
            </a:pPr>
            <a:r>
              <a:rPr lang="en-US" dirty="0">
                <a:solidFill>
                  <a:srgbClr val="FFFF00"/>
                </a:solidFill>
              </a:rPr>
              <a:t>Supervision standards are maintained during </a:t>
            </a:r>
            <a:r>
              <a:rPr lang="en-US" dirty="0" smtClean="0">
                <a:solidFill>
                  <a:srgbClr val="FFFF00"/>
                </a:solidFill>
              </a:rPr>
              <a:t>educator </a:t>
            </a:r>
            <a:r>
              <a:rPr lang="en-US" dirty="0">
                <a:solidFill>
                  <a:srgbClr val="FFFF00"/>
                </a:solidFill>
              </a:rPr>
              <a:t>breaks </a:t>
            </a:r>
          </a:p>
          <a:p>
            <a:pPr marL="285750" indent="-285750" algn="l">
              <a:buFont typeface="Wingdings" charset="2"/>
              <a:buChar char="ü"/>
            </a:pPr>
            <a:r>
              <a:rPr lang="en-US" dirty="0">
                <a:solidFill>
                  <a:srgbClr val="FFFF00"/>
                </a:solidFill>
              </a:rPr>
              <a:t>The children’s program and experiences are well supported by active supervision by </a:t>
            </a:r>
            <a:r>
              <a:rPr lang="en-US" dirty="0" smtClean="0">
                <a:solidFill>
                  <a:srgbClr val="FFFF00"/>
                </a:solidFill>
              </a:rPr>
              <a:t>Educators </a:t>
            </a:r>
            <a:endParaRPr lang="en-US" dirty="0">
              <a:solidFill>
                <a:srgbClr val="FFFF00"/>
              </a:solidFill>
            </a:endParaRPr>
          </a:p>
          <a:p>
            <a:pPr marL="285750" indent="-285750" algn="l">
              <a:buFont typeface="Wingdings" charset="2"/>
              <a:buChar char="ü"/>
            </a:pPr>
            <a:r>
              <a:rPr lang="en-US" dirty="0">
                <a:solidFill>
                  <a:srgbClr val="FFFF00"/>
                </a:solidFill>
              </a:rPr>
              <a:t>Children are well supervised during toileting/ nappy change routines, meal times and rest periods </a:t>
            </a:r>
          </a:p>
          <a:p>
            <a:endParaRPr lang="en-US" dirty="0">
              <a:solidFill>
                <a:srgbClr val="FFFF00"/>
              </a:solidFill>
            </a:endParaRPr>
          </a:p>
          <a:p>
            <a:endParaRPr lang="en-US" dirty="0">
              <a:solidFill>
                <a:srgbClr val="FFFF00"/>
              </a:solidFill>
            </a:endParaRPr>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extLst>
      <p:ext uri="{BB962C8B-B14F-4D97-AF65-F5344CB8AC3E}">
        <p14:creationId xmlns:p14="http://schemas.microsoft.com/office/powerpoint/2010/main" val="230449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79464" y="714375"/>
            <a:ext cx="7951786" cy="4924425"/>
          </a:xfrm>
        </p:spPr>
        <p:txBody>
          <a:bodyPr>
            <a:normAutofit/>
          </a:bodyPr>
          <a:lstStyle/>
          <a:p>
            <a:endParaRPr lang="en-US" sz="2400" b="1" dirty="0" smtClean="0">
              <a:solidFill>
                <a:srgbClr val="FFFF00"/>
              </a:solidFill>
            </a:endParaRPr>
          </a:p>
          <a:p>
            <a:endParaRPr lang="en-US"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pic>
        <p:nvPicPr>
          <p:cNvPr id="7" name="Picture 6"/>
          <p:cNvPicPr/>
          <p:nvPr/>
        </p:nvPicPr>
        <p:blipFill rotWithShape="1">
          <a:blip r:embed="rId3">
            <a:extLst>
              <a:ext uri="{28A0092B-C50C-407E-A947-70E740481C1C}">
                <a14:useLocalDpi xmlns:a14="http://schemas.microsoft.com/office/drawing/2010/main" val="0"/>
              </a:ext>
            </a:extLst>
          </a:blip>
          <a:srcRect l="7187" t="2292" r="6250"/>
          <a:stretch/>
        </p:blipFill>
        <p:spPr bwMode="auto">
          <a:xfrm>
            <a:off x="587375" y="1936750"/>
            <a:ext cx="8032750" cy="4470399"/>
          </a:xfrm>
          <a:prstGeom prst="rect">
            <a:avLst/>
          </a:prstGeom>
          <a:noFill/>
          <a:ln>
            <a:noFill/>
          </a:ln>
          <a:extLst>
            <a:ext uri="{53640926-AAD7-44d8-BBD7-CCE9431645EC}">
              <a14:shadowObscured xmlns:a14="http://schemas.microsoft.com/office/drawing/2010/main"/>
            </a:ext>
          </a:extLst>
        </p:spPr>
      </p:pic>
      <p:sp>
        <p:nvSpPr>
          <p:cNvPr id="8" name="Text Box 6"/>
          <p:cNvSpPr txBox="1"/>
          <p:nvPr/>
        </p:nvSpPr>
        <p:spPr>
          <a:xfrm>
            <a:off x="6889750" y="4508499"/>
            <a:ext cx="1301750" cy="1043015"/>
          </a:xfrm>
          <a:prstGeom prst="rect">
            <a:avLst/>
          </a:prstGeom>
          <a:solidFill>
            <a:schemeClr val="bg1">
              <a:lumMod val="75000"/>
            </a:schemeClr>
          </a:solidFill>
          <a:ln>
            <a:solidFill>
              <a:schemeClr val="bg1">
                <a:lumMod val="75000"/>
              </a:schemeClr>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900" b="1" dirty="0">
                <a:effectLst/>
                <a:ea typeface="ＭＳ 明朝"/>
                <a:cs typeface="Times New Roman"/>
              </a:rPr>
              <a:t>Stepping stones</a:t>
            </a:r>
            <a:endParaRPr lang="en-AU" sz="900" dirty="0">
              <a:effectLst/>
              <a:ea typeface="ＭＳ 明朝"/>
              <a:cs typeface="Times New Roman"/>
            </a:endParaRPr>
          </a:p>
          <a:p>
            <a:pPr>
              <a:spcAft>
                <a:spcPts val="0"/>
              </a:spcAft>
            </a:pPr>
            <a:r>
              <a:rPr lang="en-US" sz="900" b="1" dirty="0">
                <a:effectLst/>
                <a:ea typeface="ＭＳ 明朝"/>
                <a:cs typeface="Times New Roman"/>
              </a:rPr>
              <a:t> </a:t>
            </a:r>
            <a:endParaRPr lang="en-AU" sz="900" dirty="0">
              <a:effectLst/>
              <a:ea typeface="ＭＳ 明朝"/>
              <a:cs typeface="Times New Roman"/>
            </a:endParaRPr>
          </a:p>
          <a:p>
            <a:pPr>
              <a:spcAft>
                <a:spcPts val="0"/>
              </a:spcAft>
            </a:pPr>
            <a:endParaRPr lang="en-US" sz="900" b="1" dirty="0" smtClean="0">
              <a:effectLst/>
              <a:ea typeface="ＭＳ 明朝"/>
              <a:cs typeface="Times New Roman"/>
            </a:endParaRPr>
          </a:p>
          <a:p>
            <a:pPr>
              <a:spcAft>
                <a:spcPts val="0"/>
              </a:spcAft>
            </a:pPr>
            <a:r>
              <a:rPr lang="en-US" sz="900" b="1" dirty="0" smtClean="0">
                <a:effectLst/>
                <a:ea typeface="ＭＳ 明朝"/>
                <a:cs typeface="Times New Roman"/>
              </a:rPr>
              <a:t>Play </a:t>
            </a:r>
            <a:r>
              <a:rPr lang="en-US" sz="900" b="1" dirty="0">
                <a:effectLst/>
                <a:ea typeface="ＭＳ 明朝"/>
                <a:cs typeface="Times New Roman"/>
              </a:rPr>
              <a:t>ground</a:t>
            </a:r>
            <a:endParaRPr lang="en-AU" sz="900" dirty="0">
              <a:effectLst/>
              <a:ea typeface="ＭＳ 明朝"/>
              <a:cs typeface="Times New Roman"/>
            </a:endParaRPr>
          </a:p>
          <a:p>
            <a:pPr>
              <a:spcAft>
                <a:spcPts val="0"/>
              </a:spcAft>
            </a:pPr>
            <a:r>
              <a:rPr lang="en-US" sz="900" b="1" dirty="0">
                <a:effectLst/>
                <a:ea typeface="ＭＳ 明朝"/>
                <a:cs typeface="Times New Roman"/>
              </a:rPr>
              <a:t> </a:t>
            </a:r>
            <a:endParaRPr lang="en-AU" sz="900" dirty="0">
              <a:effectLst/>
              <a:ea typeface="ＭＳ 明朝"/>
              <a:cs typeface="Times New Roman"/>
            </a:endParaRPr>
          </a:p>
          <a:p>
            <a:pPr>
              <a:spcAft>
                <a:spcPts val="0"/>
              </a:spcAft>
            </a:pPr>
            <a:r>
              <a:rPr lang="en-US" sz="900" b="1" dirty="0">
                <a:effectLst/>
                <a:ea typeface="ＭＳ 明朝"/>
                <a:cs typeface="Times New Roman"/>
              </a:rPr>
              <a:t> </a:t>
            </a:r>
            <a:endParaRPr lang="en-AU" sz="900" dirty="0">
              <a:effectLst/>
              <a:ea typeface="ＭＳ 明朝"/>
              <a:cs typeface="Times New Roman"/>
            </a:endParaRPr>
          </a:p>
          <a:p>
            <a:pPr>
              <a:spcAft>
                <a:spcPts val="0"/>
              </a:spcAft>
            </a:pPr>
            <a:r>
              <a:rPr lang="en-US" sz="900" b="1" dirty="0">
                <a:effectLst/>
                <a:ea typeface="ＭＳ 明朝"/>
                <a:cs typeface="Times New Roman"/>
              </a:rPr>
              <a:t>Vegie patch</a:t>
            </a:r>
            <a:endParaRPr lang="en-AU" sz="900" dirty="0">
              <a:effectLst/>
              <a:ea typeface="ＭＳ 明朝"/>
              <a:cs typeface="Times New Roman"/>
            </a:endParaRPr>
          </a:p>
        </p:txBody>
      </p:sp>
      <p:sp>
        <p:nvSpPr>
          <p:cNvPr id="9" name="Text Box 4"/>
          <p:cNvSpPr txBox="1"/>
          <p:nvPr/>
        </p:nvSpPr>
        <p:spPr>
          <a:xfrm>
            <a:off x="3978275" y="4508500"/>
            <a:ext cx="1143000" cy="1013632"/>
          </a:xfrm>
          <a:prstGeom prst="rect">
            <a:avLst/>
          </a:prstGeom>
          <a:solidFill>
            <a:schemeClr val="bg1">
              <a:lumMod val="75000"/>
            </a:schemeClr>
          </a:solidFill>
          <a:ln>
            <a:solidFill>
              <a:schemeClr val="bg1">
                <a:lumMod val="75000"/>
              </a:schemeClr>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900" b="1" dirty="0">
                <a:effectLst/>
                <a:ea typeface="ＭＳ 明朝"/>
                <a:cs typeface="Times New Roman"/>
              </a:rPr>
              <a:t>Sandpit</a:t>
            </a:r>
            <a:endParaRPr lang="en-AU" sz="900" dirty="0">
              <a:effectLst/>
              <a:ea typeface="ＭＳ 明朝"/>
              <a:cs typeface="Times New Roman"/>
            </a:endParaRPr>
          </a:p>
          <a:p>
            <a:pPr>
              <a:spcAft>
                <a:spcPts val="0"/>
              </a:spcAft>
            </a:pPr>
            <a:r>
              <a:rPr lang="en-US" sz="900" b="1" dirty="0">
                <a:effectLst/>
                <a:ea typeface="ＭＳ 明朝"/>
                <a:cs typeface="Times New Roman"/>
              </a:rPr>
              <a:t> </a:t>
            </a:r>
            <a:endParaRPr lang="en-AU" sz="900" dirty="0">
              <a:effectLst/>
              <a:ea typeface="ＭＳ 明朝"/>
              <a:cs typeface="Times New Roman"/>
            </a:endParaRPr>
          </a:p>
          <a:p>
            <a:pPr>
              <a:spcAft>
                <a:spcPts val="0"/>
              </a:spcAft>
            </a:pPr>
            <a:endParaRPr lang="en-US" sz="900" b="1" dirty="0" smtClean="0">
              <a:effectLst/>
              <a:ea typeface="ＭＳ 明朝"/>
              <a:cs typeface="Times New Roman"/>
            </a:endParaRPr>
          </a:p>
          <a:p>
            <a:pPr>
              <a:spcAft>
                <a:spcPts val="0"/>
              </a:spcAft>
            </a:pPr>
            <a:r>
              <a:rPr lang="en-US" sz="900" b="1" dirty="0" smtClean="0">
                <a:effectLst/>
                <a:ea typeface="ＭＳ 明朝"/>
                <a:cs typeface="Times New Roman"/>
              </a:rPr>
              <a:t>Shade </a:t>
            </a:r>
            <a:r>
              <a:rPr lang="en-US" sz="900" b="1" dirty="0">
                <a:effectLst/>
                <a:ea typeface="ＭＳ 明朝"/>
                <a:cs typeface="Times New Roman"/>
              </a:rPr>
              <a:t>sails</a:t>
            </a:r>
            <a:endParaRPr lang="en-AU" sz="900" dirty="0">
              <a:effectLst/>
              <a:ea typeface="ＭＳ 明朝"/>
              <a:cs typeface="Times New Roman"/>
            </a:endParaRPr>
          </a:p>
          <a:p>
            <a:pPr>
              <a:spcAft>
                <a:spcPts val="0"/>
              </a:spcAft>
            </a:pPr>
            <a:r>
              <a:rPr lang="en-US" sz="900" b="1" dirty="0">
                <a:effectLst/>
                <a:ea typeface="ＭＳ 明朝"/>
                <a:cs typeface="Times New Roman"/>
              </a:rPr>
              <a:t> </a:t>
            </a:r>
            <a:endParaRPr lang="en-AU" sz="900" dirty="0">
              <a:effectLst/>
              <a:ea typeface="ＭＳ 明朝"/>
              <a:cs typeface="Times New Roman"/>
            </a:endParaRPr>
          </a:p>
          <a:p>
            <a:pPr>
              <a:spcAft>
                <a:spcPts val="0"/>
              </a:spcAft>
            </a:pPr>
            <a:endParaRPr lang="en-US" sz="900" b="1" dirty="0" smtClean="0">
              <a:effectLst/>
              <a:ea typeface="ＭＳ 明朝"/>
              <a:cs typeface="Times New Roman"/>
            </a:endParaRPr>
          </a:p>
          <a:p>
            <a:pPr>
              <a:spcAft>
                <a:spcPts val="0"/>
              </a:spcAft>
            </a:pPr>
            <a:r>
              <a:rPr lang="en-US" sz="900" b="1" dirty="0" smtClean="0">
                <a:effectLst/>
                <a:ea typeface="ＭＳ 明朝"/>
                <a:cs typeface="Times New Roman"/>
              </a:rPr>
              <a:t>Tunnel</a:t>
            </a:r>
            <a:endParaRPr lang="en-AU" sz="900" dirty="0">
              <a:effectLst/>
              <a:ea typeface="ＭＳ 明朝"/>
              <a:cs typeface="Times New Roman"/>
            </a:endParaRPr>
          </a:p>
        </p:txBody>
      </p:sp>
      <p:sp>
        <p:nvSpPr>
          <p:cNvPr id="10" name="Text Box 2"/>
          <p:cNvSpPr txBox="1"/>
          <p:nvPr/>
        </p:nvSpPr>
        <p:spPr>
          <a:xfrm>
            <a:off x="1508125" y="4667249"/>
            <a:ext cx="1308100" cy="854883"/>
          </a:xfrm>
          <a:prstGeom prst="rect">
            <a:avLst/>
          </a:prstGeom>
          <a:solidFill>
            <a:srgbClr val="BFBFBF"/>
          </a:solidFill>
          <a:ln>
            <a:solidFill>
              <a:srgbClr val="BFBFB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900" b="1" dirty="0">
                <a:effectLst/>
                <a:ea typeface="ＭＳ 明朝"/>
                <a:cs typeface="Times New Roman"/>
              </a:rPr>
              <a:t>Trees</a:t>
            </a:r>
            <a:endParaRPr lang="en-AU" sz="900" dirty="0">
              <a:effectLst/>
              <a:ea typeface="ＭＳ 明朝"/>
              <a:cs typeface="Times New Roman"/>
            </a:endParaRPr>
          </a:p>
          <a:p>
            <a:pPr>
              <a:spcAft>
                <a:spcPts val="0"/>
              </a:spcAft>
            </a:pPr>
            <a:r>
              <a:rPr lang="en-US" sz="900" b="1" dirty="0">
                <a:effectLst/>
                <a:ea typeface="ＭＳ 明朝"/>
                <a:cs typeface="Times New Roman"/>
              </a:rPr>
              <a:t> </a:t>
            </a:r>
            <a:endParaRPr lang="en-AU" sz="900" dirty="0">
              <a:effectLst/>
              <a:ea typeface="ＭＳ 明朝"/>
              <a:cs typeface="Times New Roman"/>
            </a:endParaRPr>
          </a:p>
          <a:p>
            <a:pPr>
              <a:spcAft>
                <a:spcPts val="0"/>
              </a:spcAft>
            </a:pPr>
            <a:r>
              <a:rPr lang="en-US" sz="900" b="1" dirty="0">
                <a:effectLst/>
                <a:ea typeface="ＭＳ 明朝"/>
                <a:cs typeface="Times New Roman"/>
              </a:rPr>
              <a:t>Shed</a:t>
            </a:r>
            <a:endParaRPr lang="en-AU" sz="900" dirty="0">
              <a:effectLst/>
              <a:ea typeface="ＭＳ 明朝"/>
              <a:cs typeface="Times New Roman"/>
            </a:endParaRPr>
          </a:p>
          <a:p>
            <a:pPr>
              <a:spcAft>
                <a:spcPts val="0"/>
              </a:spcAft>
            </a:pPr>
            <a:r>
              <a:rPr lang="en-US" sz="900" b="1" dirty="0">
                <a:effectLst/>
                <a:ea typeface="ＭＳ 明朝"/>
                <a:cs typeface="Times New Roman"/>
              </a:rPr>
              <a:t> </a:t>
            </a:r>
            <a:endParaRPr lang="en-AU" sz="900" dirty="0">
              <a:effectLst/>
              <a:ea typeface="ＭＳ 明朝"/>
              <a:cs typeface="Times New Roman"/>
            </a:endParaRPr>
          </a:p>
          <a:p>
            <a:pPr>
              <a:spcAft>
                <a:spcPts val="0"/>
              </a:spcAft>
            </a:pPr>
            <a:r>
              <a:rPr lang="en-US" sz="900" b="1" dirty="0">
                <a:effectLst/>
                <a:ea typeface="ＭＳ 明朝"/>
                <a:cs typeface="Times New Roman"/>
              </a:rPr>
              <a:t>Bike Track</a:t>
            </a:r>
            <a:endParaRPr lang="en-AU" sz="900" dirty="0">
              <a:effectLst/>
              <a:ea typeface="ＭＳ 明朝"/>
              <a:cs typeface="Times New Roman"/>
            </a:endParaRPr>
          </a:p>
        </p:txBody>
      </p:sp>
      <p:sp>
        <p:nvSpPr>
          <p:cNvPr id="11" name="Text Box 7"/>
          <p:cNvSpPr txBox="1"/>
          <p:nvPr/>
        </p:nvSpPr>
        <p:spPr>
          <a:xfrm>
            <a:off x="1508125" y="5803900"/>
            <a:ext cx="2032000" cy="342900"/>
          </a:xfrm>
          <a:prstGeom prst="rect">
            <a:avLst/>
          </a:prstGeom>
          <a:solidFill>
            <a:srgbClr val="BFBFBF"/>
          </a:solidFill>
          <a:ln>
            <a:solidFill>
              <a:srgbClr val="BFBFBF"/>
            </a:solid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1400" b="1" dirty="0">
                <a:effectLst/>
                <a:ea typeface="ＭＳ 明朝"/>
                <a:cs typeface="Times New Roman"/>
              </a:rPr>
              <a:t>Supervision Stars</a:t>
            </a:r>
            <a:endParaRPr lang="en-AU" sz="1200" dirty="0">
              <a:effectLst/>
              <a:ea typeface="ＭＳ 明朝"/>
              <a:cs typeface="Times New Roman"/>
            </a:endParaRPr>
          </a:p>
        </p:txBody>
      </p:sp>
      <p:sp>
        <p:nvSpPr>
          <p:cNvPr id="12" name="5-Point Star 11"/>
          <p:cNvSpPr/>
          <p:nvPr/>
        </p:nvSpPr>
        <p:spPr>
          <a:xfrm>
            <a:off x="6432550" y="3632200"/>
            <a:ext cx="457200" cy="457200"/>
          </a:xfrm>
          <a:prstGeom prst="star5">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5-Point Star 12"/>
          <p:cNvSpPr/>
          <p:nvPr/>
        </p:nvSpPr>
        <p:spPr>
          <a:xfrm>
            <a:off x="4572000" y="2197100"/>
            <a:ext cx="457200" cy="457200"/>
          </a:xfrm>
          <a:prstGeom prst="star5">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5-Point Star 13"/>
          <p:cNvSpPr/>
          <p:nvPr/>
        </p:nvSpPr>
        <p:spPr>
          <a:xfrm>
            <a:off x="7413625" y="2514600"/>
            <a:ext cx="309322" cy="457200"/>
          </a:xfrm>
          <a:prstGeom prst="star5">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5-Point Star 14"/>
          <p:cNvSpPr/>
          <p:nvPr/>
        </p:nvSpPr>
        <p:spPr>
          <a:xfrm>
            <a:off x="779464" y="5788025"/>
            <a:ext cx="457200" cy="457200"/>
          </a:xfrm>
          <a:prstGeom prst="star5">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5-Point Star 15"/>
          <p:cNvSpPr/>
          <p:nvPr/>
        </p:nvSpPr>
        <p:spPr>
          <a:xfrm>
            <a:off x="2193925" y="3175000"/>
            <a:ext cx="457200" cy="457200"/>
          </a:xfrm>
          <a:prstGeom prst="star5">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5-Point Star 16"/>
          <p:cNvSpPr/>
          <p:nvPr/>
        </p:nvSpPr>
        <p:spPr>
          <a:xfrm>
            <a:off x="3749675" y="3860800"/>
            <a:ext cx="457200" cy="457200"/>
          </a:xfrm>
          <a:prstGeom prst="star5">
            <a:avLst/>
          </a:prstGeom>
          <a:solidFill>
            <a:srgbClr val="FFFF00"/>
          </a:solidFill>
          <a:ln>
            <a:solidFill>
              <a:srgbClr val="FFFF00"/>
            </a:solidFill>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 name="TextBox 17"/>
          <p:cNvSpPr txBox="1"/>
          <p:nvPr/>
        </p:nvSpPr>
        <p:spPr>
          <a:xfrm>
            <a:off x="587375" y="908252"/>
            <a:ext cx="8032749" cy="1015663"/>
          </a:xfrm>
          <a:prstGeom prst="rect">
            <a:avLst/>
          </a:prstGeom>
          <a:noFill/>
        </p:spPr>
        <p:txBody>
          <a:bodyPr wrap="square" rtlCol="0">
            <a:spAutoFit/>
          </a:bodyPr>
          <a:lstStyle/>
          <a:p>
            <a:r>
              <a:rPr lang="en-US" sz="2400" b="1" u="sng" dirty="0" smtClean="0">
                <a:solidFill>
                  <a:srgbClr val="FFFF00"/>
                </a:solidFill>
              </a:rPr>
              <a:t>Supervision stations</a:t>
            </a:r>
          </a:p>
          <a:p>
            <a:r>
              <a:rPr lang="en-US" dirty="0" smtClean="0">
                <a:solidFill>
                  <a:srgbClr val="FFFF00"/>
                </a:solidFill>
              </a:rPr>
              <a:t>Yellow stars indicate where staff are required to stand. The arrows indicate where the educator must position his/her body towards those directions</a:t>
            </a:r>
            <a:endParaRPr lang="en-US" dirty="0">
              <a:solidFill>
                <a:srgbClr val="FFFF00"/>
              </a:solidFill>
            </a:endParaRPr>
          </a:p>
        </p:txBody>
      </p:sp>
    </p:spTree>
    <p:extLst>
      <p:ext uri="{BB962C8B-B14F-4D97-AF65-F5344CB8AC3E}">
        <p14:creationId xmlns:p14="http://schemas.microsoft.com/office/powerpoint/2010/main" val="568517807"/>
      </p:ext>
    </p:extLst>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1044</TotalTime>
  <Words>1111</Words>
  <Application>Microsoft Macintosh PowerPoint</Application>
  <PresentationFormat>On-screen Show (4:3)</PresentationFormat>
  <Paragraphs>127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Revolution</vt:lpstr>
      <vt:lpstr>Supervision</vt:lpstr>
      <vt:lpstr>PowerPoint Presentation</vt:lpstr>
      <vt:lpstr>Active Supervision is….</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Kayleen Lord</cp:lastModifiedBy>
  <cp:revision>18</cp:revision>
  <dcterms:created xsi:type="dcterms:W3CDTF">2014-07-09T11:14:43Z</dcterms:created>
  <dcterms:modified xsi:type="dcterms:W3CDTF">2014-07-10T04:39:05Z</dcterms:modified>
</cp:coreProperties>
</file>