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56" r:id="rId2"/>
    <p:sldId id="309" r:id="rId3"/>
    <p:sldId id="326" r:id="rId4"/>
    <p:sldId id="319" r:id="rId5"/>
    <p:sldId id="320" r:id="rId6"/>
    <p:sldId id="321" r:id="rId7"/>
    <p:sldId id="322" r:id="rId8"/>
    <p:sldId id="323" r:id="rId9"/>
    <p:sldId id="324" r:id="rId10"/>
    <p:sldId id="325" r:id="rId11"/>
    <p:sldId id="327" r:id="rId12"/>
    <p:sldId id="328" r:id="rId13"/>
    <p:sldId id="329"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643" autoAdjust="0"/>
  </p:normalViewPr>
  <p:slideViewPr>
    <p:cSldViewPr snapToGrid="0" snapToObjects="1">
      <p:cViewPr varScale="1">
        <p:scale>
          <a:sx n="70" d="100"/>
          <a:sy n="70" d="100"/>
        </p:scale>
        <p:origin x="-1368" y="-102"/>
      </p:cViewPr>
      <p:guideLst>
        <p:guide orient="horz" pos="2160"/>
        <p:guide pos="2880"/>
      </p:guideLst>
    </p:cSldViewPr>
  </p:slideViewPr>
  <p:outlineViewPr>
    <p:cViewPr>
      <p:scale>
        <a:sx n="33" d="100"/>
        <a:sy n="33" d="100"/>
      </p:scale>
      <p:origin x="0" y="4896"/>
    </p:cViewPr>
  </p:outlin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82" d="100"/>
          <a:sy n="82" d="100"/>
        </p:scale>
        <p:origin x="-1464"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6B5537-AD0C-429F-A62E-DED3FCA68252}" type="datetimeFigureOut">
              <a:rPr lang="en-AU" smtClean="0"/>
              <a:pPr/>
              <a:t>5/02/2015</a:t>
            </a:fld>
            <a:endParaRPr lang="en-AU"/>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0ACD2C0-E113-4DC9-A921-FD36B34C92DC}" type="slidenum">
              <a:rPr lang="en-AU" smtClean="0"/>
              <a:pPr/>
              <a:t>‹#›</a:t>
            </a:fld>
            <a:endParaRPr lang="en-AU"/>
          </a:p>
        </p:txBody>
      </p:sp>
    </p:spTree>
    <p:extLst>
      <p:ext uri="{BB962C8B-B14F-4D97-AF65-F5344CB8AC3E}">
        <p14:creationId xmlns="" xmlns:p14="http://schemas.microsoft.com/office/powerpoint/2010/main" val="2054583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8BAFB62-B6D2-4CCC-B89C-26C27924C19E}" type="datetimeFigureOut">
              <a:rPr lang="en-AU" smtClean="0"/>
              <a:pPr/>
              <a:t>5/02/2015</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288EC2-8287-4239-BE66-7C4E8439778F}" type="slidenum">
              <a:rPr lang="en-AU" smtClean="0"/>
              <a:pPr/>
              <a:t>‹#›</a:t>
            </a:fld>
            <a:endParaRPr lang="en-AU"/>
          </a:p>
        </p:txBody>
      </p:sp>
    </p:spTree>
    <p:extLst>
      <p:ext uri="{BB962C8B-B14F-4D97-AF65-F5344CB8AC3E}">
        <p14:creationId xmlns="" xmlns:p14="http://schemas.microsoft.com/office/powerpoint/2010/main" val="37354582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TitleSlide.png"/>
          <p:cNvPicPr>
            <a:picLocks noChangeAspect="1"/>
          </p:cNvPicPr>
          <p:nvPr/>
        </p:nvPicPr>
        <p:blipFill>
          <a:blip r:embed="rId2" cstate="print"/>
          <a:stretch>
            <a:fillRect/>
          </a:stretch>
        </p:blipFill>
        <p:spPr>
          <a:xfrm>
            <a:off x="158367" y="187452"/>
            <a:ext cx="8827266" cy="6483096"/>
          </a:xfrm>
          <a:prstGeom prst="rect">
            <a:avLst/>
          </a:prstGeom>
        </p:spPr>
      </p:pic>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
        <p:nvSpPr>
          <p:cNvPr id="2" name="Title 1"/>
          <p:cNvSpPr>
            <a:spLocks noGrp="1"/>
          </p:cNvSpPr>
          <p:nvPr>
            <p:ph type="ctrTitle"/>
          </p:nvPr>
        </p:nvSpPr>
        <p:spPr>
          <a:xfrm>
            <a:off x="1600200" y="2492375"/>
            <a:ext cx="6762749" cy="1470025"/>
          </a:xfrm>
        </p:spPr>
        <p:txBody>
          <a:bodyPr/>
          <a:lstStyle>
            <a:lvl1pPr algn="r">
              <a:defRPr sz="4400"/>
            </a:lvl1pPr>
          </a:lstStyle>
          <a:p>
            <a:r>
              <a:rPr lang="en-AU" smtClean="0"/>
              <a:t>Click to edit Master title style</a:t>
            </a:r>
            <a:endParaRPr/>
          </a:p>
        </p:txBody>
      </p:sp>
      <p:sp>
        <p:nvSpPr>
          <p:cNvPr id="3" name="Subtitle 2"/>
          <p:cNvSpPr>
            <a:spLocks noGrp="1"/>
          </p:cNvSpPr>
          <p:nvPr>
            <p:ph type="subTitle" idx="1"/>
          </p:nvPr>
        </p:nvSpPr>
        <p:spPr>
          <a:xfrm>
            <a:off x="1600201" y="3966882"/>
            <a:ext cx="6762749" cy="1752600"/>
          </a:xfrm>
        </p:spPr>
        <p:txBody>
          <a:bodyPr>
            <a:normAutofit/>
          </a:bodyPr>
          <a:lstStyle>
            <a:lvl1pPr marL="0" indent="0" algn="r">
              <a:spcBef>
                <a:spcPts val="60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Date Placeholder 1"/>
          <p:cNvSpPr>
            <a:spLocks noGrp="1"/>
          </p:cNvSpPr>
          <p:nvPr>
            <p:ph type="dt" sz="half" idx="10"/>
          </p:nvPr>
        </p:nvSpPr>
        <p:spPr/>
        <p:txBody>
          <a:bodyPr/>
          <a:lstStyle/>
          <a:p>
            <a:fld id="{D140825E-4A15-4D39-8176-1F07E904CB30}" type="datetimeFigureOut">
              <a:rPr lang="en-US" smtClean="0"/>
              <a:pPr/>
              <a:t>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9" name="Picture 8" descr="Overlay-ContentCaption.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4" y="590550"/>
            <a:ext cx="3657600" cy="1162050"/>
          </a:xfrm>
        </p:spPr>
        <p:txBody>
          <a:bodyPr anchor="b"/>
          <a:lstStyle>
            <a:lvl1pPr algn="ctr">
              <a:defRPr sz="3600" b="0"/>
            </a:lvl1pPr>
          </a:lstStyle>
          <a:p>
            <a:r>
              <a:rPr lang="en-AU" smtClean="0"/>
              <a:t>Click to edit Master title style</a:t>
            </a:r>
            <a:endParaRPr/>
          </a:p>
        </p:txBody>
      </p:sp>
      <p:sp>
        <p:nvSpPr>
          <p:cNvPr id="3" name="Content Placeholder 2"/>
          <p:cNvSpPr>
            <a:spLocks noGrp="1"/>
          </p:cNvSpPr>
          <p:nvPr>
            <p:ph idx="1"/>
          </p:nvPr>
        </p:nvSpPr>
        <p:spPr>
          <a:xfrm>
            <a:off x="4693023" y="739588"/>
            <a:ext cx="3657600" cy="5308787"/>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Text Placeholder 3"/>
          <p:cNvSpPr>
            <a:spLocks noGrp="1"/>
          </p:cNvSpPr>
          <p:nvPr>
            <p:ph type="body" sz="half" idx="2"/>
          </p:nvPr>
        </p:nvSpPr>
        <p:spPr>
          <a:xfrm>
            <a:off x="779464" y="1816100"/>
            <a:ext cx="3657600" cy="3822700"/>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D140825E-4A15-4D39-8176-1F07E904CB30}" type="datetimeFigureOut">
              <a:rPr lang="en-US" smtClean="0"/>
              <a:pPr/>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9" name="Picture 8" descr="Overlay-PictureCaption.png"/>
          <p:cNvPicPr>
            <a:picLocks noChangeAspect="1"/>
          </p:cNvPicPr>
          <p:nvPr/>
        </p:nvPicPr>
        <p:blipFill>
          <a:blip r:embed="rId2" cstate="print"/>
          <a:stretch>
            <a:fillRect/>
          </a:stretch>
        </p:blipFill>
        <p:spPr>
          <a:xfrm>
            <a:off x="448977" y="187452"/>
            <a:ext cx="8536656" cy="6483096"/>
          </a:xfrm>
          <a:prstGeom prst="rect">
            <a:avLst/>
          </a:prstGeom>
        </p:spPr>
      </p:pic>
      <p:sp>
        <p:nvSpPr>
          <p:cNvPr id="2" name="Title 1"/>
          <p:cNvSpPr>
            <a:spLocks noGrp="1"/>
          </p:cNvSpPr>
          <p:nvPr>
            <p:ph type="title"/>
          </p:nvPr>
        </p:nvSpPr>
        <p:spPr>
          <a:xfrm>
            <a:off x="3886200" y="533400"/>
            <a:ext cx="4476750" cy="1252538"/>
          </a:xfrm>
        </p:spPr>
        <p:txBody>
          <a:bodyPr anchor="b"/>
          <a:lstStyle>
            <a:lvl1pPr algn="l">
              <a:defRPr sz="3600" b="0"/>
            </a:lvl1pPr>
          </a:lstStyle>
          <a:p>
            <a:r>
              <a:rPr lang="en-AU" smtClean="0"/>
              <a:t>Click to edit Master title style</a:t>
            </a:r>
            <a:endParaRPr/>
          </a:p>
        </p:txBody>
      </p:sp>
      <p:sp>
        <p:nvSpPr>
          <p:cNvPr id="4" name="Text Placeholder 3"/>
          <p:cNvSpPr>
            <a:spLocks noGrp="1"/>
          </p:cNvSpPr>
          <p:nvPr>
            <p:ph type="body" sz="half" idx="2"/>
          </p:nvPr>
        </p:nvSpPr>
        <p:spPr>
          <a:xfrm>
            <a:off x="3886124" y="1828800"/>
            <a:ext cx="4474539"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86124" y="6288741"/>
            <a:ext cx="1887537" cy="365125"/>
          </a:xfrm>
        </p:spPr>
        <p:txBody>
          <a:bodyPr/>
          <a:lstStyle/>
          <a:p>
            <a:fld id="{D140825E-4A15-4D39-8176-1F07E904CB30}" type="datetimeFigureOut">
              <a:rPr lang="en-US" smtClean="0"/>
              <a:pPr/>
              <a:t>2/5/2015</a:t>
            </a:fld>
            <a:endParaRPr lang="en-US"/>
          </a:p>
        </p:txBody>
      </p:sp>
      <p:sp>
        <p:nvSpPr>
          <p:cNvPr id="6" name="Footer Placeholder 5"/>
          <p:cNvSpPr>
            <a:spLocks noGrp="1"/>
          </p:cNvSpPr>
          <p:nvPr>
            <p:ph type="ftr" sz="quarter" idx="11"/>
          </p:nvPr>
        </p:nvSpPr>
        <p:spPr>
          <a:xfrm>
            <a:off x="5867399" y="6288741"/>
            <a:ext cx="2675965"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3" name="Picture Placeholder 2"/>
          <p:cNvSpPr>
            <a:spLocks noGrp="1"/>
          </p:cNvSpPr>
          <p:nvPr>
            <p:ph type="pic" idx="1"/>
          </p:nvPr>
        </p:nvSpPr>
        <p:spPr>
          <a:xfrm flipH="1">
            <a:off x="188253" y="179292"/>
            <a:ext cx="3281087" cy="6483096"/>
          </a:xfrm>
          <a:prstGeom prst="round1Rect">
            <a:avLst>
              <a:gd name="adj" fmla="val 17325"/>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4710953" y="533400"/>
            <a:ext cx="3657600" cy="125253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596153" y="1600199"/>
            <a:ext cx="3657600" cy="3657601"/>
          </a:xfrm>
          <a:prstGeom prst="ellipse">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4710412" y="1828800"/>
            <a:ext cx="3657600" cy="3810000"/>
          </a:xfrm>
        </p:spPr>
        <p:txBody>
          <a:bodyPr>
            <a:normAutofit/>
          </a:bodyPr>
          <a:lstStyle>
            <a:lvl1pPr marL="0" indent="0">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2/5/2015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10" name="Picture 9" descr="Overlay-PictureCaption-Extras.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808038" y="3778624"/>
            <a:ext cx="7560515" cy="1102658"/>
          </a:xfrm>
        </p:spPr>
        <p:txBody>
          <a:bodyPr anchor="b"/>
          <a:lstStyle>
            <a:lvl1pPr algn="l">
              <a:defRPr sz="3600" b="0"/>
            </a:lvl1pPr>
          </a:lstStyle>
          <a:p>
            <a:r>
              <a:rPr lang="en-AU" smtClean="0"/>
              <a:t>Click to edit Master title style</a:t>
            </a:r>
            <a:endParaRPr/>
          </a:p>
        </p:txBody>
      </p:sp>
      <p:sp>
        <p:nvSpPr>
          <p:cNvPr id="3" name="Picture Placeholder 2"/>
          <p:cNvSpPr>
            <a:spLocks noGrp="1"/>
          </p:cNvSpPr>
          <p:nvPr>
            <p:ph type="pic" idx="1"/>
          </p:nvPr>
        </p:nvSpPr>
        <p:spPr>
          <a:xfrm flipH="1">
            <a:off x="871584" y="762000"/>
            <a:ext cx="7427726" cy="2989730"/>
          </a:xfrm>
          <a:prstGeom prst="roundRect">
            <a:avLst>
              <a:gd name="adj" fmla="val 7476"/>
            </a:avLst>
          </a:prstGeom>
          <a:blipFill dpi="0" rotWithShape="0">
            <a:blip r:embed="rId3" cstate="print"/>
            <a:srcRect/>
            <a:stretch>
              <a:fillRect/>
            </a:stretch>
          </a:blipFill>
          <a:ln w="28575">
            <a:solidFill>
              <a:schemeClr val="bg1"/>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AU" smtClean="0"/>
              <a:t>Drag picture to placeholder or click icon to add</a:t>
            </a:r>
            <a:endParaRPr/>
          </a:p>
        </p:txBody>
      </p:sp>
      <p:sp>
        <p:nvSpPr>
          <p:cNvPr id="4" name="Text Placeholder 3"/>
          <p:cNvSpPr>
            <a:spLocks noGrp="1"/>
          </p:cNvSpPr>
          <p:nvPr>
            <p:ph type="body" sz="half" idx="2"/>
          </p:nvPr>
        </p:nvSpPr>
        <p:spPr>
          <a:xfrm>
            <a:off x="808034" y="4827493"/>
            <a:ext cx="7559977" cy="1220881"/>
          </a:xfrm>
        </p:spPr>
        <p:txBody>
          <a:bodyPr>
            <a:normAutofit/>
          </a:bodyPr>
          <a:lstStyle>
            <a:lvl1pPr marL="0" indent="0">
              <a:spcBef>
                <a:spcPts val="3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a:xfrm>
            <a:off x="381000" y="6288741"/>
            <a:ext cx="1865125" cy="365125"/>
          </a:xfrm>
        </p:spPr>
        <p:txBody>
          <a:bodyPr/>
          <a:lstStyle/>
          <a:p>
            <a:fld id="{D140825E-4A15-4D39-8176-1F07E904CB30}" type="datetimeFigureOut">
              <a:rPr lang="en-US" smtClean="0"/>
              <a:pPr/>
              <a:t>2/5/2015</a:t>
            </a:fld>
            <a:endParaRPr lang="en-US"/>
          </a:p>
        </p:txBody>
      </p:sp>
      <p:sp>
        <p:nvSpPr>
          <p:cNvPr id="6" name="Footer Placeholder 5"/>
          <p:cNvSpPr>
            <a:spLocks noGrp="1"/>
          </p:cNvSpPr>
          <p:nvPr>
            <p:ph type="ftr" sz="quarter" idx="11"/>
          </p:nvPr>
        </p:nvSpPr>
        <p:spPr>
          <a:xfrm>
            <a:off x="3325813" y="6288741"/>
            <a:ext cx="5217551" cy="365125"/>
          </a:xfrm>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Vertical Title 1"/>
          <p:cNvSpPr>
            <a:spLocks noGrp="1"/>
          </p:cNvSpPr>
          <p:nvPr>
            <p:ph type="title" orient="vert"/>
          </p:nvPr>
        </p:nvSpPr>
        <p:spPr>
          <a:xfrm>
            <a:off x="7328646" y="779463"/>
            <a:ext cx="1358153" cy="5268912"/>
          </a:xfrm>
        </p:spPr>
        <p:txBody>
          <a:bodyPr vert="eaVert"/>
          <a:lstStyle/>
          <a:p>
            <a:r>
              <a:rPr lang="en-AU" smtClean="0"/>
              <a:t>Click to edit Master title style</a:t>
            </a:r>
            <a:endParaRPr/>
          </a:p>
        </p:txBody>
      </p:sp>
      <p:sp>
        <p:nvSpPr>
          <p:cNvPr id="3" name="Vertical Text Placeholder 2"/>
          <p:cNvSpPr>
            <a:spLocks noGrp="1"/>
          </p:cNvSpPr>
          <p:nvPr>
            <p:ph type="body" orient="vert" idx="1"/>
          </p:nvPr>
        </p:nvSpPr>
        <p:spPr>
          <a:xfrm>
            <a:off x="779462" y="779464"/>
            <a:ext cx="6170613" cy="5268911"/>
          </a:xfrm>
        </p:spPr>
        <p:txBody>
          <a:bodyPr vert="eaVert"/>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10"/>
          </p:nvPr>
        </p:nvSpPr>
        <p:spPr/>
        <p:txBody>
          <a:bodyPr/>
          <a:lstStyle/>
          <a:p>
            <a:fld id="{D140825E-4A15-4D39-8176-1F07E904CB30}"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SectionHeader.png"/>
          <p:cNvPicPr>
            <a:picLocks noChangeAspect="1"/>
          </p:cNvPicPr>
          <p:nvPr/>
        </p:nvPicPr>
        <p:blipFill>
          <a:blip r:embed="rId2" cstate="print"/>
          <a:stretch>
            <a:fillRect/>
          </a:stretch>
        </p:blipFill>
        <p:spPr>
          <a:xfrm>
            <a:off x="158367" y="187452"/>
            <a:ext cx="8827266" cy="6483096"/>
          </a:xfrm>
          <a:prstGeom prst="rect">
            <a:avLst/>
          </a:prstGeom>
        </p:spPr>
      </p:pic>
      <p:sp>
        <p:nvSpPr>
          <p:cNvPr id="2" name="Title 1"/>
          <p:cNvSpPr>
            <a:spLocks noGrp="1"/>
          </p:cNvSpPr>
          <p:nvPr>
            <p:ph type="title"/>
          </p:nvPr>
        </p:nvSpPr>
        <p:spPr>
          <a:xfrm>
            <a:off x="779463" y="2591360"/>
            <a:ext cx="7583487" cy="1362075"/>
          </a:xfrm>
        </p:spPr>
        <p:txBody>
          <a:bodyPr anchor="b" anchorCtr="0">
            <a:noAutofit/>
          </a:bodyPr>
          <a:lstStyle>
            <a:lvl1pPr algn="l">
              <a:defRPr sz="4400" b="1" cap="none" baseline="0">
                <a:solidFill>
                  <a:schemeClr val="bg1"/>
                </a:solidFill>
              </a:defRPr>
            </a:lvl1pPr>
          </a:lstStyle>
          <a:p>
            <a:r>
              <a:rPr lang="en-AU" smtClean="0"/>
              <a:t>Click to edit Master title style</a:t>
            </a:r>
            <a:endParaRPr/>
          </a:p>
        </p:txBody>
      </p:sp>
      <p:sp>
        <p:nvSpPr>
          <p:cNvPr id="3" name="Text Placeholder 2"/>
          <p:cNvSpPr>
            <a:spLocks noGrp="1"/>
          </p:cNvSpPr>
          <p:nvPr>
            <p:ph type="body" idx="1"/>
          </p:nvPr>
        </p:nvSpPr>
        <p:spPr>
          <a:xfrm>
            <a:off x="779463" y="3950354"/>
            <a:ext cx="7583487" cy="1500187"/>
          </a:xfrm>
        </p:spPr>
        <p:txBody>
          <a:bodyPr anchor="t" anchorCtr="0"/>
          <a:lstStyle>
            <a:lvl1pPr marL="0" indent="0" algn="l">
              <a:spcBef>
                <a:spcPts val="600"/>
              </a:spcBef>
              <a:buNone/>
              <a:defRPr sz="20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D140825E-4A15-4D39-8176-1F07E904CB30}" type="datetimeFigureOut">
              <a:rPr lang="en-US" smtClean="0"/>
              <a:pPr/>
              <a:t>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Content Placeholder 3"/>
          <p:cNvSpPr>
            <a:spLocks noGrp="1"/>
          </p:cNvSpPr>
          <p:nvPr>
            <p:ph sz="half" idx="2"/>
          </p:nvPr>
        </p:nvSpPr>
        <p:spPr>
          <a:xfrm>
            <a:off x="4688541"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4" name="Picture 13"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a:xfrm>
            <a:off x="779463" y="381000"/>
            <a:ext cx="7583487" cy="1044388"/>
          </a:xfrm>
        </p:spPr>
        <p:txBody>
          <a:bodyPr/>
          <a:lstStyle>
            <a:lvl1pPr>
              <a:defRPr/>
            </a:lvl1pPr>
          </a:lstStyle>
          <a:p>
            <a:r>
              <a:rPr lang="en-AU" smtClean="0"/>
              <a:t>Click to edit Master title style</a:t>
            </a:r>
            <a:endParaRPr/>
          </a:p>
        </p:txBody>
      </p:sp>
      <p:sp>
        <p:nvSpPr>
          <p:cNvPr id="3" name="Text Placeholder 2"/>
          <p:cNvSpPr>
            <a:spLocks noGrp="1"/>
          </p:cNvSpPr>
          <p:nvPr>
            <p:ph type="body" idx="1"/>
          </p:nvPr>
        </p:nvSpPr>
        <p:spPr>
          <a:xfrm>
            <a:off x="779463"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779463"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Text Placeholder 4"/>
          <p:cNvSpPr>
            <a:spLocks noGrp="1"/>
          </p:cNvSpPr>
          <p:nvPr>
            <p:ph type="body" sz="quarter" idx="3"/>
          </p:nvPr>
        </p:nvSpPr>
        <p:spPr>
          <a:xfrm>
            <a:off x="4705350" y="1438835"/>
            <a:ext cx="3657600" cy="789828"/>
          </a:xfrm>
        </p:spPr>
        <p:txBody>
          <a:bodyPr anchor="b">
            <a:noAutofit/>
          </a:bodyPr>
          <a:lstStyle>
            <a:lvl1pPr marL="0" indent="0" algn="ctr">
              <a:lnSpc>
                <a:spcPts val="3000"/>
              </a:lnSpc>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705350" y="2362199"/>
            <a:ext cx="3657600" cy="368617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7" name="Date Placeholder 6"/>
          <p:cNvSpPr>
            <a:spLocks noGrp="1"/>
          </p:cNvSpPr>
          <p:nvPr>
            <p:ph type="dt" sz="half" idx="10"/>
          </p:nvPr>
        </p:nvSpPr>
        <p:spPr/>
        <p:txBody>
          <a:bodyPr/>
          <a:lstStyle/>
          <a:p>
            <a:fld id="{D140825E-4A15-4D39-8176-1F07E904CB30}" type="datetimeFigureOut">
              <a:rPr lang="en-US" smtClean="0"/>
              <a:pPr/>
              <a:t>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3E4AAA4-6363-4581-962D-1ACCC2D600C5}" type="slidenum">
              <a:rPr lang="en-US" smtClean="0"/>
              <a:pPr/>
              <a:t>‹#›</a:t>
            </a:fld>
            <a:endParaRPr lang="en-US"/>
          </a:p>
        </p:txBody>
      </p:sp>
      <p:cxnSp>
        <p:nvCxnSpPr>
          <p:cNvPr id="12" name="Straight Connector 11"/>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874059" y="2286000"/>
            <a:ext cx="3563003"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815840" y="2286000"/>
            <a:ext cx="3566160" cy="1588"/>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779462" y="1828801"/>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779462" y="3991816"/>
            <a:ext cx="7585076"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5" name="Date Placeholder 4"/>
          <p:cNvSpPr>
            <a:spLocks noGrp="1"/>
          </p:cNvSpPr>
          <p:nvPr>
            <p:ph type="dt" sz="half" idx="10"/>
          </p:nvPr>
        </p:nvSpPr>
        <p:spPr/>
        <p:txBody>
          <a:bodyPr/>
          <a:lstStyle/>
          <a:p>
            <a:fld id="{D140825E-4A15-4D39-8176-1F07E904CB30}" type="datetimeFigureOut">
              <a:rPr lang="en-US" smtClean="0"/>
              <a:pPr/>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0"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1" name="Content Placeholder 2"/>
          <p:cNvSpPr>
            <a:spLocks noGrp="1"/>
          </p:cNvSpPr>
          <p:nvPr>
            <p:ph sz="half" idx="14"/>
          </p:nvPr>
        </p:nvSpPr>
        <p:spPr>
          <a:xfrm>
            <a:off x="779462" y="1828800"/>
            <a:ext cx="3657600" cy="4219575"/>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pic>
        <p:nvPicPr>
          <p:cNvPr id="9" name="Picture 8"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5" name="Date Placeholder 4"/>
          <p:cNvSpPr>
            <a:spLocks noGrp="1"/>
          </p:cNvSpPr>
          <p:nvPr>
            <p:ph type="dt" sz="half" idx="10"/>
          </p:nvPr>
        </p:nvSpPr>
        <p:spPr/>
        <p:txBody>
          <a:bodyPr/>
          <a:lstStyle/>
          <a:p>
            <a:fld id="{D140825E-4A15-4D39-8176-1F07E904CB30}" type="datetimeFigureOut">
              <a:rPr lang="en-US" smtClean="0"/>
              <a:pPr/>
              <a:t>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3E4AAA4-6363-4581-962D-1ACCC2D600C5}" type="slidenum">
              <a:rPr lang="en-US" smtClean="0"/>
              <a:pPr/>
              <a:t>‹#›</a:t>
            </a:fld>
            <a:endParaRPr lang="en-US"/>
          </a:p>
        </p:txBody>
      </p:sp>
      <p:sp>
        <p:nvSpPr>
          <p:cNvPr id="12" name="Content Placeholder 2"/>
          <p:cNvSpPr>
            <a:spLocks noGrp="1"/>
          </p:cNvSpPr>
          <p:nvPr>
            <p:ph sz="half" idx="14"/>
          </p:nvPr>
        </p:nvSpPr>
        <p:spPr>
          <a:xfrm>
            <a:off x="77946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3" name="Content Placeholder 2"/>
          <p:cNvSpPr>
            <a:spLocks noGrp="1"/>
          </p:cNvSpPr>
          <p:nvPr>
            <p:ph sz="half" idx="15"/>
          </p:nvPr>
        </p:nvSpPr>
        <p:spPr>
          <a:xfrm>
            <a:off x="77946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4" name="Content Placeholder 2"/>
          <p:cNvSpPr>
            <a:spLocks noGrp="1"/>
          </p:cNvSpPr>
          <p:nvPr>
            <p:ph sz="half" idx="1"/>
          </p:nvPr>
        </p:nvSpPr>
        <p:spPr>
          <a:xfrm>
            <a:off x="4710953" y="1828801"/>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15" name="Content Placeholder 2"/>
          <p:cNvSpPr>
            <a:spLocks noGrp="1"/>
          </p:cNvSpPr>
          <p:nvPr>
            <p:ph sz="half" idx="13"/>
          </p:nvPr>
        </p:nvSpPr>
        <p:spPr>
          <a:xfrm>
            <a:off x="4710953" y="3991816"/>
            <a:ext cx="3657600" cy="2057400"/>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Overlay-ContentSlides.png"/>
          <p:cNvPicPr>
            <a:picLocks noChangeAspect="1"/>
          </p:cNvPicPr>
          <p:nvPr/>
        </p:nvPicPr>
        <p:blipFill>
          <a:blip r:embed="rId2" cstate="print"/>
          <a:stretch>
            <a:fillRect/>
          </a:stretch>
        </p:blipFill>
        <p:spPr>
          <a:xfrm>
            <a:off x="150887" y="186645"/>
            <a:ext cx="8827266" cy="6483096"/>
          </a:xfrm>
          <a:prstGeom prst="rect">
            <a:avLst/>
          </a:prstGeom>
        </p:spPr>
      </p:pic>
      <p:sp>
        <p:nvSpPr>
          <p:cNvPr id="2" name="Title 1"/>
          <p:cNvSpPr>
            <a:spLocks noGrp="1"/>
          </p:cNvSpPr>
          <p:nvPr>
            <p:ph type="title"/>
          </p:nvPr>
        </p:nvSpPr>
        <p:spPr/>
        <p:txBody>
          <a:bodyPr/>
          <a:lstStyle/>
          <a:p>
            <a:r>
              <a:rPr lang="en-AU" smtClean="0"/>
              <a:t>Click to edit Master title style</a:t>
            </a:r>
            <a:endParaRPr/>
          </a:p>
        </p:txBody>
      </p:sp>
      <p:sp>
        <p:nvSpPr>
          <p:cNvPr id="3" name="Date Placeholder 2"/>
          <p:cNvSpPr>
            <a:spLocks noGrp="1"/>
          </p:cNvSpPr>
          <p:nvPr>
            <p:ph type="dt" sz="half" idx="10"/>
          </p:nvPr>
        </p:nvSpPr>
        <p:spPr/>
        <p:txBody>
          <a:bodyPr/>
          <a:lstStyle/>
          <a:p>
            <a:fld id="{D140825E-4A15-4D39-8176-1F07E904CB30}" type="datetimeFigureOut">
              <a:rPr lang="en-US" smtClean="0"/>
              <a:pPr/>
              <a:t>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3E4AAA4-6363-4581-962D-1ACCC2D600C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ound Diagonal Corner Rectangle 7"/>
          <p:cNvSpPr/>
          <p:nvPr/>
        </p:nvSpPr>
        <p:spPr>
          <a:xfrm>
            <a:off x="189707" y="189707"/>
            <a:ext cx="8764587" cy="6478587"/>
          </a:xfrm>
          <a:prstGeom prst="round2DiagRect">
            <a:avLst>
              <a:gd name="adj1" fmla="val 9416"/>
              <a:gd name="adj2" fmla="val 0"/>
            </a:avLst>
          </a:prstGeom>
          <a:gradFill>
            <a:gsLst>
              <a:gs pos="17000">
                <a:schemeClr val="bg2"/>
              </a:gs>
              <a:gs pos="100000">
                <a:schemeClr val="tx2"/>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Placeholder 1"/>
          <p:cNvSpPr>
            <a:spLocks noGrp="1"/>
          </p:cNvSpPr>
          <p:nvPr>
            <p:ph type="title"/>
          </p:nvPr>
        </p:nvSpPr>
        <p:spPr>
          <a:xfrm>
            <a:off x="779463" y="381000"/>
            <a:ext cx="7583487" cy="1044388"/>
          </a:xfrm>
          <a:prstGeom prst="rect">
            <a:avLst/>
          </a:prstGeom>
        </p:spPr>
        <p:txBody>
          <a:bodyPr vert="horz" lIns="91440" tIns="45720" rIns="91440" bIns="45720" rtlCol="0" anchor="b" anchorCtr="0">
            <a:noAutofit/>
          </a:bodyPr>
          <a:lstStyle/>
          <a:p>
            <a:r>
              <a:rPr lang="en-AU" smtClean="0"/>
              <a:t>Click to edit Master title style</a:t>
            </a:r>
            <a:endParaRPr/>
          </a:p>
        </p:txBody>
      </p:sp>
      <p:sp>
        <p:nvSpPr>
          <p:cNvPr id="3" name="Text Placeholder 2"/>
          <p:cNvSpPr>
            <a:spLocks noGrp="1"/>
          </p:cNvSpPr>
          <p:nvPr>
            <p:ph type="body" idx="1"/>
          </p:nvPr>
        </p:nvSpPr>
        <p:spPr>
          <a:xfrm>
            <a:off x="779463" y="1828800"/>
            <a:ext cx="7583487" cy="4208930"/>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dirty="0"/>
          </a:p>
        </p:txBody>
      </p:sp>
      <p:sp>
        <p:nvSpPr>
          <p:cNvPr id="4" name="Date Placeholder 3"/>
          <p:cNvSpPr>
            <a:spLocks noGrp="1"/>
          </p:cNvSpPr>
          <p:nvPr>
            <p:ph type="dt" sz="half" idx="2"/>
          </p:nvPr>
        </p:nvSpPr>
        <p:spPr>
          <a:xfrm>
            <a:off x="381000" y="6288741"/>
            <a:ext cx="1887537" cy="365125"/>
          </a:xfrm>
          <a:prstGeom prst="rect">
            <a:avLst/>
          </a:prstGeom>
        </p:spPr>
        <p:txBody>
          <a:bodyPr vert="horz" lIns="91440" tIns="45720" rIns="91440" bIns="45720" rtlCol="0" anchor="ctr"/>
          <a:lstStyle>
            <a:lvl1pPr algn="l">
              <a:defRPr sz="1200">
                <a:solidFill>
                  <a:schemeClr val="bg2"/>
                </a:solidFill>
              </a:defRPr>
            </a:lvl1pPr>
          </a:lstStyle>
          <a:p>
            <a:fld id="{D140825E-4A15-4D39-8176-1F07E904CB30}" type="datetimeFigureOut">
              <a:rPr lang="en-US" smtClean="0"/>
              <a:pPr/>
              <a:t>2/5/2015</a:t>
            </a:fld>
            <a:endParaRPr lang="en-US"/>
          </a:p>
        </p:txBody>
      </p:sp>
      <p:sp>
        <p:nvSpPr>
          <p:cNvPr id="5" name="Footer Placeholder 4"/>
          <p:cNvSpPr>
            <a:spLocks noGrp="1"/>
          </p:cNvSpPr>
          <p:nvPr>
            <p:ph type="ftr" sz="quarter" idx="3"/>
          </p:nvPr>
        </p:nvSpPr>
        <p:spPr>
          <a:xfrm>
            <a:off x="3304615" y="6288741"/>
            <a:ext cx="5238750" cy="365125"/>
          </a:xfrm>
          <a:prstGeom prst="rect">
            <a:avLst/>
          </a:prstGeom>
        </p:spPr>
        <p:txBody>
          <a:bodyPr vert="horz" lIns="91440" tIns="45720" rIns="91440" bIns="45720" rtlCol="0" anchor="ctr"/>
          <a:lstStyle>
            <a:lvl1pPr algn="r">
              <a:defRPr sz="1200">
                <a:solidFill>
                  <a:schemeClr val="bg2"/>
                </a:solidFill>
              </a:defRPr>
            </a:lvl1pPr>
          </a:lstStyle>
          <a:p>
            <a:endParaRPr lang="en-US"/>
          </a:p>
        </p:txBody>
      </p:sp>
      <p:sp>
        <p:nvSpPr>
          <p:cNvPr id="6" name="Slide Number Placeholder 5"/>
          <p:cNvSpPr>
            <a:spLocks noGrp="1"/>
          </p:cNvSpPr>
          <p:nvPr>
            <p:ph type="sldNum" sz="quarter" idx="4"/>
          </p:nvPr>
        </p:nvSpPr>
        <p:spPr>
          <a:xfrm>
            <a:off x="8404411" y="219635"/>
            <a:ext cx="493059" cy="365125"/>
          </a:xfrm>
          <a:prstGeom prst="rect">
            <a:avLst/>
          </a:prstGeom>
        </p:spPr>
        <p:txBody>
          <a:bodyPr vert="horz" lIns="91440" tIns="45720" rIns="91440" bIns="45720" rtlCol="0" anchor="ctr"/>
          <a:lstStyle>
            <a:lvl1pPr algn="r">
              <a:defRPr sz="1200">
                <a:solidFill>
                  <a:schemeClr val="tx2"/>
                </a:solidFill>
              </a:defRPr>
            </a:lvl1pPr>
          </a:lstStyle>
          <a:p>
            <a:fld id="{93E4AAA4-6363-4581-962D-1ACCC2D600C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914400" rtl="0" eaLnBrk="1" latinLnBrk="0" hangingPunct="1">
        <a:spcBef>
          <a:spcPct val="0"/>
        </a:spcBef>
        <a:buNone/>
        <a:defRPr sz="3800" kern="1200">
          <a:solidFill>
            <a:schemeClr val="bg1"/>
          </a:solidFill>
          <a:latin typeface="+mj-lt"/>
          <a:ea typeface="+mj-ea"/>
          <a:cs typeface="+mj-cs"/>
        </a:defRPr>
      </a:lvl1pPr>
    </p:titleStyle>
    <p:bodyStyle>
      <a:lvl1pPr marL="282575" indent="-282575" algn="l" defTabSz="914400" rtl="0" eaLnBrk="1" latinLnBrk="0" hangingPunct="1">
        <a:spcBef>
          <a:spcPts val="2000"/>
        </a:spcBef>
        <a:buFont typeface="Wingdings 2" pitchFamily="18" charset="2"/>
        <a:buChar char=""/>
        <a:defRPr sz="2200" kern="1200">
          <a:solidFill>
            <a:schemeClr val="bg1"/>
          </a:solidFill>
          <a:latin typeface="+mn-lt"/>
          <a:ea typeface="+mn-ea"/>
          <a:cs typeface="+mn-cs"/>
        </a:defRPr>
      </a:lvl1pPr>
      <a:lvl2pPr marL="577850" indent="-295275" algn="l" defTabSz="914400" rtl="0" eaLnBrk="1" latinLnBrk="0" hangingPunct="1">
        <a:spcBef>
          <a:spcPts val="600"/>
        </a:spcBef>
        <a:buFont typeface="Wingdings 2" pitchFamily="18" charset="2"/>
        <a:buChar char=""/>
        <a:defRPr sz="2000" kern="1200">
          <a:solidFill>
            <a:schemeClr val="bg1"/>
          </a:solidFill>
          <a:latin typeface="+mn-lt"/>
          <a:ea typeface="+mn-ea"/>
          <a:cs typeface="+mn-cs"/>
        </a:defRPr>
      </a:lvl2pPr>
      <a:lvl3pPr marL="86042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3pPr>
      <a:lvl4pPr marL="1143000"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4pPr>
      <a:lvl5pPr marL="1425575" indent="-282575" algn="l" defTabSz="914400" rtl="0" eaLnBrk="1" latinLnBrk="0" hangingPunct="1">
        <a:spcBef>
          <a:spcPts val="600"/>
        </a:spcBef>
        <a:buFont typeface="Wingdings 2" pitchFamily="18" charset="2"/>
        <a:buChar char=""/>
        <a:defRPr sz="1800" kern="1200">
          <a:solidFill>
            <a:schemeClr val="bg1"/>
          </a:solidFill>
          <a:latin typeface="+mn-lt"/>
          <a:ea typeface="+mn-ea"/>
          <a:cs typeface="+mn-cs"/>
        </a:defRPr>
      </a:lvl5pPr>
      <a:lvl6pPr marL="1711325"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6pPr>
      <a:lvl7pPr marL="2000250"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7pPr>
      <a:lvl8pPr marL="2290763" indent="-288925" algn="l" defTabSz="914400" rtl="0" eaLnBrk="1" latinLnBrk="0" hangingPunct="1">
        <a:spcBef>
          <a:spcPct val="20000"/>
        </a:spcBef>
        <a:buFont typeface="Wingdings 2" pitchFamily="18" charset="2"/>
        <a:buChar char=""/>
        <a:defRPr lang="en-US" sz="1800" kern="1200" dirty="0" smtClean="0">
          <a:solidFill>
            <a:schemeClr val="bg1"/>
          </a:solidFill>
          <a:latin typeface="+mn-lt"/>
          <a:ea typeface="+mn-ea"/>
          <a:cs typeface="+mn-cs"/>
        </a:defRPr>
      </a:lvl8pPr>
      <a:lvl9pPr marL="2571750" indent="-288925" algn="l" defTabSz="914400" rtl="0" eaLnBrk="1" latinLnBrk="0" hangingPunct="1">
        <a:spcBef>
          <a:spcPct val="20000"/>
        </a:spcBef>
        <a:buFont typeface="Wingdings 2" pitchFamily="18" charset="2"/>
        <a:buChar char=""/>
        <a:defRPr lang="en-US" sz="1800" kern="1200" dirty="0">
          <a:solidFill>
            <a:schemeClr val="bg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7.jpeg"/><Relationship Id="rId7" Type="http://schemas.openxmlformats.org/officeDocument/2006/relationships/image" Target="../media/image21.jpeg"/><Relationship Id="rId2" Type="http://schemas.openxmlformats.org/officeDocument/2006/relationships/image" Target="../media/image16.jpeg"/><Relationship Id="rId1" Type="http://schemas.openxmlformats.org/officeDocument/2006/relationships/slideLayout" Target="../slideLayouts/slideLayout11.xml"/><Relationship Id="rId6" Type="http://schemas.openxmlformats.org/officeDocument/2006/relationships/image" Target="../media/image20.jpeg"/><Relationship Id="rId5" Type="http://schemas.openxmlformats.org/officeDocument/2006/relationships/image" Target="../media/image19.jpeg"/><Relationship Id="rId4" Type="http://schemas.openxmlformats.org/officeDocument/2006/relationships/image" Target="../media/image18.jpeg"/></Relationships>
</file>

<file path=ppt/slides/_rels/slide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1.jpeg"/><Relationship Id="rId7" Type="http://schemas.openxmlformats.org/officeDocument/2006/relationships/image" Target="../media/image15.png"/><Relationship Id="rId2" Type="http://schemas.openxmlformats.org/officeDocument/2006/relationships/image" Target="../media/image10.jpeg"/><Relationship Id="rId1" Type="http://schemas.openxmlformats.org/officeDocument/2006/relationships/slideLayout" Target="../slideLayouts/slideLayout11.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079080" y="2064440"/>
            <a:ext cx="6762749" cy="1124886"/>
          </a:xfrm>
        </p:spPr>
        <p:txBody>
          <a:bodyPr/>
          <a:lstStyle/>
          <a:p>
            <a:r>
              <a:rPr lang="en-US" sz="5400" b="1" smtClean="0">
                <a:ln>
                  <a:solidFill>
                    <a:schemeClr val="tx2">
                      <a:lumMod val="60000"/>
                      <a:lumOff val="40000"/>
                    </a:schemeClr>
                  </a:solidFill>
                </a:ln>
                <a:solidFill>
                  <a:srgbClr val="FFFF00"/>
                </a:solidFill>
                <a:cs typeface="Calibri"/>
              </a:rPr>
              <a:t>Sustainability Part 1</a:t>
            </a:r>
            <a:endParaRPr lang="en-US" sz="5400" b="1" dirty="0">
              <a:ln>
                <a:solidFill>
                  <a:schemeClr val="tx2">
                    <a:lumMod val="60000"/>
                    <a:lumOff val="40000"/>
                  </a:schemeClr>
                </a:solidFill>
              </a:ln>
              <a:solidFill>
                <a:srgbClr val="FFFF00"/>
              </a:solidFill>
              <a:cs typeface="Calibri"/>
            </a:endParaRPr>
          </a:p>
        </p:txBody>
      </p:sp>
      <p:pic>
        <p:nvPicPr>
          <p:cNvPr id="8" name="Picture 7" descr="SMYL Logo Style 3"/>
          <p:cNvPicPr/>
          <p:nvPr/>
        </p:nvPicPr>
        <p:blipFill>
          <a:blip r:embed="rId2" cstate="print"/>
          <a:srcRect/>
          <a:stretch>
            <a:fillRect/>
          </a:stretch>
        </p:blipFill>
        <p:spPr bwMode="auto">
          <a:xfrm>
            <a:off x="5887174" y="418030"/>
            <a:ext cx="2954655" cy="1515745"/>
          </a:xfrm>
          <a:prstGeom prst="rect">
            <a:avLst/>
          </a:prstGeom>
          <a:noFill/>
        </p:spPr>
      </p:pic>
      <p:sp>
        <p:nvSpPr>
          <p:cNvPr id="18" name="Arc 17"/>
          <p:cNvSpPr/>
          <p:nvPr/>
        </p:nvSpPr>
        <p:spPr>
          <a:xfrm rot="14893089">
            <a:off x="1211063" y="3583982"/>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1" name="Arc 20"/>
          <p:cNvSpPr/>
          <p:nvPr/>
        </p:nvSpPr>
        <p:spPr>
          <a:xfrm rot="14893089">
            <a:off x="1088821" y="3736383"/>
            <a:ext cx="5048000" cy="2881238"/>
          </a:xfrm>
          <a:prstGeom prst="arc">
            <a:avLst>
              <a:gd name="adj1" fmla="val 13737976"/>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
        <p:nvSpPr>
          <p:cNvPr id="23" name="Arc 22"/>
          <p:cNvSpPr/>
          <p:nvPr/>
        </p:nvSpPr>
        <p:spPr>
          <a:xfrm rot="14632926">
            <a:off x="1363464" y="3524285"/>
            <a:ext cx="5048000" cy="2881238"/>
          </a:xfrm>
          <a:prstGeom prst="arc">
            <a:avLst>
              <a:gd name="adj1" fmla="val 13355198"/>
              <a:gd name="adj2" fmla="val 21102762"/>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a:ln>
                <a:solidFill>
                  <a:srgbClr val="FFFF00"/>
                </a:solidFill>
              </a:ln>
            </a:endParaRPr>
          </a:p>
        </p:txBody>
      </p:sp>
    </p:spTree>
    <p:extLst>
      <p:ext uri="{BB962C8B-B14F-4D97-AF65-F5344CB8AC3E}">
        <p14:creationId xmlns="" xmlns:p14="http://schemas.microsoft.com/office/powerpoint/2010/main" val="14671343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79133" y="365760"/>
            <a:ext cx="8556859" cy="4247317"/>
          </a:xfrm>
          <a:prstGeom prst="rect">
            <a:avLst/>
          </a:prstGeom>
        </p:spPr>
        <p:txBody>
          <a:bodyPr wrap="square">
            <a:spAutoFit/>
          </a:bodyPr>
          <a:lstStyle/>
          <a:p>
            <a:r>
              <a:rPr lang="en-AU" dirty="0" smtClean="0">
                <a:solidFill>
                  <a:srgbClr val="FFFF00"/>
                </a:solidFill>
              </a:rPr>
              <a:t>• Consider using the following:</a:t>
            </a:r>
          </a:p>
          <a:p>
            <a:pPr marL="722313">
              <a:buFont typeface="Wingdings" pitchFamily="2" charset="2"/>
              <a:buChar char="ü"/>
            </a:pPr>
            <a:r>
              <a:rPr lang="en-AU" dirty="0" smtClean="0">
                <a:solidFill>
                  <a:srgbClr val="FFFF00"/>
                </a:solidFill>
              </a:rPr>
              <a:t>Bicarbonate of Soda (made into a paste) – replaces Jif and Gumption. </a:t>
            </a:r>
          </a:p>
          <a:p>
            <a:pPr marL="722313">
              <a:buFont typeface="Wingdings" pitchFamily="2" charset="2"/>
              <a:buChar char="ü"/>
            </a:pPr>
            <a:r>
              <a:rPr lang="en-AU" dirty="0" smtClean="0">
                <a:solidFill>
                  <a:srgbClr val="FFFF00"/>
                </a:solidFill>
              </a:rPr>
              <a:t>Lemon juice – an alternate to bleach.</a:t>
            </a:r>
          </a:p>
          <a:p>
            <a:pPr marL="722313">
              <a:buFont typeface="Wingdings" pitchFamily="2" charset="2"/>
              <a:buChar char="ü"/>
            </a:pPr>
            <a:r>
              <a:rPr lang="en-AU" dirty="0" smtClean="0">
                <a:solidFill>
                  <a:srgbClr val="FFFF00"/>
                </a:solidFill>
              </a:rPr>
              <a:t>Borax – alternate to bleach, disinfectant and insect sprays.</a:t>
            </a:r>
          </a:p>
          <a:p>
            <a:pPr marL="722313">
              <a:buFont typeface="Wingdings" pitchFamily="2" charset="2"/>
              <a:buChar char="ü"/>
            </a:pPr>
            <a:r>
              <a:rPr lang="en-AU" dirty="0" smtClean="0">
                <a:solidFill>
                  <a:srgbClr val="FFFF00"/>
                </a:solidFill>
              </a:rPr>
              <a:t>Bees wax – alternate to furniture and floor polish.</a:t>
            </a:r>
          </a:p>
          <a:p>
            <a:pPr marL="625475" indent="-625475"/>
            <a:r>
              <a:rPr lang="en-AU" dirty="0" smtClean="0">
                <a:solidFill>
                  <a:srgbClr val="FFFF00"/>
                </a:solidFill>
              </a:rPr>
              <a:t> </a:t>
            </a:r>
          </a:p>
          <a:p>
            <a:pPr marL="625475" indent="-625475"/>
            <a:r>
              <a:rPr lang="en-AU" dirty="0" smtClean="0">
                <a:solidFill>
                  <a:srgbClr val="FFFF00"/>
                </a:solidFill>
              </a:rPr>
              <a:t>Aim to minimise waste by:</a:t>
            </a:r>
          </a:p>
          <a:p>
            <a:pPr marL="625475" indent="-85725">
              <a:buFont typeface="Wingdings" pitchFamily="2" charset="2"/>
              <a:buChar char="ü"/>
            </a:pPr>
            <a:r>
              <a:rPr lang="en-AU" dirty="0" smtClean="0">
                <a:solidFill>
                  <a:srgbClr val="FFFF00"/>
                </a:solidFill>
              </a:rPr>
              <a:t>Encouraging recyclable materials to be placed in labelled recycling containers rather than garbage bins.</a:t>
            </a:r>
          </a:p>
          <a:p>
            <a:pPr marL="625475" indent="-85725">
              <a:buFont typeface="Wingdings" pitchFamily="2" charset="2"/>
              <a:buChar char="ü"/>
            </a:pPr>
            <a:r>
              <a:rPr lang="en-AU" dirty="0" smtClean="0">
                <a:solidFill>
                  <a:srgbClr val="FFFF00"/>
                </a:solidFill>
              </a:rPr>
              <a:t>Recycling food scraps at meal and snack times. Children and educators can place food scraps into these containers which will then be placed in composting or worm farm containers. The kitchen will have containers for food scraps and recycling for educators to use. </a:t>
            </a:r>
          </a:p>
          <a:p>
            <a:pPr marL="625475" indent="-85725">
              <a:buFont typeface="Wingdings" pitchFamily="2" charset="2"/>
              <a:buChar char="ü"/>
            </a:pPr>
            <a:endParaRPr lang="en-AU" dirty="0" smtClean="0">
              <a:solidFill>
                <a:srgbClr val="FFFF00"/>
              </a:solidFill>
            </a:endParaRPr>
          </a:p>
          <a:p>
            <a:pPr marL="625475" indent="-85725">
              <a:buFont typeface="Wingdings" pitchFamily="2" charset="2"/>
              <a:buChar char="ü"/>
            </a:pPr>
            <a:endParaRPr lang="en-AU" dirty="0">
              <a:solidFill>
                <a:srgbClr val="FFFF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56135" y="327691"/>
            <a:ext cx="8537608" cy="5909310"/>
          </a:xfrm>
          <a:prstGeom prst="rect">
            <a:avLst/>
          </a:prstGeom>
        </p:spPr>
        <p:txBody>
          <a:bodyPr wrap="square">
            <a:spAutoFit/>
          </a:bodyPr>
          <a:lstStyle/>
          <a:p>
            <a:r>
              <a:rPr lang="en-AU" b="1" dirty="0" smtClean="0">
                <a:solidFill>
                  <a:srgbClr val="FFFF00"/>
                </a:solidFill>
              </a:rPr>
              <a:t>Get help: If you feel overwhelmed by the responsibility, or just </a:t>
            </a:r>
            <a:r>
              <a:rPr lang="en-AU" dirty="0" smtClean="0">
                <a:solidFill>
                  <a:srgbClr val="FFFF00"/>
                </a:solidFill>
              </a:rPr>
              <a:t>by the sheer amount of available information, find someone to talk to. In some states there are established sustainability networks that you may be able to join (see the links and resources section of this newsletter for some suggestions); in other cases you might be able to speak to your local council or find other early childhood services that are already incorporating sustainability and are happy to share their ideas and expertise.</a:t>
            </a:r>
          </a:p>
          <a:p>
            <a:endParaRPr lang="en-AU" dirty="0" smtClean="0">
              <a:solidFill>
                <a:srgbClr val="FFFF00"/>
              </a:solidFill>
            </a:endParaRPr>
          </a:p>
          <a:p>
            <a:r>
              <a:rPr lang="en-AU" dirty="0" smtClean="0">
                <a:solidFill>
                  <a:srgbClr val="FFFF00"/>
                </a:solidFill>
              </a:rPr>
              <a:t>If funding is an issue, find out what grants are available that you may be able to apply for. The existing sustainability network groups will be able to help you identify those that are most suitable for early childhood services.</a:t>
            </a:r>
          </a:p>
          <a:p>
            <a:r>
              <a:rPr lang="en-AU" dirty="0" smtClean="0">
                <a:solidFill>
                  <a:srgbClr val="FFFF00"/>
                </a:solidFill>
              </a:rPr>
              <a:t></a:t>
            </a:r>
          </a:p>
          <a:p>
            <a:r>
              <a:rPr lang="en-AU" b="1" dirty="0" smtClean="0">
                <a:solidFill>
                  <a:srgbClr val="FFFF00"/>
                </a:solidFill>
              </a:rPr>
              <a:t>Establish a starting point: A self-assessment or an audit </a:t>
            </a:r>
            <a:r>
              <a:rPr lang="en-AU" dirty="0" smtClean="0">
                <a:solidFill>
                  <a:srgbClr val="FFFF00"/>
                </a:solidFill>
              </a:rPr>
              <a:t>conducted by someone else will help to identify what you already do. It will also help to establish a baseline for your use of resources. How much electricity, water and gas do you</a:t>
            </a:r>
          </a:p>
          <a:p>
            <a:r>
              <a:rPr lang="en-AU" dirty="0" smtClean="0">
                <a:solidFill>
                  <a:srgbClr val="FFFF00"/>
                </a:solidFill>
              </a:rPr>
              <a:t>use? How many paper towels and tissues? And what cleaning chemicals? How much garbage do you throw away? How much recycling?</a:t>
            </a:r>
          </a:p>
          <a:p>
            <a:endParaRPr lang="en-AU" dirty="0" smtClean="0">
              <a:solidFill>
                <a:srgbClr val="FFFF00"/>
              </a:solidFill>
            </a:endParaRPr>
          </a:p>
          <a:p>
            <a:r>
              <a:rPr lang="en-AU" dirty="0" smtClean="0">
                <a:solidFill>
                  <a:srgbClr val="FFFF00"/>
                </a:solidFill>
              </a:rPr>
              <a:t>On the basis of what you find out there may be some easy and obvious steps to take to reduce your consumption—turning off lights and taps, opening windows to let in the breeze, recycling and composting waste. </a:t>
            </a:r>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17634" y="517113"/>
            <a:ext cx="8566484" cy="4801314"/>
          </a:xfrm>
          <a:prstGeom prst="rect">
            <a:avLst/>
          </a:prstGeom>
        </p:spPr>
        <p:txBody>
          <a:bodyPr wrap="square">
            <a:spAutoFit/>
          </a:bodyPr>
          <a:lstStyle/>
          <a:p>
            <a:endParaRPr lang="en-AU" b="1" dirty="0" smtClean="0">
              <a:solidFill>
                <a:srgbClr val="FFFF00"/>
              </a:solidFill>
            </a:endParaRPr>
          </a:p>
          <a:p>
            <a:endParaRPr lang="en-AU" b="1" dirty="0" smtClean="0">
              <a:solidFill>
                <a:srgbClr val="FFFF00"/>
              </a:solidFill>
            </a:endParaRPr>
          </a:p>
          <a:p>
            <a:r>
              <a:rPr lang="en-AU" b="1" dirty="0" smtClean="0">
                <a:solidFill>
                  <a:srgbClr val="FFFF00"/>
                </a:solidFill>
              </a:rPr>
              <a:t>Talk to children, families and colleagues: Develop a shared </a:t>
            </a:r>
            <a:r>
              <a:rPr lang="en-AU" dirty="0" smtClean="0">
                <a:solidFill>
                  <a:srgbClr val="FFFF00"/>
                </a:solidFill>
              </a:rPr>
              <a:t>understanding of what sustainability might look like in your service. Find out what skills, knowledge and experience others might have to contribute.</a:t>
            </a:r>
          </a:p>
          <a:p>
            <a:endParaRPr lang="en-AU" dirty="0" smtClean="0">
              <a:solidFill>
                <a:srgbClr val="FFFF00"/>
              </a:solidFill>
            </a:endParaRPr>
          </a:p>
          <a:p>
            <a:r>
              <a:rPr lang="en-AU" dirty="0" smtClean="0">
                <a:solidFill>
                  <a:srgbClr val="FFFF00"/>
                </a:solidFill>
              </a:rPr>
              <a:t>. </a:t>
            </a:r>
            <a:r>
              <a:rPr lang="en-AU" b="1" dirty="0" smtClean="0">
                <a:solidFill>
                  <a:srgbClr val="FFFF00"/>
                </a:solidFill>
              </a:rPr>
              <a:t>Be realistic: Start small and remember to set manageable </a:t>
            </a:r>
            <a:r>
              <a:rPr lang="en-AU" dirty="0" smtClean="0">
                <a:solidFill>
                  <a:srgbClr val="FFFF00"/>
                </a:solidFill>
              </a:rPr>
              <a:t>and achievable goals. No one can do everything all at once. Develop a plan so that you have an idea of what you are trying to achieve over time. A vegetable garden and a worm farm are a good start but what will you do next?</a:t>
            </a:r>
          </a:p>
          <a:p>
            <a:r>
              <a:rPr lang="en-AU" dirty="0" smtClean="0">
                <a:solidFill>
                  <a:srgbClr val="FFFF00"/>
                </a:solidFill>
              </a:rPr>
              <a:t></a:t>
            </a:r>
          </a:p>
          <a:p>
            <a:r>
              <a:rPr lang="en-AU" b="1" dirty="0" smtClean="0">
                <a:solidFill>
                  <a:srgbClr val="FFFF00"/>
                </a:solidFill>
              </a:rPr>
              <a:t>Make it meaningful: Work on ways to incorporate </a:t>
            </a:r>
            <a:r>
              <a:rPr lang="en-AU" dirty="0" smtClean="0">
                <a:solidFill>
                  <a:srgbClr val="FFFF00"/>
                </a:solidFill>
              </a:rPr>
              <a:t>sustainability into your program in meaningful ways. Sustainability doesn’t work as an ‘add-on’ or occasional experience—to be successful it needs to be embedded into</a:t>
            </a:r>
          </a:p>
          <a:p>
            <a:r>
              <a:rPr lang="en-AU" dirty="0" smtClean="0">
                <a:solidFill>
                  <a:srgbClr val="FFFF00"/>
                </a:solidFill>
              </a:rPr>
              <a:t>what you do on a day-to-day basis.</a:t>
            </a:r>
          </a:p>
          <a:p>
            <a:endParaRPr lang="en-AU" dirty="0" smtClean="0">
              <a:solidFill>
                <a:srgbClr val="FFFF00"/>
              </a:solidFill>
            </a:endParaRPr>
          </a:p>
          <a:p>
            <a:endParaRPr lang="en-AU" dirty="0">
              <a:solidFill>
                <a:srgbClr val="FFFF00"/>
              </a:solidFill>
            </a:endParaRPr>
          </a:p>
        </p:txBody>
      </p:sp>
      <p:pic>
        <p:nvPicPr>
          <p:cNvPr id="6" name="Picture 5"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31005" y="587141"/>
            <a:ext cx="8662737" cy="1200329"/>
          </a:xfrm>
          <a:prstGeom prst="rect">
            <a:avLst/>
          </a:prstGeom>
        </p:spPr>
        <p:txBody>
          <a:bodyPr wrap="square">
            <a:spAutoFit/>
          </a:bodyPr>
          <a:lstStyle/>
          <a:p>
            <a:pPr lvl="0"/>
            <a:r>
              <a:rPr lang="en-AU" dirty="0" smtClean="0">
                <a:solidFill>
                  <a:srgbClr val="FFFF00"/>
                </a:solidFill>
              </a:rPr>
              <a:t>Interdependence between people, plants, animals and the land</a:t>
            </a:r>
          </a:p>
          <a:p>
            <a:pPr lvl="0"/>
            <a:endParaRPr lang="en-AU" dirty="0" smtClean="0">
              <a:solidFill>
                <a:srgbClr val="FFFF00"/>
              </a:solidFill>
            </a:endParaRPr>
          </a:p>
          <a:p>
            <a:pPr lvl="0"/>
            <a:r>
              <a:rPr lang="en-AU" dirty="0" smtClean="0">
                <a:solidFill>
                  <a:srgbClr val="FFFF00"/>
                </a:solidFill>
              </a:rPr>
              <a:t>Here are some human made resource to assist in teaching children about the world around them </a:t>
            </a:r>
          </a:p>
        </p:txBody>
      </p:sp>
      <p:pic>
        <p:nvPicPr>
          <p:cNvPr id="1026" name="Picture 2" descr="Chicken Life Cycle – Set of 21 Eggs - Interdependence between land people plants and animals."/>
          <p:cNvPicPr>
            <a:picLocks noChangeAspect="1" noChangeArrowheads="1"/>
          </p:cNvPicPr>
          <p:nvPr/>
        </p:nvPicPr>
        <p:blipFill>
          <a:blip r:embed="rId2" cstate="print"/>
          <a:srcRect/>
          <a:stretch>
            <a:fillRect/>
          </a:stretch>
        </p:blipFill>
        <p:spPr bwMode="auto">
          <a:xfrm>
            <a:off x="352258" y="1950089"/>
            <a:ext cx="2140685" cy="1360969"/>
          </a:xfrm>
          <a:prstGeom prst="rect">
            <a:avLst/>
          </a:prstGeom>
          <a:noFill/>
        </p:spPr>
      </p:pic>
      <p:pic>
        <p:nvPicPr>
          <p:cNvPr id="1028" name="Picture 4" descr="Kid K’NEX Creatures &amp; Lifecycles 198pc - Interdependence between land people plants and animals."/>
          <p:cNvPicPr>
            <a:picLocks noChangeAspect="1" noChangeArrowheads="1"/>
          </p:cNvPicPr>
          <p:nvPr/>
        </p:nvPicPr>
        <p:blipFill>
          <a:blip r:embed="rId3" cstate="print"/>
          <a:srcRect/>
          <a:stretch>
            <a:fillRect/>
          </a:stretch>
        </p:blipFill>
        <p:spPr bwMode="auto">
          <a:xfrm>
            <a:off x="352258" y="3411933"/>
            <a:ext cx="2140685" cy="1335053"/>
          </a:xfrm>
          <a:prstGeom prst="rect">
            <a:avLst/>
          </a:prstGeom>
          <a:noFill/>
        </p:spPr>
      </p:pic>
      <p:pic>
        <p:nvPicPr>
          <p:cNvPr id="1030" name="Picture 6" descr="Life Cycles Charts – Set of 5 - Interdependence between land people plants and animals."/>
          <p:cNvPicPr>
            <a:picLocks noChangeAspect="1" noChangeArrowheads="1"/>
          </p:cNvPicPr>
          <p:nvPr/>
        </p:nvPicPr>
        <p:blipFill>
          <a:blip r:embed="rId4" cstate="print"/>
          <a:srcRect/>
          <a:stretch>
            <a:fillRect/>
          </a:stretch>
        </p:blipFill>
        <p:spPr bwMode="auto">
          <a:xfrm>
            <a:off x="352258" y="4964916"/>
            <a:ext cx="2140685" cy="1426441"/>
          </a:xfrm>
          <a:prstGeom prst="rect">
            <a:avLst/>
          </a:prstGeom>
          <a:noFill/>
        </p:spPr>
      </p:pic>
      <p:pic>
        <p:nvPicPr>
          <p:cNvPr id="1032" name="Picture 8" descr="Plant Lifecycle Kit – 12 Pieces - Interdependence between land people plants and animals."/>
          <p:cNvPicPr>
            <a:picLocks noChangeAspect="1" noChangeArrowheads="1"/>
          </p:cNvPicPr>
          <p:nvPr/>
        </p:nvPicPr>
        <p:blipFill>
          <a:blip r:embed="rId5" cstate="print"/>
          <a:srcRect/>
          <a:stretch>
            <a:fillRect/>
          </a:stretch>
        </p:blipFill>
        <p:spPr bwMode="auto">
          <a:xfrm>
            <a:off x="4851133" y="1819310"/>
            <a:ext cx="1883450" cy="1345321"/>
          </a:xfrm>
          <a:prstGeom prst="rect">
            <a:avLst/>
          </a:prstGeom>
          <a:noFill/>
        </p:spPr>
      </p:pic>
      <p:pic>
        <p:nvPicPr>
          <p:cNvPr id="1034" name="Picture 10" descr="Animals and Their Babies Big Book &amp;TG - Interdependence between land people plants and animals."/>
          <p:cNvPicPr>
            <a:picLocks noChangeAspect="1" noChangeArrowheads="1"/>
          </p:cNvPicPr>
          <p:nvPr/>
        </p:nvPicPr>
        <p:blipFill>
          <a:blip r:embed="rId6" cstate="print"/>
          <a:srcRect/>
          <a:stretch>
            <a:fillRect/>
          </a:stretch>
        </p:blipFill>
        <p:spPr bwMode="auto">
          <a:xfrm>
            <a:off x="4851133" y="3340657"/>
            <a:ext cx="1849751" cy="1321250"/>
          </a:xfrm>
          <a:prstGeom prst="rect">
            <a:avLst/>
          </a:prstGeom>
          <a:noFill/>
        </p:spPr>
      </p:pic>
      <p:pic>
        <p:nvPicPr>
          <p:cNvPr id="1036" name="Picture 12" descr="Grow Insets Puzzles – Set of 4 - Interdependence between land people plants and animals."/>
          <p:cNvPicPr>
            <a:picLocks noChangeAspect="1" noChangeArrowheads="1"/>
          </p:cNvPicPr>
          <p:nvPr/>
        </p:nvPicPr>
        <p:blipFill>
          <a:blip r:embed="rId7" cstate="print"/>
          <a:srcRect/>
          <a:stretch>
            <a:fillRect/>
          </a:stretch>
        </p:blipFill>
        <p:spPr bwMode="auto">
          <a:xfrm>
            <a:off x="4851133" y="4964916"/>
            <a:ext cx="1883450" cy="1345321"/>
          </a:xfrm>
          <a:prstGeom prst="rect">
            <a:avLst/>
          </a:prstGeom>
          <a:noFill/>
        </p:spPr>
      </p:pic>
      <p:sp>
        <p:nvSpPr>
          <p:cNvPr id="12" name="TextBox 11"/>
          <p:cNvSpPr txBox="1"/>
          <p:nvPr/>
        </p:nvSpPr>
        <p:spPr>
          <a:xfrm>
            <a:off x="6734583" y="5225080"/>
            <a:ext cx="1694046" cy="646331"/>
          </a:xfrm>
          <a:prstGeom prst="rect">
            <a:avLst/>
          </a:prstGeom>
          <a:noFill/>
        </p:spPr>
        <p:txBody>
          <a:bodyPr wrap="square" rtlCol="0">
            <a:spAutoFit/>
          </a:bodyPr>
          <a:lstStyle/>
          <a:p>
            <a:pPr algn="ctr"/>
            <a:r>
              <a:rPr lang="en-AU" dirty="0" smtClean="0">
                <a:solidFill>
                  <a:srgbClr val="FFFF00"/>
                </a:solidFill>
              </a:rPr>
              <a:t>Grow insect puzzles</a:t>
            </a:r>
            <a:endParaRPr lang="en-AU" dirty="0">
              <a:solidFill>
                <a:srgbClr val="FFFF00"/>
              </a:solidFill>
            </a:endParaRPr>
          </a:p>
        </p:txBody>
      </p:sp>
      <p:sp>
        <p:nvSpPr>
          <p:cNvPr id="13" name="TextBox 12"/>
          <p:cNvSpPr txBox="1"/>
          <p:nvPr/>
        </p:nvSpPr>
        <p:spPr>
          <a:xfrm>
            <a:off x="6700884" y="1984243"/>
            <a:ext cx="1694046" cy="646331"/>
          </a:xfrm>
          <a:prstGeom prst="rect">
            <a:avLst/>
          </a:prstGeom>
          <a:noFill/>
        </p:spPr>
        <p:txBody>
          <a:bodyPr wrap="square" rtlCol="0">
            <a:spAutoFit/>
          </a:bodyPr>
          <a:lstStyle/>
          <a:p>
            <a:pPr algn="ctr"/>
            <a:r>
              <a:rPr lang="en-AU" dirty="0" smtClean="0">
                <a:solidFill>
                  <a:srgbClr val="FFFF00"/>
                </a:solidFill>
              </a:rPr>
              <a:t>The life cycle magnet board</a:t>
            </a:r>
            <a:endParaRPr lang="en-AU" dirty="0">
              <a:solidFill>
                <a:srgbClr val="FFFF00"/>
              </a:solidFill>
            </a:endParaRPr>
          </a:p>
        </p:txBody>
      </p:sp>
      <p:sp>
        <p:nvSpPr>
          <p:cNvPr id="14" name="TextBox 13"/>
          <p:cNvSpPr txBox="1"/>
          <p:nvPr/>
        </p:nvSpPr>
        <p:spPr>
          <a:xfrm>
            <a:off x="6734583" y="3591662"/>
            <a:ext cx="1694046" cy="646331"/>
          </a:xfrm>
          <a:prstGeom prst="rect">
            <a:avLst/>
          </a:prstGeom>
          <a:noFill/>
        </p:spPr>
        <p:txBody>
          <a:bodyPr wrap="square" rtlCol="0">
            <a:spAutoFit/>
          </a:bodyPr>
          <a:lstStyle/>
          <a:p>
            <a:pPr algn="ctr"/>
            <a:r>
              <a:rPr lang="en-AU" dirty="0" smtClean="0">
                <a:solidFill>
                  <a:srgbClr val="FFFF00"/>
                </a:solidFill>
              </a:rPr>
              <a:t>Grow insect puzzles</a:t>
            </a:r>
            <a:endParaRPr lang="en-AU" dirty="0">
              <a:solidFill>
                <a:srgbClr val="FFFF00"/>
              </a:solidFill>
            </a:endParaRPr>
          </a:p>
        </p:txBody>
      </p:sp>
      <p:sp>
        <p:nvSpPr>
          <p:cNvPr id="15" name="TextBox 14"/>
          <p:cNvSpPr txBox="1"/>
          <p:nvPr/>
        </p:nvSpPr>
        <p:spPr>
          <a:xfrm>
            <a:off x="2646947" y="2307408"/>
            <a:ext cx="1694046" cy="646331"/>
          </a:xfrm>
          <a:prstGeom prst="rect">
            <a:avLst/>
          </a:prstGeom>
          <a:noFill/>
        </p:spPr>
        <p:txBody>
          <a:bodyPr wrap="square" rtlCol="0">
            <a:spAutoFit/>
          </a:bodyPr>
          <a:lstStyle/>
          <a:p>
            <a:pPr algn="ctr"/>
            <a:r>
              <a:rPr lang="en-AU" dirty="0" smtClean="0">
                <a:solidFill>
                  <a:srgbClr val="FFFF00"/>
                </a:solidFill>
              </a:rPr>
              <a:t>Grow insect puzzles</a:t>
            </a:r>
            <a:endParaRPr lang="en-AU" dirty="0">
              <a:solidFill>
                <a:srgbClr val="FFFF00"/>
              </a:solidFill>
            </a:endParaRPr>
          </a:p>
        </p:txBody>
      </p:sp>
      <p:sp>
        <p:nvSpPr>
          <p:cNvPr id="16" name="TextBox 15"/>
          <p:cNvSpPr txBox="1"/>
          <p:nvPr/>
        </p:nvSpPr>
        <p:spPr>
          <a:xfrm>
            <a:off x="2646947" y="3504291"/>
            <a:ext cx="1694046" cy="923330"/>
          </a:xfrm>
          <a:prstGeom prst="rect">
            <a:avLst/>
          </a:prstGeom>
          <a:noFill/>
        </p:spPr>
        <p:txBody>
          <a:bodyPr wrap="square" rtlCol="0">
            <a:spAutoFit/>
          </a:bodyPr>
          <a:lstStyle/>
          <a:p>
            <a:pPr algn="ctr"/>
            <a:r>
              <a:rPr lang="en-AU" dirty="0" err="1" smtClean="0">
                <a:solidFill>
                  <a:srgbClr val="FFFF00"/>
                </a:solidFill>
              </a:rPr>
              <a:t>Knex</a:t>
            </a:r>
            <a:r>
              <a:rPr lang="en-AU" dirty="0" smtClean="0">
                <a:solidFill>
                  <a:srgbClr val="FFFF00"/>
                </a:solidFill>
              </a:rPr>
              <a:t> </a:t>
            </a:r>
            <a:r>
              <a:rPr lang="en-AU" dirty="0" err="1" smtClean="0">
                <a:solidFill>
                  <a:srgbClr val="FFFF00"/>
                </a:solidFill>
              </a:rPr>
              <a:t>creaturesand</a:t>
            </a:r>
            <a:r>
              <a:rPr lang="en-AU" dirty="0" smtClean="0">
                <a:solidFill>
                  <a:srgbClr val="FFFF00"/>
                </a:solidFill>
              </a:rPr>
              <a:t> life cycle</a:t>
            </a:r>
            <a:endParaRPr lang="en-AU" dirty="0">
              <a:solidFill>
                <a:srgbClr val="FFFF00"/>
              </a:solidFill>
            </a:endParaRPr>
          </a:p>
        </p:txBody>
      </p:sp>
      <p:sp>
        <p:nvSpPr>
          <p:cNvPr id="17" name="TextBox 16"/>
          <p:cNvSpPr txBox="1"/>
          <p:nvPr/>
        </p:nvSpPr>
        <p:spPr>
          <a:xfrm>
            <a:off x="2646947" y="5379084"/>
            <a:ext cx="1694046" cy="646331"/>
          </a:xfrm>
          <a:prstGeom prst="rect">
            <a:avLst/>
          </a:prstGeom>
          <a:noFill/>
        </p:spPr>
        <p:txBody>
          <a:bodyPr wrap="square" rtlCol="0">
            <a:spAutoFit/>
          </a:bodyPr>
          <a:lstStyle/>
          <a:p>
            <a:pPr algn="ctr"/>
            <a:r>
              <a:rPr lang="en-AU" dirty="0" smtClean="0">
                <a:solidFill>
                  <a:srgbClr val="FFFF00"/>
                </a:solidFill>
              </a:rPr>
              <a:t>Life cycle charts</a:t>
            </a:r>
            <a:endParaRPr lang="en-AU" dirty="0">
              <a:solidFill>
                <a:srgbClr val="FFFF00"/>
              </a:solidFill>
            </a:endParaRPr>
          </a:p>
        </p:txBody>
      </p:sp>
      <p:pic>
        <p:nvPicPr>
          <p:cNvPr id="18" name="Picture 17" descr="SMYL Logo Style 3"/>
          <p:cNvPicPr/>
          <p:nvPr/>
        </p:nvPicPr>
        <p:blipFill>
          <a:blip r:embed="rId8" cstate="print"/>
          <a:srcRect/>
          <a:stretch>
            <a:fillRect/>
          </a:stretch>
        </p:blipFill>
        <p:spPr bwMode="auto">
          <a:xfrm>
            <a:off x="7037147" y="212097"/>
            <a:ext cx="1804682" cy="68028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SMYL Logo Style 3"/>
          <p:cNvPicPr/>
          <p:nvPr/>
        </p:nvPicPr>
        <p:blipFill>
          <a:blip r:embed="rId2" cstate="print"/>
          <a:srcRect/>
          <a:stretch>
            <a:fillRect/>
          </a:stretch>
        </p:blipFill>
        <p:spPr bwMode="auto">
          <a:xfrm>
            <a:off x="7037147" y="212097"/>
            <a:ext cx="1804682" cy="680280"/>
          </a:xfrm>
          <a:prstGeom prst="rect">
            <a:avLst/>
          </a:prstGeom>
          <a:noFill/>
        </p:spPr>
      </p:pic>
      <p:sp>
        <p:nvSpPr>
          <p:cNvPr id="4" name="Rectangle 3"/>
          <p:cNvSpPr/>
          <p:nvPr/>
        </p:nvSpPr>
        <p:spPr>
          <a:xfrm>
            <a:off x="298383" y="529389"/>
            <a:ext cx="8543446" cy="5078313"/>
          </a:xfrm>
          <a:prstGeom prst="rect">
            <a:avLst/>
          </a:prstGeom>
        </p:spPr>
        <p:txBody>
          <a:bodyPr wrap="square">
            <a:spAutoFit/>
          </a:bodyPr>
          <a:lstStyle/>
          <a:p>
            <a:r>
              <a:rPr lang="en-AU" dirty="0" smtClean="0">
                <a:solidFill>
                  <a:srgbClr val="FFFF00"/>
                </a:solidFill>
              </a:rPr>
              <a:t>What is sustainability </a:t>
            </a:r>
          </a:p>
          <a:p>
            <a:r>
              <a:rPr lang="en-AU" dirty="0" smtClean="0">
                <a:solidFill>
                  <a:srgbClr val="FFFF00"/>
                </a:solidFill>
              </a:rPr>
              <a:t> </a:t>
            </a:r>
          </a:p>
          <a:p>
            <a:r>
              <a:rPr lang="en-AU" dirty="0" smtClean="0">
                <a:solidFill>
                  <a:srgbClr val="FFFF00"/>
                </a:solidFill>
              </a:rPr>
              <a:t>It is a natural progression from children appreciating and enjoying nature to understanding that nature is fragile and its resources are finite.</a:t>
            </a:r>
          </a:p>
          <a:p>
            <a:endParaRPr lang="en-AU" dirty="0" smtClean="0">
              <a:solidFill>
                <a:srgbClr val="FFFF00"/>
              </a:solidFill>
            </a:endParaRPr>
          </a:p>
          <a:p>
            <a:r>
              <a:rPr lang="en-AU" dirty="0" smtClean="0">
                <a:solidFill>
                  <a:srgbClr val="FFFF00"/>
                </a:solidFill>
              </a:rPr>
              <a:t>Sustainable practices are things we can do to help our communities, suburbs, towns, cities, farms, parks and open spaces. </a:t>
            </a:r>
          </a:p>
          <a:p>
            <a:endParaRPr lang="en-AU" dirty="0" smtClean="0">
              <a:solidFill>
                <a:srgbClr val="FFFF00"/>
              </a:solidFill>
            </a:endParaRPr>
          </a:p>
          <a:p>
            <a:r>
              <a:rPr lang="en-AU" dirty="0" smtClean="0">
                <a:solidFill>
                  <a:srgbClr val="FFFF00"/>
                </a:solidFill>
              </a:rPr>
              <a:t>The best way to help children to care about the environment is to start in our own back yard. One person can make a difference in the world, a group of people making small changes can have a bigger impact. </a:t>
            </a:r>
          </a:p>
          <a:p>
            <a:endParaRPr lang="en-AU" dirty="0" smtClean="0">
              <a:solidFill>
                <a:srgbClr val="FFFF00"/>
              </a:solidFill>
            </a:endParaRPr>
          </a:p>
          <a:p>
            <a:r>
              <a:rPr lang="en-AU" dirty="0" smtClean="0">
                <a:solidFill>
                  <a:srgbClr val="FFFF00"/>
                </a:solidFill>
              </a:rPr>
              <a:t>Make sure to involve children and their families. When planning experiences for children try to include sustainable practices or theory. </a:t>
            </a:r>
          </a:p>
          <a:p>
            <a:endParaRPr lang="en-AU" dirty="0" smtClean="0">
              <a:solidFill>
                <a:srgbClr val="FFFF00"/>
              </a:solidFill>
            </a:endParaRPr>
          </a:p>
          <a:p>
            <a:r>
              <a:rPr lang="en-AU" dirty="0" smtClean="0">
                <a:solidFill>
                  <a:srgbClr val="FFFF00"/>
                </a:solidFill>
              </a:rPr>
              <a:t>Simply put, educators are to be ‘Earth Smart’ and to ensure that their every action accords with this. They also need to talk about their commitment with the children and listen to any ideas that children may have.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85011" y="510139"/>
            <a:ext cx="8383604" cy="6032421"/>
          </a:xfrm>
          <a:prstGeom prst="rect">
            <a:avLst/>
          </a:prstGeom>
        </p:spPr>
        <p:txBody>
          <a:bodyPr wrap="square">
            <a:spAutoFit/>
          </a:bodyPr>
          <a:lstStyle/>
          <a:p>
            <a:r>
              <a:rPr lang="en-AU" sz="1600" dirty="0" smtClean="0">
                <a:solidFill>
                  <a:srgbClr val="FFFF00"/>
                </a:solidFill>
              </a:rPr>
              <a:t>Firstly, we need to look at the definitions of built and natural environments as defined by the NQS.</a:t>
            </a:r>
          </a:p>
          <a:p>
            <a:endParaRPr lang="en-AU" sz="1600" dirty="0" smtClean="0">
              <a:solidFill>
                <a:srgbClr val="FFFF00"/>
              </a:solidFill>
            </a:endParaRPr>
          </a:p>
          <a:p>
            <a:r>
              <a:rPr lang="en-AU" sz="1600" dirty="0" smtClean="0">
                <a:solidFill>
                  <a:srgbClr val="FFFF00"/>
                </a:solidFill>
              </a:rPr>
              <a:t>Built environments include manufactured, synthetic and commercially produced surfaces, materials, toys and equipment.</a:t>
            </a:r>
          </a:p>
          <a:p>
            <a:endParaRPr lang="en-AU" sz="1600" dirty="0" smtClean="0">
              <a:solidFill>
                <a:srgbClr val="FFFF00"/>
              </a:solidFill>
            </a:endParaRPr>
          </a:p>
          <a:p>
            <a:r>
              <a:rPr lang="en-AU" sz="1600" dirty="0" smtClean="0">
                <a:solidFill>
                  <a:srgbClr val="FFFF00"/>
                </a:solidFill>
              </a:rPr>
              <a:t>Natural environments include natural materials and surfaces which have undergone very little modification, for example, grass, trees, rocks, plants, materials, soil, sand, water, clay, timber, bark, seeds, shells and stones.</a:t>
            </a:r>
          </a:p>
          <a:p>
            <a:endParaRPr lang="en-AU" sz="1600" dirty="0" smtClean="0">
              <a:solidFill>
                <a:srgbClr val="FFFF00"/>
              </a:solidFill>
            </a:endParaRPr>
          </a:p>
          <a:p>
            <a:r>
              <a:rPr lang="en-AU" sz="1600" dirty="0" smtClean="0">
                <a:solidFill>
                  <a:srgbClr val="FFFF00"/>
                </a:solidFill>
              </a:rPr>
              <a:t>Three ways services can develop children’s appreciation, and respect for nature, are:</a:t>
            </a:r>
          </a:p>
          <a:p>
            <a:endParaRPr lang="en-AU" sz="1600" b="1" dirty="0" smtClean="0">
              <a:solidFill>
                <a:srgbClr val="FFFF00"/>
              </a:solidFill>
            </a:endParaRPr>
          </a:p>
          <a:p>
            <a:r>
              <a:rPr lang="en-AU" sz="1600" b="1" dirty="0" smtClean="0">
                <a:solidFill>
                  <a:srgbClr val="FFFF00"/>
                </a:solidFill>
              </a:rPr>
              <a:t>Beautiful moments are just that – nature putting on a </a:t>
            </a:r>
            <a:r>
              <a:rPr lang="en-AU" sz="1600" dirty="0" smtClean="0">
                <a:solidFill>
                  <a:srgbClr val="FFFF00"/>
                </a:solidFill>
              </a:rPr>
              <a:t>show. If, say, rainbow lorikeets are feeding noisily on the blossoms of a gum tree, draw it to the children’s attention in more than a superficial way. If the clouds are an unusual shape or are moving quickly across the sky, or the sky is piercingly blue with no clouds, share your observations and delight with the children.</a:t>
            </a:r>
          </a:p>
          <a:p>
            <a:endParaRPr lang="en-AU" sz="1600" dirty="0" smtClean="0">
              <a:solidFill>
                <a:srgbClr val="FFFF00"/>
              </a:solidFill>
            </a:endParaRPr>
          </a:p>
          <a:p>
            <a:r>
              <a:rPr lang="en-AU" sz="1600" dirty="0" smtClean="0">
                <a:solidFill>
                  <a:srgbClr val="FFFF00"/>
                </a:solidFill>
              </a:rPr>
              <a:t>Take advantage of moments such as these to develop children’s ‘spirituality’ – that sense of awe and wonder, that connection with nature.</a:t>
            </a:r>
          </a:p>
          <a:p>
            <a:endParaRPr lang="en-AU" b="1" dirty="0" smtClean="0">
              <a:solidFill>
                <a:srgbClr val="FFFF00"/>
              </a:solidFill>
            </a:endParaRPr>
          </a:p>
          <a:p>
            <a:r>
              <a:rPr lang="en-AU" sz="1600" b="1" dirty="0" smtClean="0">
                <a:solidFill>
                  <a:srgbClr val="FFFF00"/>
                </a:solidFill>
              </a:rPr>
              <a:t>Gardening Most children love being outdoors digging in the </a:t>
            </a:r>
            <a:r>
              <a:rPr lang="en-AU" sz="1600" dirty="0" smtClean="0">
                <a:solidFill>
                  <a:srgbClr val="FFFF00"/>
                </a:solidFill>
              </a:rPr>
              <a:t>soil, getting dirty, creating and watching plants grow. In addition, gardening is educational and develops personal attributes such as cooperation, understanding, responsibility and creativity.</a:t>
            </a:r>
            <a:endParaRPr lang="en-AU" sz="1600" dirty="0">
              <a:solidFill>
                <a:srgbClr val="FFFF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MYL Logo Style 3"/>
          <p:cNvPicPr/>
          <p:nvPr/>
        </p:nvPicPr>
        <p:blipFill>
          <a:blip r:embed="rId2" cstate="print"/>
          <a:srcRect/>
          <a:stretch>
            <a:fillRect/>
          </a:stretch>
        </p:blipFill>
        <p:spPr bwMode="auto">
          <a:xfrm>
            <a:off x="7037147" y="212097"/>
            <a:ext cx="1804682" cy="680280"/>
          </a:xfrm>
          <a:prstGeom prst="rect">
            <a:avLst/>
          </a:prstGeom>
          <a:noFill/>
        </p:spPr>
      </p:pic>
      <p:sp>
        <p:nvSpPr>
          <p:cNvPr id="4" name="Rectangle 3"/>
          <p:cNvSpPr/>
          <p:nvPr/>
        </p:nvSpPr>
        <p:spPr>
          <a:xfrm>
            <a:off x="279133" y="892377"/>
            <a:ext cx="8408692" cy="5909310"/>
          </a:xfrm>
          <a:prstGeom prst="rect">
            <a:avLst/>
          </a:prstGeom>
        </p:spPr>
        <p:txBody>
          <a:bodyPr wrap="square">
            <a:spAutoFit/>
          </a:bodyPr>
          <a:lstStyle/>
          <a:p>
            <a:r>
              <a:rPr lang="en-AU" b="1" dirty="0" smtClean="0">
                <a:solidFill>
                  <a:srgbClr val="FFFF00"/>
                </a:solidFill>
              </a:rPr>
              <a:t>Our Children – are our future and will be the caretakers of our environment</a:t>
            </a:r>
            <a:r>
              <a:rPr lang="en-AU" dirty="0" smtClean="0">
                <a:solidFill>
                  <a:srgbClr val="FFFF00"/>
                </a:solidFill>
              </a:rPr>
              <a:t/>
            </a:r>
            <a:br>
              <a:rPr lang="en-AU" dirty="0" smtClean="0">
                <a:solidFill>
                  <a:srgbClr val="FFFF00"/>
                </a:solidFill>
              </a:rPr>
            </a:br>
            <a:r>
              <a:rPr lang="en-AU" dirty="0" smtClean="0">
                <a:solidFill>
                  <a:srgbClr val="FFFF00"/>
                </a:solidFill>
              </a:rPr>
              <a:t>Sustainable practices are embedded in the children's daily routine and in their day-to-day activities, these include:</a:t>
            </a:r>
          </a:p>
          <a:p>
            <a:endParaRPr lang="en-AU" dirty="0" smtClean="0">
              <a:solidFill>
                <a:srgbClr val="FFFF00"/>
              </a:solidFill>
            </a:endParaRPr>
          </a:p>
          <a:p>
            <a:pPr marL="355600" indent="-355600">
              <a:buFont typeface="Arial" pitchFamily="34" charset="0"/>
              <a:buChar char="•"/>
            </a:pPr>
            <a:r>
              <a:rPr lang="en-AU" dirty="0" smtClean="0">
                <a:solidFill>
                  <a:srgbClr val="FFFF00"/>
                </a:solidFill>
              </a:rPr>
              <a:t>Using recyclable materials where possible.</a:t>
            </a:r>
          </a:p>
          <a:p>
            <a:pPr marL="355600" indent="-355600">
              <a:buFont typeface="Arial" pitchFamily="34" charset="0"/>
              <a:buChar char="•"/>
            </a:pPr>
            <a:r>
              <a:rPr lang="en-AU" dirty="0" smtClean="0">
                <a:solidFill>
                  <a:srgbClr val="FFFF00"/>
                </a:solidFill>
              </a:rPr>
              <a:t>Encouraging children to use half flush on the toilets,</a:t>
            </a:r>
          </a:p>
          <a:p>
            <a:pPr marL="355600" indent="-355600">
              <a:buFont typeface="Arial" pitchFamily="34" charset="0"/>
              <a:buChar char="•"/>
            </a:pPr>
            <a:r>
              <a:rPr lang="en-AU" dirty="0" smtClean="0">
                <a:solidFill>
                  <a:srgbClr val="FFFF00"/>
                </a:solidFill>
              </a:rPr>
              <a:t>Encouraging children to turn the water off when they have washed their hands,</a:t>
            </a:r>
          </a:p>
          <a:p>
            <a:pPr marL="355600" indent="-355600">
              <a:buFont typeface="Arial" pitchFamily="34" charset="0"/>
              <a:buChar char="•"/>
            </a:pPr>
            <a:r>
              <a:rPr lang="en-AU" dirty="0" smtClean="0">
                <a:solidFill>
                  <a:srgbClr val="FFFF00"/>
                </a:solidFill>
              </a:rPr>
              <a:t>Encouraging children to recycle paper and rubbish within their rooms, at home and when in the wider community,</a:t>
            </a:r>
          </a:p>
          <a:p>
            <a:pPr marL="355600" indent="-355600">
              <a:buFont typeface="Arial" pitchFamily="34" charset="0"/>
              <a:buChar char="•"/>
            </a:pPr>
            <a:r>
              <a:rPr lang="en-AU" dirty="0" smtClean="0">
                <a:solidFill>
                  <a:srgbClr val="FFFF00"/>
                </a:solidFill>
              </a:rPr>
              <a:t>Talking with the children about electricity and encouraging them to turn off lights,</a:t>
            </a:r>
          </a:p>
          <a:p>
            <a:pPr marL="355600" indent="-355600">
              <a:buFont typeface="Arial" pitchFamily="34" charset="0"/>
              <a:buChar char="•"/>
            </a:pPr>
            <a:r>
              <a:rPr lang="en-AU" dirty="0" smtClean="0">
                <a:solidFill>
                  <a:srgbClr val="FFFF00"/>
                </a:solidFill>
              </a:rPr>
              <a:t>Educating children in the natural decomposition cycle through exposure and participation in worm farms and composting food scraps,</a:t>
            </a:r>
          </a:p>
          <a:p>
            <a:pPr marL="355600" indent="-355600">
              <a:buFont typeface="Arial" pitchFamily="34" charset="0"/>
              <a:buChar char="•"/>
            </a:pPr>
            <a:r>
              <a:rPr lang="en-AU" dirty="0" smtClean="0">
                <a:solidFill>
                  <a:srgbClr val="FFFF00"/>
                </a:solidFill>
              </a:rPr>
              <a:t>Educating children and having them participate in ‘garden to plate’ activities i.e. seed sprouting, weeding, vegetable gardens, cooking amongst other activities,</a:t>
            </a:r>
          </a:p>
          <a:p>
            <a:pPr marL="355600" indent="-355600">
              <a:buFont typeface="Arial" pitchFamily="34" charset="0"/>
              <a:buChar char="•"/>
            </a:pPr>
            <a:r>
              <a:rPr lang="en-AU" dirty="0" smtClean="0">
                <a:solidFill>
                  <a:srgbClr val="FFFF00"/>
                </a:solidFill>
              </a:rPr>
              <a:t>Educating children in how to care for pets and letting them actively participate in caring for the Centre pet,</a:t>
            </a:r>
          </a:p>
          <a:p>
            <a:pPr marL="355600" indent="-355600">
              <a:buFont typeface="Arial" pitchFamily="34" charset="0"/>
              <a:buChar char="•"/>
            </a:pPr>
            <a:r>
              <a:rPr lang="en-AU" dirty="0" smtClean="0">
                <a:solidFill>
                  <a:srgbClr val="FFFF00"/>
                </a:solidFill>
              </a:rPr>
              <a:t>Educating children on caring for plants and our waterways i.e. recycling water etc</a:t>
            </a:r>
            <a:endParaRPr lang="en-AU" dirty="0">
              <a:solidFill>
                <a:srgbClr val="FFFF00"/>
              </a:solidFill>
            </a:endParaRPr>
          </a:p>
        </p:txBody>
      </p:sp>
    </p:spTree>
    <p:extLst>
      <p:ext uri="{BB962C8B-B14F-4D97-AF65-F5344CB8AC3E}">
        <p14:creationId xmlns="" xmlns:p14="http://schemas.microsoft.com/office/powerpoint/2010/main" val="11738646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73255" y="548640"/>
            <a:ext cx="8489482" cy="5355312"/>
          </a:xfrm>
          <a:prstGeom prst="rect">
            <a:avLst/>
          </a:prstGeom>
        </p:spPr>
        <p:txBody>
          <a:bodyPr wrap="square">
            <a:spAutoFit/>
          </a:bodyPr>
          <a:lstStyle/>
          <a:p>
            <a:r>
              <a:rPr lang="en-AU" b="1" dirty="0" smtClean="0">
                <a:solidFill>
                  <a:srgbClr val="FFFF00"/>
                </a:solidFill>
              </a:rPr>
              <a:t>Our Families and wider community – are the guardians of our most </a:t>
            </a:r>
          </a:p>
          <a:p>
            <a:r>
              <a:rPr lang="en-AU" b="1" dirty="0" smtClean="0">
                <a:solidFill>
                  <a:srgbClr val="FFFF00"/>
                </a:solidFill>
              </a:rPr>
              <a:t>important assets</a:t>
            </a:r>
            <a:r>
              <a:rPr lang="en-AU" dirty="0" smtClean="0">
                <a:solidFill>
                  <a:srgbClr val="FFFF00"/>
                </a:solidFill>
              </a:rPr>
              <a:t/>
            </a:r>
            <a:br>
              <a:rPr lang="en-AU" dirty="0" smtClean="0">
                <a:solidFill>
                  <a:srgbClr val="FFFF00"/>
                </a:solidFill>
              </a:rPr>
            </a:br>
            <a:endParaRPr lang="en-AU" dirty="0" smtClean="0">
              <a:solidFill>
                <a:srgbClr val="FFFF00"/>
              </a:solidFill>
            </a:endParaRPr>
          </a:p>
          <a:p>
            <a:pPr marL="452438" indent="-452438">
              <a:buFont typeface="Arial" pitchFamily="34" charset="0"/>
              <a:buChar char="•"/>
            </a:pPr>
            <a:r>
              <a:rPr lang="en-AU" dirty="0" smtClean="0">
                <a:solidFill>
                  <a:srgbClr val="FFFF00"/>
                </a:solidFill>
              </a:rPr>
              <a:t>Our families and the wider community are encouraged to adopt sustainable practices and share ideas as a commitment to our children and their future, these include: </a:t>
            </a:r>
          </a:p>
          <a:p>
            <a:pPr marL="452438" indent="-452438">
              <a:buFont typeface="Arial" pitchFamily="34" charset="0"/>
              <a:buChar char="•"/>
            </a:pPr>
            <a:r>
              <a:rPr lang="en-AU" dirty="0" smtClean="0">
                <a:solidFill>
                  <a:srgbClr val="FFFF00"/>
                </a:solidFill>
              </a:rPr>
              <a:t>Accessing the displays and literature provided about environmental protection at each Centre,</a:t>
            </a:r>
          </a:p>
          <a:p>
            <a:pPr marL="452438" indent="-452438">
              <a:buFont typeface="Arial" pitchFamily="34" charset="0"/>
              <a:buChar char="•"/>
            </a:pPr>
            <a:r>
              <a:rPr lang="en-AU" dirty="0" smtClean="0">
                <a:solidFill>
                  <a:srgbClr val="FFFF00"/>
                </a:solidFill>
              </a:rPr>
              <a:t>Promoting the use of environmentally friendly products in the home (where possible),</a:t>
            </a:r>
          </a:p>
          <a:p>
            <a:pPr marL="452438" indent="-452438">
              <a:buFont typeface="Arial" pitchFamily="34" charset="0"/>
              <a:buChar char="•"/>
            </a:pPr>
            <a:r>
              <a:rPr lang="en-AU" dirty="0" smtClean="0">
                <a:solidFill>
                  <a:srgbClr val="FFFF00"/>
                </a:solidFill>
              </a:rPr>
              <a:t>Recycling to reinforce Centre practices around sustainability,</a:t>
            </a:r>
          </a:p>
          <a:p>
            <a:pPr marL="452438" indent="-452438">
              <a:buFont typeface="Arial" pitchFamily="34" charset="0"/>
              <a:buChar char="•"/>
            </a:pPr>
            <a:r>
              <a:rPr lang="en-AU" dirty="0" smtClean="0">
                <a:solidFill>
                  <a:srgbClr val="FFFF00"/>
                </a:solidFill>
              </a:rPr>
              <a:t>Participation in Centre activities, events and forums relating to conservation, sustainability and maintaining a healthy environment, </a:t>
            </a:r>
          </a:p>
          <a:p>
            <a:pPr marL="452438" indent="-452438">
              <a:buFont typeface="Arial" pitchFamily="34" charset="0"/>
              <a:buChar char="•"/>
            </a:pPr>
            <a:r>
              <a:rPr lang="en-AU" dirty="0" smtClean="0">
                <a:solidFill>
                  <a:srgbClr val="FFFF00"/>
                </a:solidFill>
              </a:rPr>
              <a:t>Reusing materials where possible e.g. boxes for craft,</a:t>
            </a:r>
          </a:p>
          <a:p>
            <a:pPr marL="452438" indent="-452438">
              <a:buFont typeface="Arial" pitchFamily="34" charset="0"/>
              <a:buChar char="•"/>
            </a:pPr>
            <a:r>
              <a:rPr lang="en-AU" dirty="0" smtClean="0">
                <a:solidFill>
                  <a:srgbClr val="FFFF00"/>
                </a:solidFill>
              </a:rPr>
              <a:t>Building partnerships with our educators in teaching our children sustainable practices at home i.e. turn off taps when brushing teeth, having shorter showers, turning off lights, putting on a jumper instead of turning the heater on etc.</a:t>
            </a:r>
          </a:p>
          <a:p>
            <a:endParaRPr lang="en-AU" b="1" dirty="0" smtClean="0"/>
          </a:p>
        </p:txBody>
      </p:sp>
      <p:pic>
        <p:nvPicPr>
          <p:cNvPr id="3" name="Picture 2"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294595" y="519764"/>
            <a:ext cx="8547234" cy="5909310"/>
          </a:xfrm>
          <a:prstGeom prst="rect">
            <a:avLst/>
          </a:prstGeom>
        </p:spPr>
        <p:txBody>
          <a:bodyPr wrap="square">
            <a:spAutoFit/>
          </a:bodyPr>
          <a:lstStyle/>
          <a:p>
            <a:r>
              <a:rPr lang="en-AU" b="1" dirty="0" smtClean="0">
                <a:solidFill>
                  <a:srgbClr val="FFFF00"/>
                </a:solidFill>
              </a:rPr>
              <a:t>Our Educators – are the early learning framework that scaffolds </a:t>
            </a:r>
          </a:p>
          <a:p>
            <a:r>
              <a:rPr lang="en-AU" b="1" dirty="0" smtClean="0">
                <a:solidFill>
                  <a:srgbClr val="FFFF00"/>
                </a:solidFill>
              </a:rPr>
              <a:t>the future of our children</a:t>
            </a:r>
            <a:r>
              <a:rPr lang="en-AU" dirty="0" smtClean="0">
                <a:solidFill>
                  <a:srgbClr val="FFFF00"/>
                </a:solidFill>
              </a:rPr>
              <a:t/>
            </a:r>
            <a:br>
              <a:rPr lang="en-AU" dirty="0" smtClean="0">
                <a:solidFill>
                  <a:srgbClr val="FFFF00"/>
                </a:solidFill>
              </a:rPr>
            </a:br>
            <a:endParaRPr lang="en-AU" dirty="0" smtClean="0">
              <a:solidFill>
                <a:srgbClr val="FFFF00"/>
              </a:solidFill>
            </a:endParaRPr>
          </a:p>
          <a:p>
            <a:r>
              <a:rPr lang="en-AU" dirty="0" smtClean="0">
                <a:solidFill>
                  <a:srgbClr val="FFFF00"/>
                </a:solidFill>
              </a:rPr>
              <a:t>We will embrace the learning opportunities we provide to our children, families and the wider community, these include:</a:t>
            </a:r>
          </a:p>
          <a:p>
            <a:r>
              <a:rPr lang="en-AU" dirty="0" smtClean="0">
                <a:solidFill>
                  <a:srgbClr val="FFFF00"/>
                </a:solidFill>
              </a:rPr>
              <a:t>Using natural resources where possible such as drying washing outdoors in the sun,</a:t>
            </a:r>
          </a:p>
          <a:p>
            <a:r>
              <a:rPr lang="en-AU" dirty="0" smtClean="0">
                <a:solidFill>
                  <a:srgbClr val="FFFF00"/>
                </a:solidFill>
              </a:rPr>
              <a:t>Promoting awareness of the environment through ‘green housekeeping practices’ such as healthy eating, gardening, minimising waste, recycling and reducing water and energy consumption.</a:t>
            </a:r>
          </a:p>
          <a:p>
            <a:r>
              <a:rPr lang="en-AU" dirty="0" smtClean="0">
                <a:solidFill>
                  <a:srgbClr val="FFFF00"/>
                </a:solidFill>
              </a:rPr>
              <a:t>Assist children in developing an understanding and respect for the environment and encourage critical thinking.</a:t>
            </a:r>
          </a:p>
          <a:p>
            <a:r>
              <a:rPr lang="en-AU" dirty="0" smtClean="0">
                <a:solidFill>
                  <a:srgbClr val="FFFF00"/>
                </a:solidFill>
              </a:rPr>
              <a:t>Working with children and families to research the native wildlife.</a:t>
            </a:r>
          </a:p>
          <a:p>
            <a:r>
              <a:rPr lang="en-AU" dirty="0" smtClean="0">
                <a:solidFill>
                  <a:srgbClr val="FFFF00"/>
                </a:solidFill>
              </a:rPr>
              <a:t>Role modelling practices that encourage sustainability through recycling, water conservation, electricity usage etc, this includes: </a:t>
            </a:r>
          </a:p>
          <a:p>
            <a:pPr lvl="1"/>
            <a:r>
              <a:rPr lang="en-AU" dirty="0" smtClean="0">
                <a:solidFill>
                  <a:srgbClr val="FFFF00"/>
                </a:solidFill>
              </a:rPr>
              <a:t>Educators, educating children about caring for our environment.</a:t>
            </a:r>
          </a:p>
          <a:p>
            <a:pPr lvl="1"/>
            <a:r>
              <a:rPr lang="en-AU" dirty="0" smtClean="0">
                <a:solidFill>
                  <a:srgbClr val="FFFF00"/>
                </a:solidFill>
              </a:rPr>
              <a:t>Recycling water from water play into the gardens,</a:t>
            </a:r>
          </a:p>
          <a:p>
            <a:pPr lvl="1"/>
            <a:r>
              <a:rPr lang="en-AU" dirty="0" smtClean="0">
                <a:solidFill>
                  <a:srgbClr val="FFFF00"/>
                </a:solidFill>
              </a:rPr>
              <a:t>Emptying the children’s drinking bottles onto the garden,</a:t>
            </a:r>
          </a:p>
          <a:p>
            <a:pPr lvl="1"/>
            <a:r>
              <a:rPr lang="en-AU" dirty="0" smtClean="0">
                <a:solidFill>
                  <a:srgbClr val="FFFF00"/>
                </a:solidFill>
              </a:rPr>
              <a:t>Asking families to bring in recyclable items to use for arts and craft,</a:t>
            </a:r>
          </a:p>
          <a:p>
            <a:pPr lvl="1"/>
            <a:r>
              <a:rPr lang="en-AU" dirty="0" smtClean="0">
                <a:solidFill>
                  <a:srgbClr val="FFFF00"/>
                </a:solidFill>
              </a:rPr>
              <a:t>Utilising environmentally friendly products (where possible).</a:t>
            </a:r>
            <a:r>
              <a:rPr lang="en-AU" dirty="0" smtClean="0"/>
              <a:t/>
            </a:r>
            <a:br>
              <a:rPr lang="en-AU" dirty="0" smtClean="0"/>
            </a:br>
            <a:endParaRPr lang="en-AU" dirty="0" smtClean="0"/>
          </a:p>
        </p:txBody>
      </p:sp>
      <p:pic>
        <p:nvPicPr>
          <p:cNvPr id="3" name="Picture 2"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IEQ2JU7B.jpg"/>
          <p:cNvPicPr>
            <a:picLocks noChangeAspect="1"/>
          </p:cNvPicPr>
          <p:nvPr/>
        </p:nvPicPr>
        <p:blipFill>
          <a:blip r:embed="rId2" cstate="print"/>
          <a:stretch>
            <a:fillRect/>
          </a:stretch>
        </p:blipFill>
        <p:spPr>
          <a:xfrm rot="20945410">
            <a:off x="437556" y="1223163"/>
            <a:ext cx="2238602" cy="1676790"/>
          </a:xfrm>
          <a:prstGeom prst="rect">
            <a:avLst/>
          </a:prstGeom>
        </p:spPr>
      </p:pic>
      <p:pic>
        <p:nvPicPr>
          <p:cNvPr id="6" name="Picture 5" descr="5-150x150.jpg"/>
          <p:cNvPicPr>
            <a:picLocks noChangeAspect="1"/>
          </p:cNvPicPr>
          <p:nvPr/>
        </p:nvPicPr>
        <p:blipFill>
          <a:blip r:embed="rId3" cstate="print"/>
          <a:stretch>
            <a:fillRect/>
          </a:stretch>
        </p:blipFill>
        <p:spPr>
          <a:xfrm>
            <a:off x="3452893" y="4261047"/>
            <a:ext cx="1905000" cy="1905000"/>
          </a:xfrm>
          <a:prstGeom prst="rect">
            <a:avLst/>
          </a:prstGeom>
        </p:spPr>
      </p:pic>
      <p:pic>
        <p:nvPicPr>
          <p:cNvPr id="7" name="Picture 6" descr="untitled6.png"/>
          <p:cNvPicPr>
            <a:picLocks noChangeAspect="1"/>
          </p:cNvPicPr>
          <p:nvPr/>
        </p:nvPicPr>
        <p:blipFill>
          <a:blip r:embed="rId4" cstate="print"/>
          <a:stretch>
            <a:fillRect/>
          </a:stretch>
        </p:blipFill>
        <p:spPr>
          <a:xfrm>
            <a:off x="3223009" y="1813772"/>
            <a:ext cx="2466975" cy="1847850"/>
          </a:xfrm>
          <a:prstGeom prst="rect">
            <a:avLst/>
          </a:prstGeom>
        </p:spPr>
      </p:pic>
      <p:pic>
        <p:nvPicPr>
          <p:cNvPr id="8" name="Picture 7" descr="untitled4.png"/>
          <p:cNvPicPr>
            <a:picLocks noChangeAspect="1"/>
          </p:cNvPicPr>
          <p:nvPr/>
        </p:nvPicPr>
        <p:blipFill>
          <a:blip r:embed="rId5" cstate="print"/>
          <a:stretch>
            <a:fillRect/>
          </a:stretch>
        </p:blipFill>
        <p:spPr>
          <a:xfrm rot="1184049">
            <a:off x="6206441" y="1313032"/>
            <a:ext cx="2390775" cy="1914525"/>
          </a:xfrm>
          <a:prstGeom prst="rect">
            <a:avLst/>
          </a:prstGeom>
        </p:spPr>
      </p:pic>
      <p:pic>
        <p:nvPicPr>
          <p:cNvPr id="9" name="Picture 8" descr="untitled10.png"/>
          <p:cNvPicPr>
            <a:picLocks noChangeAspect="1"/>
          </p:cNvPicPr>
          <p:nvPr/>
        </p:nvPicPr>
        <p:blipFill>
          <a:blip r:embed="rId6" cstate="print"/>
          <a:stretch>
            <a:fillRect/>
          </a:stretch>
        </p:blipFill>
        <p:spPr>
          <a:xfrm rot="1173382">
            <a:off x="6046525" y="4310711"/>
            <a:ext cx="2619375" cy="1846462"/>
          </a:xfrm>
          <a:prstGeom prst="rect">
            <a:avLst/>
          </a:prstGeom>
        </p:spPr>
      </p:pic>
      <p:pic>
        <p:nvPicPr>
          <p:cNvPr id="10" name="Picture 9" descr="untitled7.png"/>
          <p:cNvPicPr>
            <a:picLocks noChangeAspect="1"/>
          </p:cNvPicPr>
          <p:nvPr/>
        </p:nvPicPr>
        <p:blipFill>
          <a:blip r:embed="rId7" cstate="print"/>
          <a:stretch>
            <a:fillRect/>
          </a:stretch>
        </p:blipFill>
        <p:spPr>
          <a:xfrm rot="20385423">
            <a:off x="581802" y="3628834"/>
            <a:ext cx="1847850" cy="2466975"/>
          </a:xfrm>
          <a:prstGeom prst="rect">
            <a:avLst/>
          </a:prstGeom>
        </p:spPr>
      </p:pic>
      <p:sp>
        <p:nvSpPr>
          <p:cNvPr id="11" name="TextBox 10"/>
          <p:cNvSpPr txBox="1"/>
          <p:nvPr/>
        </p:nvSpPr>
        <p:spPr>
          <a:xfrm>
            <a:off x="299108" y="548640"/>
            <a:ext cx="5513932" cy="461665"/>
          </a:xfrm>
          <a:prstGeom prst="rect">
            <a:avLst/>
          </a:prstGeom>
          <a:noFill/>
        </p:spPr>
        <p:txBody>
          <a:bodyPr wrap="square" rtlCol="0">
            <a:spAutoFit/>
          </a:bodyPr>
          <a:lstStyle/>
          <a:p>
            <a:r>
              <a:rPr lang="en-AU" sz="2400" b="1" dirty="0" smtClean="0">
                <a:solidFill>
                  <a:srgbClr val="FFFF00"/>
                </a:solidFill>
              </a:rPr>
              <a:t>What  does sustainability looks like </a:t>
            </a:r>
            <a:r>
              <a:rPr lang="en-AU" sz="2400" dirty="0" smtClean="0">
                <a:solidFill>
                  <a:srgbClr val="FFFF00"/>
                </a:solidFill>
              </a:rPr>
              <a:t>?</a:t>
            </a:r>
            <a:endParaRPr lang="en-AU" sz="2400" dirty="0">
              <a:solidFill>
                <a:srgbClr val="FFFF00"/>
              </a:solidFill>
            </a:endParaRPr>
          </a:p>
        </p:txBody>
      </p:sp>
      <p:pic>
        <p:nvPicPr>
          <p:cNvPr id="12" name="Picture 11" descr="SMYL Logo Style 3"/>
          <p:cNvPicPr/>
          <p:nvPr/>
        </p:nvPicPr>
        <p:blipFill>
          <a:blip r:embed="rId8" cstate="print"/>
          <a:srcRect/>
          <a:stretch>
            <a:fillRect/>
          </a:stretch>
        </p:blipFill>
        <p:spPr bwMode="auto">
          <a:xfrm>
            <a:off x="7037147" y="212097"/>
            <a:ext cx="1804682" cy="68028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259881" y="325605"/>
            <a:ext cx="8662737" cy="6463308"/>
          </a:xfrm>
          <a:prstGeom prst="rect">
            <a:avLst/>
          </a:prstGeom>
        </p:spPr>
        <p:txBody>
          <a:bodyPr wrap="square">
            <a:spAutoFit/>
          </a:bodyPr>
          <a:lstStyle/>
          <a:p>
            <a:r>
              <a:rPr lang="en-AU" b="1" dirty="0" smtClean="0">
                <a:solidFill>
                  <a:srgbClr val="FFFF00"/>
                </a:solidFill>
              </a:rPr>
              <a:t>Bringing the outside in</a:t>
            </a:r>
          </a:p>
          <a:p>
            <a:endParaRPr lang="en-AU" b="1" dirty="0" smtClean="0">
              <a:solidFill>
                <a:srgbClr val="FFFF00"/>
              </a:solidFill>
            </a:endParaRPr>
          </a:p>
          <a:p>
            <a:r>
              <a:rPr lang="en-AU" dirty="0" smtClean="0">
                <a:solidFill>
                  <a:srgbClr val="FFFF00"/>
                </a:solidFill>
              </a:rPr>
              <a:t>Natural environments do not have to stay outside. The natural environment can be used to enhance the children’s indoor program.</a:t>
            </a:r>
          </a:p>
          <a:p>
            <a:endParaRPr lang="en-AU" dirty="0" smtClean="0">
              <a:solidFill>
                <a:srgbClr val="FFFF00"/>
              </a:solidFill>
            </a:endParaRPr>
          </a:p>
          <a:p>
            <a:r>
              <a:rPr lang="en-AU" dirty="0" smtClean="0">
                <a:solidFill>
                  <a:srgbClr val="FFFF00"/>
                </a:solidFill>
              </a:rPr>
              <a:t>Ways to bring the outside in include:</a:t>
            </a:r>
          </a:p>
          <a:p>
            <a:pPr>
              <a:buFont typeface="Arial" pitchFamily="34" charset="0"/>
              <a:buChar char="•"/>
            </a:pPr>
            <a:r>
              <a:rPr lang="en-AU" dirty="0" smtClean="0">
                <a:solidFill>
                  <a:srgbClr val="FFFF00"/>
                </a:solidFill>
              </a:rPr>
              <a:t> Display outside items of all types – bits of branches, bark, feathers, shells, driftwood, fronds in open shelving or a bookcase.</a:t>
            </a:r>
          </a:p>
          <a:p>
            <a:pPr>
              <a:buFont typeface="Arial" pitchFamily="34" charset="0"/>
              <a:buChar char="•"/>
            </a:pPr>
            <a:endParaRPr lang="en-AU" dirty="0" smtClean="0">
              <a:solidFill>
                <a:srgbClr val="FFFF00"/>
              </a:solidFill>
            </a:endParaRPr>
          </a:p>
          <a:p>
            <a:pPr>
              <a:buFont typeface="Arial" pitchFamily="34" charset="0"/>
              <a:buChar char="•"/>
            </a:pPr>
            <a:r>
              <a:rPr lang="en-AU" dirty="0" smtClean="0">
                <a:solidFill>
                  <a:srgbClr val="FFFF00"/>
                </a:solidFill>
              </a:rPr>
              <a:t> Gather pine cones, seed pods, leaves, gumnuts, and small stones. Children can use them to explore simple science and maths concepts such as classifying, counting and weighing – or simply to enjoy or use in their art and craft.</a:t>
            </a:r>
          </a:p>
          <a:p>
            <a:pPr>
              <a:buFont typeface="Arial" pitchFamily="34" charset="0"/>
              <a:buChar char="•"/>
            </a:pPr>
            <a:endParaRPr lang="en-AU" dirty="0" smtClean="0">
              <a:solidFill>
                <a:srgbClr val="FFFF00"/>
              </a:solidFill>
            </a:endParaRPr>
          </a:p>
          <a:p>
            <a:pPr>
              <a:buFont typeface="Arial" pitchFamily="34" charset="0"/>
              <a:buChar char="•"/>
            </a:pPr>
            <a:r>
              <a:rPr lang="en-AU" dirty="0" smtClean="0">
                <a:solidFill>
                  <a:srgbClr val="FFFF00"/>
                </a:solidFill>
              </a:rPr>
              <a:t> Add pot plants. They not only bring the outside in, but meet the requirement of an aesthetic environment.</a:t>
            </a:r>
          </a:p>
          <a:p>
            <a:pPr>
              <a:buFont typeface="Arial" pitchFamily="34" charset="0"/>
              <a:buChar char="•"/>
            </a:pPr>
            <a:endParaRPr lang="en-AU" dirty="0" smtClean="0">
              <a:solidFill>
                <a:srgbClr val="FFFF00"/>
              </a:solidFill>
            </a:endParaRPr>
          </a:p>
          <a:p>
            <a:pPr>
              <a:buFont typeface="Arial" pitchFamily="34" charset="0"/>
              <a:buChar char="•"/>
            </a:pPr>
            <a:r>
              <a:rPr lang="en-AU" dirty="0" smtClean="0">
                <a:solidFill>
                  <a:srgbClr val="FFFF00"/>
                </a:solidFill>
              </a:rPr>
              <a:t> Provide sand and water trays for younger children.</a:t>
            </a:r>
          </a:p>
          <a:p>
            <a:pPr>
              <a:buFont typeface="Arial" pitchFamily="34" charset="0"/>
              <a:buChar char="•"/>
            </a:pPr>
            <a:endParaRPr lang="en-AU" dirty="0" smtClean="0">
              <a:solidFill>
                <a:srgbClr val="FFFF00"/>
              </a:solidFill>
            </a:endParaRPr>
          </a:p>
          <a:p>
            <a:pPr>
              <a:buFont typeface="Arial" pitchFamily="34" charset="0"/>
              <a:buChar char="•"/>
            </a:pPr>
            <a:r>
              <a:rPr lang="en-AU" dirty="0" smtClean="0">
                <a:solidFill>
                  <a:srgbClr val="FFFF00"/>
                </a:solidFill>
              </a:rPr>
              <a:t> Make nature walls. Use a large piece of hessian and have the children attach any interesting natural items they find.</a:t>
            </a:r>
          </a:p>
          <a:p>
            <a:pPr>
              <a:buFont typeface="Arial" pitchFamily="34" charset="0"/>
              <a:buChar char="•"/>
            </a:pPr>
            <a:endParaRPr lang="en-AU" dirty="0" smtClean="0">
              <a:solidFill>
                <a:srgbClr val="FFFF00"/>
              </a:solidFill>
            </a:endParaRPr>
          </a:p>
          <a:p>
            <a:pPr>
              <a:buFont typeface="Arial" pitchFamily="34" charset="0"/>
              <a:buChar char="•"/>
            </a:pPr>
            <a:r>
              <a:rPr lang="en-AU" dirty="0" smtClean="0">
                <a:solidFill>
                  <a:srgbClr val="FFFF00"/>
                </a:solidFill>
              </a:rPr>
              <a:t> Construct collages made of rocks or shells and hang them.</a:t>
            </a:r>
          </a:p>
          <a:p>
            <a:endParaRPr lang="en-AU" b="1" dirty="0" smtClean="0"/>
          </a:p>
        </p:txBody>
      </p:sp>
      <p:pic>
        <p:nvPicPr>
          <p:cNvPr id="7" name="Picture 6"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08008" y="361451"/>
            <a:ext cx="8595360" cy="6370975"/>
          </a:xfrm>
          <a:prstGeom prst="rect">
            <a:avLst/>
          </a:prstGeom>
        </p:spPr>
        <p:txBody>
          <a:bodyPr wrap="square">
            <a:spAutoFit/>
          </a:bodyPr>
          <a:lstStyle/>
          <a:p>
            <a:r>
              <a:rPr lang="en-AU" dirty="0" smtClean="0">
                <a:solidFill>
                  <a:srgbClr val="FFFF00"/>
                </a:solidFill>
              </a:rPr>
              <a:t>Natural cleaning alternatives for use in the education and care </a:t>
            </a:r>
          </a:p>
          <a:p>
            <a:r>
              <a:rPr lang="en-AU" dirty="0" smtClean="0">
                <a:solidFill>
                  <a:srgbClr val="FFFF00"/>
                </a:solidFill>
              </a:rPr>
              <a:t>environment. </a:t>
            </a:r>
          </a:p>
          <a:p>
            <a:endParaRPr lang="en-AU" sz="1000" dirty="0" smtClean="0">
              <a:solidFill>
                <a:srgbClr val="FFFF00"/>
              </a:solidFill>
            </a:endParaRPr>
          </a:p>
          <a:p>
            <a:r>
              <a:rPr lang="en-AU" dirty="0" smtClean="0">
                <a:solidFill>
                  <a:srgbClr val="FFFF00"/>
                </a:solidFill>
              </a:rPr>
              <a:t>Natural or chemical-free options that are sensitive to the needs of educators and children with allergies will be utilised when possible. </a:t>
            </a:r>
          </a:p>
          <a:p>
            <a:pPr>
              <a:buFont typeface="Arial" pitchFamily="34" charset="0"/>
              <a:buChar char="•"/>
            </a:pPr>
            <a:r>
              <a:rPr lang="en-AU" dirty="0" smtClean="0">
                <a:solidFill>
                  <a:srgbClr val="FFFF00"/>
                </a:solidFill>
              </a:rPr>
              <a:t>Support children to have an active role in caring for their environment and to contribute to a sustainable future.</a:t>
            </a:r>
          </a:p>
          <a:p>
            <a:pPr>
              <a:buFont typeface="Arial" pitchFamily="34" charset="0"/>
              <a:buChar char="•"/>
            </a:pPr>
            <a:endParaRPr lang="en-AU" sz="1000" dirty="0" smtClean="0">
              <a:solidFill>
                <a:srgbClr val="FFFF00"/>
              </a:solidFill>
            </a:endParaRPr>
          </a:p>
          <a:p>
            <a:r>
              <a:rPr lang="en-AU" dirty="0" smtClean="0">
                <a:solidFill>
                  <a:srgbClr val="FFFF00"/>
                </a:solidFill>
              </a:rPr>
              <a:t>• Seek to minimise the use of chemicals in the education and care environment.</a:t>
            </a:r>
          </a:p>
          <a:p>
            <a:r>
              <a:rPr lang="en-AU" dirty="0" smtClean="0">
                <a:solidFill>
                  <a:srgbClr val="FFFF00"/>
                </a:solidFill>
              </a:rPr>
              <a:t> </a:t>
            </a:r>
          </a:p>
          <a:p>
            <a:r>
              <a:rPr lang="en-AU" dirty="0" smtClean="0">
                <a:solidFill>
                  <a:srgbClr val="FFFF00"/>
                </a:solidFill>
              </a:rPr>
              <a:t>• Consider sustainable practice when they are cleaning. They will reflect on their practices and access professional development, journals and the Internet for more ideas on eco-friendly cleaning options.</a:t>
            </a:r>
          </a:p>
          <a:p>
            <a:endParaRPr lang="en-AU" sz="1000" dirty="0" smtClean="0">
              <a:solidFill>
                <a:srgbClr val="FFFF00"/>
              </a:solidFill>
            </a:endParaRPr>
          </a:p>
          <a:p>
            <a:r>
              <a:rPr lang="en-AU" dirty="0" smtClean="0">
                <a:solidFill>
                  <a:srgbClr val="FFFF00"/>
                </a:solidFill>
              </a:rPr>
              <a:t>• Use soapy water for daily cleaning of tables, nappy change surfaces, mouthed toys and general spills both indoors and outside. The soapy water can be made from pH Neutral detergent diluted in water and stored in a labelled spray bottle out of reach of children.</a:t>
            </a:r>
          </a:p>
          <a:p>
            <a:endParaRPr lang="en-AU" sz="1000" dirty="0" smtClean="0">
              <a:solidFill>
                <a:srgbClr val="FFFF00"/>
              </a:solidFill>
            </a:endParaRPr>
          </a:p>
          <a:p>
            <a:r>
              <a:rPr lang="en-AU" dirty="0" smtClean="0">
                <a:solidFill>
                  <a:srgbClr val="FFFF00"/>
                </a:solidFill>
              </a:rPr>
              <a:t>• Consider the use of vinegar and water as an alternate to disinfectant for cleaning the bathrooms and nappy change mats throughout the day. The vinegar and water can be made in a labelled spray bottle with equal parts of white vinegar and water and stored out of reach of children.</a:t>
            </a:r>
          </a:p>
          <a:p>
            <a:endParaRPr lang="en-AU" dirty="0" smtClean="0">
              <a:solidFill>
                <a:srgbClr val="FFFF00"/>
              </a:solidFill>
            </a:endParaRPr>
          </a:p>
        </p:txBody>
      </p:sp>
      <p:pic>
        <p:nvPicPr>
          <p:cNvPr id="6" name="Picture 5" descr="SMYL Logo Style 3"/>
          <p:cNvPicPr/>
          <p:nvPr/>
        </p:nvPicPr>
        <p:blipFill>
          <a:blip r:embed="rId2" cstate="print"/>
          <a:srcRect/>
          <a:stretch>
            <a:fillRect/>
          </a:stretch>
        </p:blipFill>
        <p:spPr bwMode="auto">
          <a:xfrm>
            <a:off x="7037147" y="212097"/>
            <a:ext cx="1804682" cy="680280"/>
          </a:xfrm>
          <a:prstGeom prst="rect">
            <a:avLst/>
          </a:prstGeom>
          <a:noFill/>
        </p:spPr>
      </p:pic>
    </p:spTree>
  </p:cSld>
  <p:clrMapOvr>
    <a:masterClrMapping/>
  </p:clrMapOvr>
</p:sld>
</file>

<file path=ppt/theme/theme1.xml><?xml version="1.0" encoding="utf-8"?>
<a:theme xmlns:a="http://schemas.openxmlformats.org/drawingml/2006/main" name="Revolution">
  <a:themeElements>
    <a:clrScheme name="Custom 1">
      <a:dk1>
        <a:sysClr val="windowText" lastClr="000000"/>
      </a:dk1>
      <a:lt1>
        <a:sysClr val="window" lastClr="FFFFFF"/>
      </a:lt1>
      <a:dk2>
        <a:srgbClr val="1B3861"/>
      </a:dk2>
      <a:lt2>
        <a:srgbClr val="38ABED"/>
      </a:lt2>
      <a:accent1>
        <a:srgbClr val="0C5986"/>
      </a:accent1>
      <a:accent2>
        <a:srgbClr val="DDF53D"/>
      </a:accent2>
      <a:accent3>
        <a:srgbClr val="508709"/>
      </a:accent3>
      <a:accent4>
        <a:srgbClr val="BF5E00"/>
      </a:accent4>
      <a:accent5>
        <a:srgbClr val="9C0001"/>
      </a:accent5>
      <a:accent6>
        <a:srgbClr val="660075"/>
      </a:accent6>
      <a:hlink>
        <a:srgbClr val="ABF24D"/>
      </a:hlink>
      <a:folHlink>
        <a:srgbClr val="A0E7FB"/>
      </a:folHlink>
    </a:clrScheme>
    <a:fontScheme name="Revolution">
      <a:majorFont>
        <a:latin typeface="Trebuchet MS"/>
        <a:ea typeface=""/>
        <a:cs typeface=""/>
        <a:font script="Jpan" typeface="ＭＳ ゴシック"/>
        <a:font script="Hans" typeface="宋体"/>
        <a:font script="Hant" typeface="新細明體"/>
      </a:majorFont>
      <a:minorFont>
        <a:latin typeface="Trebuchet MS"/>
        <a:ea typeface=""/>
        <a:cs typeface=""/>
        <a:font script="Jpan" typeface="ＭＳ ゴシック"/>
        <a:font script="Hans" typeface="宋体"/>
        <a:font script="Hant" typeface="新細明體"/>
      </a:minorFont>
    </a:fontScheme>
    <a:fmtScheme name="Revolution">
      <a:fillStyleLst>
        <a:solidFill>
          <a:schemeClr val="phClr"/>
        </a:solidFill>
        <a:solidFill>
          <a:schemeClr val="phClr"/>
        </a:soli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317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0800000">
              <a:srgbClr val="808080">
                <a:alpha val="75000"/>
              </a:srgbClr>
            </a:innerShdw>
          </a:effectLst>
        </a:effectStyle>
        <a:effectStyle>
          <a:effectLst>
            <a:innerShdw blurRad="50800" dist="25400" dir="13500000">
              <a:srgbClr val="808080">
                <a:alpha val="75000"/>
              </a:srgbClr>
            </a:innerShdw>
            <a:outerShdw blurRad="63500" dist="50800" dir="5400000" algn="br" rotWithShape="0">
              <a:srgbClr val="000000">
                <a:alpha val="35000"/>
              </a:srgbClr>
            </a:outerShdw>
          </a:effectLst>
          <a:scene3d>
            <a:camera prst="orthographicFront">
              <a:rot lat="0" lon="0" rev="0"/>
            </a:camera>
            <a:lightRig rig="threePt" dir="tl">
              <a:rot lat="0" lon="0" rev="11400000"/>
            </a:lightRig>
          </a:scene3d>
          <a:sp3d contourW="12700" prstMaterial="softmetal">
            <a:bevelT w="63500" h="25400" prst="angle"/>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Revolution.thmx</Template>
  <TotalTime>9382</TotalTime>
  <Words>1386</Words>
  <Application>Microsoft Office PowerPoint</Application>
  <PresentationFormat>On-screen Show (4:3)</PresentationFormat>
  <Paragraphs>122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Revolution</vt:lpstr>
      <vt:lpstr>Sustainability Part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Kayleen Lord</dc:creator>
  <cp:lastModifiedBy>tamaram</cp:lastModifiedBy>
  <cp:revision>283</cp:revision>
  <dcterms:created xsi:type="dcterms:W3CDTF">2014-07-09T11:14:43Z</dcterms:created>
  <dcterms:modified xsi:type="dcterms:W3CDTF">2015-02-05T06:41:13Z</dcterms:modified>
</cp:coreProperties>
</file>