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331" r:id="rId3"/>
    <p:sldId id="332" r:id="rId4"/>
    <p:sldId id="333" r:id="rId5"/>
    <p:sldId id="334" r:id="rId6"/>
    <p:sldId id="335" r:id="rId7"/>
    <p:sldId id="336" r:id="rId8"/>
    <p:sldId id="337" r:id="rId9"/>
    <p:sldId id="338" r:id="rId10"/>
    <p:sldId id="339" r:id="rId11"/>
    <p:sldId id="340" r:id="rId12"/>
    <p:sldId id="341" r:id="rId13"/>
    <p:sldId id="342" r:id="rId14"/>
    <p:sldId id="33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43" autoAdjust="0"/>
  </p:normalViewPr>
  <p:slideViewPr>
    <p:cSldViewPr snapToGrid="0" snapToObjects="1">
      <p:cViewPr varScale="1">
        <p:scale>
          <a:sx n="70" d="100"/>
          <a:sy n="70" d="100"/>
        </p:scale>
        <p:origin x="-1368" y="-102"/>
      </p:cViewPr>
      <p:guideLst>
        <p:guide orient="horz" pos="2160"/>
        <p:guide pos="2880"/>
      </p:guideLst>
    </p:cSldViewPr>
  </p:slideViewPr>
  <p:outlineViewPr>
    <p:cViewPr>
      <p:scale>
        <a:sx n="33" d="100"/>
        <a:sy n="33" d="100"/>
      </p:scale>
      <p:origin x="0" y="489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14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6B5537-AD0C-429F-A62E-DED3FCA68252}" type="datetimeFigureOut">
              <a:rPr lang="en-AU" smtClean="0"/>
              <a:pPr/>
              <a:t>5/02/2015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ACD2C0-E113-4DC9-A921-FD36B34C92DC}" type="slidenum">
              <a:rPr lang="en-AU" smtClean="0"/>
              <a:pPr/>
              <a:t>‹#›</a:t>
            </a:fld>
            <a:endParaRPr lang="en-AU"/>
          </a:p>
        </p:txBody>
      </p:sp>
    </p:spTree>
    <p:extLst>
      <p:ext uri="{BB962C8B-B14F-4D97-AF65-F5344CB8AC3E}">
        <p14:creationId xmlns:p14="http://schemas.microsoft.com/office/powerpoint/2010/main" xmlns="" val="2054583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AFB62-B6D2-4CCC-B89C-26C27924C19E}" type="datetimeFigureOut">
              <a:rPr lang="en-AU" smtClean="0"/>
              <a:pPr/>
              <a:t>5/02/2015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88EC2-8287-4239-BE66-7C4E8439778F}" type="slidenum">
              <a:rPr lang="en-AU" smtClean="0"/>
              <a:pPr/>
              <a:t>‹#›</a:t>
            </a:fld>
            <a:endParaRPr lang="en-AU"/>
          </a:p>
        </p:txBody>
      </p:sp>
    </p:spTree>
    <p:extLst>
      <p:ext uri="{BB962C8B-B14F-4D97-AF65-F5344CB8AC3E}">
        <p14:creationId xmlns:p14="http://schemas.microsoft.com/office/powerpoint/2010/main" xmlns="" val="373545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print"/>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AU"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pPr/>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AU"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print"/>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AU"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pPr/>
              <a:t>2/5/2015</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AU"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pPr/>
              <a:t>2/5/2015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AU"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pPr/>
              <a:t>2/5/2015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AU"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pPr/>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pPr/>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AU"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pPr/>
              <a:t>2/5/2015</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40.jpe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1.xml"/><Relationship Id="rId6" Type="http://schemas.openxmlformats.org/officeDocument/2006/relationships/image" Target="../media/image50.jpeg"/><Relationship Id="rId11" Type="http://schemas.openxmlformats.org/officeDocument/2006/relationships/image" Target="../media/image9.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9080" y="2064440"/>
            <a:ext cx="6762749" cy="1124886"/>
          </a:xfrm>
        </p:spPr>
        <p:txBody>
          <a:bodyPr/>
          <a:lstStyle/>
          <a:p>
            <a:r>
              <a:rPr lang="en-US" sz="5400" b="1" dirty="0" smtClean="0">
                <a:ln>
                  <a:solidFill>
                    <a:schemeClr val="tx2">
                      <a:lumMod val="60000"/>
                      <a:lumOff val="40000"/>
                    </a:schemeClr>
                  </a:solidFill>
                </a:ln>
                <a:solidFill>
                  <a:srgbClr val="FFFF00"/>
                </a:solidFill>
                <a:cs typeface="Calibri"/>
              </a:rPr>
              <a:t>Sustainability Part 2</a:t>
            </a:r>
            <a:endParaRPr lang="en-US" sz="5400" b="1" dirty="0">
              <a:ln>
                <a:solidFill>
                  <a:schemeClr val="tx2">
                    <a:lumMod val="60000"/>
                    <a:lumOff val="40000"/>
                  </a:schemeClr>
                </a:solidFill>
              </a:ln>
              <a:solidFill>
                <a:srgbClr val="FFFF00"/>
              </a:solidFill>
              <a:cs typeface="Calibri"/>
            </a:endParaRPr>
          </a:p>
        </p:txBody>
      </p:sp>
      <p:pic>
        <p:nvPicPr>
          <p:cNvPr id="8" name="Picture 7" descr="SMYL Logo Style 3"/>
          <p:cNvPicPr/>
          <p:nvPr/>
        </p:nvPicPr>
        <p:blipFill>
          <a:blip r:embed="rId2" cstate="print"/>
          <a:srcRect/>
          <a:stretch>
            <a:fillRect/>
          </a:stretch>
        </p:blipFill>
        <p:spPr bwMode="auto">
          <a:xfrm>
            <a:off x="5887174" y="418030"/>
            <a:ext cx="2954655" cy="1515745"/>
          </a:xfrm>
          <a:prstGeom prst="rect">
            <a:avLst/>
          </a:prstGeom>
          <a:noFill/>
        </p:spPr>
      </p:pic>
      <p:sp>
        <p:nvSpPr>
          <p:cNvPr id="18" name="Arc 17"/>
          <p:cNvSpPr/>
          <p:nvPr/>
        </p:nvSpPr>
        <p:spPr>
          <a:xfrm rot="14893089">
            <a:off x="1211063" y="3583982"/>
            <a:ext cx="5048000" cy="2881238"/>
          </a:xfrm>
          <a:prstGeom prst="arc">
            <a:avLst>
              <a:gd name="adj1" fmla="val 13355198"/>
              <a:gd name="adj2" fmla="val 21102762"/>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n>
                <a:solidFill>
                  <a:srgbClr val="FFFF00"/>
                </a:solidFill>
              </a:ln>
            </a:endParaRPr>
          </a:p>
        </p:txBody>
      </p:sp>
      <p:sp>
        <p:nvSpPr>
          <p:cNvPr id="21" name="Arc 20"/>
          <p:cNvSpPr/>
          <p:nvPr/>
        </p:nvSpPr>
        <p:spPr>
          <a:xfrm rot="14893089">
            <a:off x="1088821" y="3736383"/>
            <a:ext cx="5048000" cy="2881238"/>
          </a:xfrm>
          <a:prstGeom prst="arc">
            <a:avLst>
              <a:gd name="adj1" fmla="val 13737976"/>
              <a:gd name="adj2" fmla="val 21102762"/>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n>
                <a:solidFill>
                  <a:srgbClr val="FFFF00"/>
                </a:solidFill>
              </a:ln>
            </a:endParaRPr>
          </a:p>
        </p:txBody>
      </p:sp>
      <p:sp>
        <p:nvSpPr>
          <p:cNvPr id="23" name="Arc 22"/>
          <p:cNvSpPr/>
          <p:nvPr/>
        </p:nvSpPr>
        <p:spPr>
          <a:xfrm rot="14632926">
            <a:off x="1363464" y="3524285"/>
            <a:ext cx="5048000" cy="2881238"/>
          </a:xfrm>
          <a:prstGeom prst="arc">
            <a:avLst>
              <a:gd name="adj1" fmla="val 13355198"/>
              <a:gd name="adj2" fmla="val 21102762"/>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n>
                <a:solidFill>
                  <a:srgbClr val="FFFF00"/>
                </a:solidFill>
              </a:ln>
            </a:endParaRPr>
          </a:p>
        </p:txBody>
      </p:sp>
    </p:spTree>
    <p:extLst>
      <p:ext uri="{BB962C8B-B14F-4D97-AF65-F5344CB8AC3E}">
        <p14:creationId xmlns:p14="http://schemas.microsoft.com/office/powerpoint/2010/main" xmlns="" val="146713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 y="332221"/>
            <a:ext cx="4572000" cy="1477328"/>
          </a:xfrm>
          <a:prstGeom prst="rect">
            <a:avLst/>
          </a:prstGeom>
        </p:spPr>
        <p:txBody>
          <a:bodyPr>
            <a:spAutoFit/>
          </a:bodyPr>
          <a:lstStyle/>
          <a:p>
            <a:pPr algn="ctr"/>
            <a:r>
              <a:rPr lang="en-AU" b="1" dirty="0" smtClean="0">
                <a:solidFill>
                  <a:srgbClr val="FFFF00"/>
                </a:solidFill>
              </a:rPr>
              <a:t>Small stones </a:t>
            </a:r>
            <a:r>
              <a:rPr lang="en-AU" dirty="0" smtClean="0">
                <a:solidFill>
                  <a:srgbClr val="FFFF00"/>
                </a:solidFill>
              </a:rPr>
              <a:t>used for</a:t>
            </a:r>
          </a:p>
          <a:p>
            <a:pPr algn="ctr"/>
            <a:r>
              <a:rPr lang="en-AU" dirty="0" smtClean="0">
                <a:solidFill>
                  <a:srgbClr val="FFFF00"/>
                </a:solidFill>
              </a:rPr>
              <a:t>ground cover Small pebbles and stones can be used in parts of the playground to add interest and provide more sensory</a:t>
            </a:r>
          </a:p>
          <a:p>
            <a:pPr algn="ctr"/>
            <a:r>
              <a:rPr lang="en-AU" dirty="0" smtClean="0">
                <a:solidFill>
                  <a:srgbClr val="FFFF00"/>
                </a:solidFill>
              </a:rPr>
              <a:t>experiences for children.</a:t>
            </a:r>
            <a:endParaRPr lang="en-AU" dirty="0">
              <a:solidFill>
                <a:srgbClr val="FFFF00"/>
              </a:solidFill>
            </a:endParaRPr>
          </a:p>
        </p:txBody>
      </p:sp>
      <p:pic>
        <p:nvPicPr>
          <p:cNvPr id="39938" name="Picture 2"/>
          <p:cNvPicPr>
            <a:picLocks noChangeAspect="1" noChangeArrowheads="1"/>
          </p:cNvPicPr>
          <p:nvPr/>
        </p:nvPicPr>
        <p:blipFill>
          <a:blip r:embed="rId2" cstate="print"/>
          <a:srcRect/>
          <a:stretch>
            <a:fillRect/>
          </a:stretch>
        </p:blipFill>
        <p:spPr bwMode="auto">
          <a:xfrm>
            <a:off x="274320" y="4966523"/>
            <a:ext cx="2208998" cy="1588281"/>
          </a:xfrm>
          <a:prstGeom prst="rect">
            <a:avLst/>
          </a:prstGeom>
          <a:noFill/>
          <a:ln w="9525">
            <a:noFill/>
            <a:miter lim="800000"/>
            <a:headEnd/>
            <a:tailEnd/>
          </a:ln>
        </p:spPr>
      </p:pic>
      <p:pic>
        <p:nvPicPr>
          <p:cNvPr id="39940" name="Picture 4" descr="https://encrypted-tbn2.gstatic.com/images?q=tbn:ANd9GcTKZPGkzMIhVCONKhJt0mcw_WlqxcZXxZvVDYpxe6skTWWLiIdWSQ"/>
          <p:cNvPicPr>
            <a:picLocks noChangeAspect="1" noChangeArrowheads="1"/>
          </p:cNvPicPr>
          <p:nvPr/>
        </p:nvPicPr>
        <p:blipFill>
          <a:blip r:embed="rId3" cstate="print"/>
          <a:srcRect/>
          <a:stretch>
            <a:fillRect/>
          </a:stretch>
        </p:blipFill>
        <p:spPr bwMode="auto">
          <a:xfrm>
            <a:off x="274320" y="1809549"/>
            <a:ext cx="1429352" cy="2371726"/>
          </a:xfrm>
          <a:prstGeom prst="rect">
            <a:avLst/>
          </a:prstGeom>
          <a:noFill/>
        </p:spPr>
      </p:pic>
      <p:pic>
        <p:nvPicPr>
          <p:cNvPr id="39942" name="Picture 6" descr="https://s-media-cache-ak0.pinimg.com/236x/cd/19/5e/cd195ecea13157c8d4a0e0f29c67ccae.jpg"/>
          <p:cNvPicPr>
            <a:picLocks noChangeAspect="1" noChangeArrowheads="1"/>
          </p:cNvPicPr>
          <p:nvPr/>
        </p:nvPicPr>
        <p:blipFill>
          <a:blip r:embed="rId4" cstate="print"/>
          <a:srcRect/>
          <a:stretch>
            <a:fillRect/>
          </a:stretch>
        </p:blipFill>
        <p:spPr bwMode="auto">
          <a:xfrm>
            <a:off x="2776487" y="1809549"/>
            <a:ext cx="2247900" cy="2990850"/>
          </a:xfrm>
          <a:prstGeom prst="rect">
            <a:avLst/>
          </a:prstGeom>
          <a:noFill/>
        </p:spPr>
      </p:pic>
      <p:pic>
        <p:nvPicPr>
          <p:cNvPr id="39944" name="Picture 8" descr="http://media-cache-ec0.pinimg.com/236x/53/1c/74/531c747279b671f7b5322a0881fc5904.jpg"/>
          <p:cNvPicPr>
            <a:picLocks noChangeAspect="1" noChangeArrowheads="1"/>
          </p:cNvPicPr>
          <p:nvPr/>
        </p:nvPicPr>
        <p:blipFill>
          <a:blip r:embed="rId5" cstate="print"/>
          <a:srcRect/>
          <a:stretch>
            <a:fillRect/>
          </a:stretch>
        </p:blipFill>
        <p:spPr bwMode="auto">
          <a:xfrm>
            <a:off x="5374630" y="3173429"/>
            <a:ext cx="2247900" cy="3381375"/>
          </a:xfrm>
          <a:prstGeom prst="rect">
            <a:avLst/>
          </a:prstGeom>
          <a:noFill/>
        </p:spPr>
      </p:pic>
      <p:pic>
        <p:nvPicPr>
          <p:cNvPr id="39946" name="Picture 10" descr="http://media-cache-ec0.pinimg.com/236x/09/e1/d4/09e1d4c2530ec8f04683cb47ebc64835.jpg"/>
          <p:cNvPicPr>
            <a:picLocks noChangeAspect="1" noChangeArrowheads="1"/>
          </p:cNvPicPr>
          <p:nvPr/>
        </p:nvPicPr>
        <p:blipFill>
          <a:blip r:embed="rId6" cstate="print"/>
          <a:srcRect/>
          <a:stretch>
            <a:fillRect/>
          </a:stretch>
        </p:blipFill>
        <p:spPr bwMode="auto">
          <a:xfrm>
            <a:off x="6312635" y="892377"/>
            <a:ext cx="2063683" cy="2167495"/>
          </a:xfrm>
          <a:prstGeom prst="rect">
            <a:avLst/>
          </a:prstGeom>
          <a:noFill/>
        </p:spPr>
      </p:pic>
      <p:pic>
        <p:nvPicPr>
          <p:cNvPr id="11" name="Picture 10" descr="SMYL Logo Style 3"/>
          <p:cNvPicPr/>
          <p:nvPr/>
        </p:nvPicPr>
        <p:blipFill>
          <a:blip r:embed="rId7" cstate="print"/>
          <a:srcRect/>
          <a:stretch>
            <a:fillRect/>
          </a:stretch>
        </p:blipFill>
        <p:spPr bwMode="auto">
          <a:xfrm>
            <a:off x="7037147" y="212097"/>
            <a:ext cx="1804682" cy="6802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5189" y="5348814"/>
            <a:ext cx="4572000" cy="1200329"/>
          </a:xfrm>
          <a:prstGeom prst="rect">
            <a:avLst/>
          </a:prstGeom>
        </p:spPr>
        <p:txBody>
          <a:bodyPr>
            <a:spAutoFit/>
          </a:bodyPr>
          <a:lstStyle/>
          <a:p>
            <a:pPr algn="ctr"/>
            <a:r>
              <a:rPr lang="en-AU" b="1" dirty="0" smtClean="0">
                <a:solidFill>
                  <a:srgbClr val="FFFF00"/>
                </a:solidFill>
              </a:rPr>
              <a:t>Wooden furniture</a:t>
            </a:r>
          </a:p>
          <a:p>
            <a:pPr algn="ctr"/>
            <a:r>
              <a:rPr lang="en-AU" dirty="0" smtClean="0">
                <a:solidFill>
                  <a:srgbClr val="FFFF00"/>
                </a:solidFill>
              </a:rPr>
              <a:t>Wooden furniture can add variety to play spaces. This furniture may be built in or may be moved about.</a:t>
            </a:r>
            <a:endParaRPr lang="en-AU" dirty="0">
              <a:solidFill>
                <a:srgbClr val="FFFF00"/>
              </a:solidFill>
            </a:endParaRPr>
          </a:p>
        </p:txBody>
      </p:sp>
      <p:pic>
        <p:nvPicPr>
          <p:cNvPr id="40962" name="Picture 2"/>
          <p:cNvPicPr>
            <a:picLocks noChangeAspect="1" noChangeArrowheads="1"/>
          </p:cNvPicPr>
          <p:nvPr/>
        </p:nvPicPr>
        <p:blipFill>
          <a:blip r:embed="rId2" cstate="print"/>
          <a:srcRect/>
          <a:stretch>
            <a:fillRect/>
          </a:stretch>
        </p:blipFill>
        <p:spPr bwMode="auto">
          <a:xfrm>
            <a:off x="307704" y="2948164"/>
            <a:ext cx="2795091" cy="2400650"/>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5482093" y="750110"/>
            <a:ext cx="1865096" cy="1916194"/>
          </a:xfrm>
          <a:prstGeom prst="rect">
            <a:avLst/>
          </a:prstGeom>
          <a:noFill/>
          <a:ln w="9525">
            <a:no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1207970" y="343553"/>
            <a:ext cx="3150970" cy="2322751"/>
          </a:xfrm>
          <a:prstGeom prst="rect">
            <a:avLst/>
          </a:prstGeom>
          <a:noFill/>
          <a:ln w="9525">
            <a:noFill/>
            <a:miter lim="800000"/>
            <a:headEnd/>
            <a:tailEnd/>
          </a:ln>
        </p:spPr>
      </p:pic>
      <p:pic>
        <p:nvPicPr>
          <p:cNvPr id="40966" name="Picture 6" descr="https://encrypted-tbn2.gstatic.com/images?q=tbn:ANd9GcTXry41XXO80kBu2DXDa9_Dz65NQhflTXqsVtDhQKGQIvp_HpkL"/>
          <p:cNvPicPr>
            <a:picLocks noChangeAspect="1" noChangeArrowheads="1"/>
          </p:cNvPicPr>
          <p:nvPr/>
        </p:nvPicPr>
        <p:blipFill>
          <a:blip r:embed="rId5" cstate="print"/>
          <a:srcRect/>
          <a:stretch>
            <a:fillRect/>
          </a:stretch>
        </p:blipFill>
        <p:spPr bwMode="auto">
          <a:xfrm>
            <a:off x="3993180" y="3044301"/>
            <a:ext cx="3354009" cy="1837511"/>
          </a:xfrm>
          <a:prstGeom prst="rect">
            <a:avLst/>
          </a:prstGeom>
          <a:noFill/>
        </p:spPr>
      </p:pic>
      <p:pic>
        <p:nvPicPr>
          <p:cNvPr id="10" name="Picture 9" descr="SMYL Logo Style 3"/>
          <p:cNvPicPr/>
          <p:nvPr/>
        </p:nvPicPr>
        <p:blipFill>
          <a:blip r:embed="rId6" cstate="print"/>
          <a:srcRect/>
          <a:stretch>
            <a:fillRect/>
          </a:stretch>
        </p:blipFill>
        <p:spPr bwMode="auto">
          <a:xfrm>
            <a:off x="7037147" y="212097"/>
            <a:ext cx="1804682" cy="68028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79495" y="1921434"/>
            <a:ext cx="4572000" cy="2862322"/>
          </a:xfrm>
          <a:prstGeom prst="rect">
            <a:avLst/>
          </a:prstGeom>
        </p:spPr>
        <p:txBody>
          <a:bodyPr>
            <a:spAutoFit/>
          </a:bodyPr>
          <a:lstStyle/>
          <a:p>
            <a:pPr algn="ctr"/>
            <a:r>
              <a:rPr lang="en-AU" b="1" dirty="0" smtClean="0">
                <a:solidFill>
                  <a:srgbClr val="FFFF00"/>
                </a:solidFill>
              </a:rPr>
              <a:t>Wooden structures</a:t>
            </a:r>
          </a:p>
          <a:p>
            <a:pPr algn="ctr"/>
            <a:r>
              <a:rPr lang="en-AU" dirty="0" smtClean="0">
                <a:solidFill>
                  <a:srgbClr val="FFFF00"/>
                </a:solidFill>
              </a:rPr>
              <a:t>Wooden edging next to sandpits can be used for seating or for play. Platforms allow for special spaces for small group play. Decking can be used to define areas and allow for different tactile experiences. Bird baths, cubbies and sheds made of wood make for a more attractive environment and give children small spaces in which to play.</a:t>
            </a:r>
            <a:endParaRPr lang="en-AU" dirty="0">
              <a:solidFill>
                <a:srgbClr val="FFFF00"/>
              </a:solidFill>
            </a:endParaRPr>
          </a:p>
        </p:txBody>
      </p:sp>
      <p:pic>
        <p:nvPicPr>
          <p:cNvPr id="41986" name="Picture 2"/>
          <p:cNvPicPr>
            <a:picLocks noChangeAspect="1" noChangeArrowheads="1"/>
          </p:cNvPicPr>
          <p:nvPr/>
        </p:nvPicPr>
        <p:blipFill>
          <a:blip r:embed="rId2" cstate="print"/>
          <a:srcRect/>
          <a:stretch>
            <a:fillRect/>
          </a:stretch>
        </p:blipFill>
        <p:spPr bwMode="auto">
          <a:xfrm>
            <a:off x="4937760" y="4908884"/>
            <a:ext cx="3563192" cy="1665171"/>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225091" y="3534450"/>
            <a:ext cx="4000400" cy="3039605"/>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b="37402"/>
          <a:stretch>
            <a:fillRect/>
          </a:stretch>
        </p:blipFill>
        <p:spPr bwMode="auto">
          <a:xfrm>
            <a:off x="4937760" y="364355"/>
            <a:ext cx="3457575" cy="1557079"/>
          </a:xfrm>
          <a:prstGeom prst="rect">
            <a:avLst/>
          </a:prstGeom>
          <a:noFill/>
          <a:ln w="9525">
            <a:noFill/>
            <a:miter lim="800000"/>
            <a:headEnd/>
            <a:tailEnd/>
          </a:ln>
        </p:spPr>
      </p:pic>
      <p:pic>
        <p:nvPicPr>
          <p:cNvPr id="41989" name="Picture 5"/>
          <p:cNvPicPr>
            <a:picLocks noChangeAspect="1" noChangeArrowheads="1"/>
          </p:cNvPicPr>
          <p:nvPr/>
        </p:nvPicPr>
        <p:blipFill>
          <a:blip r:embed="rId5" cstate="print"/>
          <a:srcRect/>
          <a:stretch>
            <a:fillRect/>
          </a:stretch>
        </p:blipFill>
        <p:spPr bwMode="auto">
          <a:xfrm>
            <a:off x="225091" y="364355"/>
            <a:ext cx="2227870" cy="2221832"/>
          </a:xfrm>
          <a:prstGeom prst="rect">
            <a:avLst/>
          </a:prstGeom>
          <a:noFill/>
          <a:ln w="9525">
            <a:noFill/>
            <a:miter lim="800000"/>
            <a:headEnd/>
            <a:tailEnd/>
          </a:ln>
        </p:spPr>
      </p:pic>
      <p:pic>
        <p:nvPicPr>
          <p:cNvPr id="41990" name="Picture 6"/>
          <p:cNvPicPr>
            <a:picLocks noChangeAspect="1" noChangeArrowheads="1"/>
          </p:cNvPicPr>
          <p:nvPr/>
        </p:nvPicPr>
        <p:blipFill>
          <a:blip r:embed="rId6" cstate="print"/>
          <a:srcRect l="23749"/>
          <a:stretch>
            <a:fillRect/>
          </a:stretch>
        </p:blipFill>
        <p:spPr bwMode="auto">
          <a:xfrm>
            <a:off x="2452961" y="1462175"/>
            <a:ext cx="1987499" cy="18437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442" y="2413365"/>
            <a:ext cx="4572000" cy="4247317"/>
          </a:xfrm>
          <a:prstGeom prst="rect">
            <a:avLst/>
          </a:prstGeom>
        </p:spPr>
        <p:txBody>
          <a:bodyPr>
            <a:spAutoFit/>
          </a:bodyPr>
          <a:lstStyle/>
          <a:p>
            <a:pPr algn="ctr"/>
            <a:r>
              <a:rPr lang="en-AU" b="1" dirty="0" smtClean="0">
                <a:solidFill>
                  <a:srgbClr val="FFFF00"/>
                </a:solidFill>
              </a:rPr>
              <a:t>Wooden toys and natural play</a:t>
            </a:r>
          </a:p>
          <a:p>
            <a:pPr algn="ctr"/>
            <a:r>
              <a:rPr lang="en-AU" b="1" dirty="0" smtClean="0">
                <a:solidFill>
                  <a:srgbClr val="FFFF00"/>
                </a:solidFill>
              </a:rPr>
              <a:t>materials – inside and out</a:t>
            </a:r>
          </a:p>
          <a:p>
            <a:pPr algn="ctr"/>
            <a:r>
              <a:rPr lang="en-AU" dirty="0" smtClean="0">
                <a:solidFill>
                  <a:srgbClr val="FFFF00"/>
                </a:solidFill>
              </a:rPr>
              <a:t>There are many toys available to purchase. Small figures and objects can add interest to pretend play and well constructed traditional toys made from wood are useful additions to the materials presented to children. These provide tactile and sensory experiences not provided by plastic toys. Baskets can be used to store material and equipment for the children to play with. Small sand boxes inside can be filled with small pebbles, sawdust or sand for indoor or outside play</a:t>
            </a:r>
            <a:r>
              <a:rPr lang="en-AU" dirty="0" smtClean="0"/>
              <a:t>.</a:t>
            </a:r>
            <a:endParaRPr lang="en-AU" dirty="0"/>
          </a:p>
        </p:txBody>
      </p:sp>
      <p:pic>
        <p:nvPicPr>
          <p:cNvPr id="43010" name="Picture 2"/>
          <p:cNvPicPr>
            <a:picLocks noChangeAspect="1" noChangeArrowheads="1"/>
          </p:cNvPicPr>
          <p:nvPr/>
        </p:nvPicPr>
        <p:blipFill>
          <a:blip r:embed="rId2" cstate="print"/>
          <a:srcRect l="9426"/>
          <a:stretch>
            <a:fillRect/>
          </a:stretch>
        </p:blipFill>
        <p:spPr bwMode="auto">
          <a:xfrm rot="1752656">
            <a:off x="969804" y="309487"/>
            <a:ext cx="1280774" cy="1070780"/>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rot="19748738">
            <a:off x="314117" y="1368632"/>
            <a:ext cx="1306695" cy="928683"/>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3709166" y="322922"/>
            <a:ext cx="2062551" cy="1301785"/>
          </a:xfrm>
          <a:prstGeom prst="rect">
            <a:avLst/>
          </a:prstGeom>
          <a:noFill/>
          <a:ln w="9525">
            <a:noFill/>
            <a:miter lim="800000"/>
            <a:headEnd/>
            <a:tailEnd/>
          </a:ln>
        </p:spPr>
      </p:pic>
      <p:pic>
        <p:nvPicPr>
          <p:cNvPr id="43013" name="Picture 5"/>
          <p:cNvPicPr>
            <a:picLocks noChangeAspect="1" noChangeArrowheads="1"/>
          </p:cNvPicPr>
          <p:nvPr/>
        </p:nvPicPr>
        <p:blipFill>
          <a:blip r:embed="rId5" cstate="print"/>
          <a:srcRect/>
          <a:stretch>
            <a:fillRect/>
          </a:stretch>
        </p:blipFill>
        <p:spPr bwMode="auto">
          <a:xfrm>
            <a:off x="7295948" y="4726248"/>
            <a:ext cx="1536191" cy="1193043"/>
          </a:xfrm>
          <a:prstGeom prst="rect">
            <a:avLst/>
          </a:prstGeom>
          <a:noFill/>
          <a:ln w="9525">
            <a:noFill/>
            <a:miter lim="800000"/>
            <a:headEnd/>
            <a:tailEnd/>
          </a:ln>
        </p:spPr>
      </p:pic>
      <p:pic>
        <p:nvPicPr>
          <p:cNvPr id="43014" name="Picture 6"/>
          <p:cNvPicPr>
            <a:picLocks noChangeAspect="1" noChangeArrowheads="1"/>
          </p:cNvPicPr>
          <p:nvPr/>
        </p:nvPicPr>
        <p:blipFill>
          <a:blip r:embed="rId6" cstate="print"/>
          <a:srcRect/>
          <a:stretch>
            <a:fillRect/>
          </a:stretch>
        </p:blipFill>
        <p:spPr bwMode="auto">
          <a:xfrm>
            <a:off x="2242362" y="1099274"/>
            <a:ext cx="1222734" cy="1225806"/>
          </a:xfrm>
          <a:prstGeom prst="rect">
            <a:avLst/>
          </a:prstGeom>
          <a:noFill/>
          <a:ln w="9525">
            <a:noFill/>
            <a:miter lim="800000"/>
            <a:headEnd/>
            <a:tailEnd/>
          </a:ln>
        </p:spPr>
      </p:pic>
      <p:pic>
        <p:nvPicPr>
          <p:cNvPr id="43015" name="Picture 7"/>
          <p:cNvPicPr>
            <a:picLocks noChangeAspect="1" noChangeArrowheads="1"/>
          </p:cNvPicPr>
          <p:nvPr/>
        </p:nvPicPr>
        <p:blipFill>
          <a:blip r:embed="rId7" cstate="print"/>
          <a:srcRect/>
          <a:stretch>
            <a:fillRect/>
          </a:stretch>
        </p:blipFill>
        <p:spPr bwMode="auto">
          <a:xfrm>
            <a:off x="6104341" y="517188"/>
            <a:ext cx="2727799" cy="1896177"/>
          </a:xfrm>
          <a:prstGeom prst="rect">
            <a:avLst/>
          </a:prstGeom>
          <a:noFill/>
          <a:ln w="9525">
            <a:noFill/>
            <a:miter lim="800000"/>
            <a:headEnd/>
            <a:tailEnd/>
          </a:ln>
        </p:spPr>
      </p:pic>
      <p:pic>
        <p:nvPicPr>
          <p:cNvPr id="43016" name="Picture 8"/>
          <p:cNvPicPr>
            <a:picLocks noChangeAspect="1" noChangeArrowheads="1"/>
          </p:cNvPicPr>
          <p:nvPr/>
        </p:nvPicPr>
        <p:blipFill>
          <a:blip r:embed="rId8" cstate="print"/>
          <a:srcRect/>
          <a:stretch>
            <a:fillRect/>
          </a:stretch>
        </p:blipFill>
        <p:spPr bwMode="auto">
          <a:xfrm>
            <a:off x="6612556" y="2566674"/>
            <a:ext cx="2219583" cy="1649192"/>
          </a:xfrm>
          <a:prstGeom prst="rect">
            <a:avLst/>
          </a:prstGeom>
          <a:noFill/>
          <a:ln w="9525">
            <a:noFill/>
            <a:miter lim="800000"/>
            <a:headEnd/>
            <a:tailEnd/>
          </a:ln>
        </p:spPr>
      </p:pic>
      <p:pic>
        <p:nvPicPr>
          <p:cNvPr id="43017" name="Picture 9"/>
          <p:cNvPicPr>
            <a:picLocks noChangeAspect="1" noChangeArrowheads="1"/>
          </p:cNvPicPr>
          <p:nvPr/>
        </p:nvPicPr>
        <p:blipFill>
          <a:blip r:embed="rId9" cstate="print"/>
          <a:srcRect/>
          <a:stretch>
            <a:fillRect/>
          </a:stretch>
        </p:blipFill>
        <p:spPr bwMode="auto">
          <a:xfrm>
            <a:off x="4740442" y="4397280"/>
            <a:ext cx="2363002" cy="2263401"/>
          </a:xfrm>
          <a:prstGeom prst="rect">
            <a:avLst/>
          </a:prstGeom>
          <a:noFill/>
          <a:ln w="9525">
            <a:noFill/>
            <a:miter lim="800000"/>
            <a:headEnd/>
            <a:tailEnd/>
          </a:ln>
        </p:spPr>
      </p:pic>
      <p:pic>
        <p:nvPicPr>
          <p:cNvPr id="43018" name="Picture 10"/>
          <p:cNvPicPr>
            <a:picLocks noChangeAspect="1" noChangeArrowheads="1"/>
          </p:cNvPicPr>
          <p:nvPr/>
        </p:nvPicPr>
        <p:blipFill>
          <a:blip r:embed="rId10" cstate="print"/>
          <a:srcRect/>
          <a:stretch>
            <a:fillRect/>
          </a:stretch>
        </p:blipFill>
        <p:spPr bwMode="auto">
          <a:xfrm>
            <a:off x="4543122" y="1950195"/>
            <a:ext cx="1838425" cy="1943301"/>
          </a:xfrm>
          <a:prstGeom prst="rect">
            <a:avLst/>
          </a:prstGeom>
          <a:noFill/>
          <a:ln w="9525">
            <a:noFill/>
            <a:miter lim="800000"/>
            <a:headEnd/>
            <a:tailEnd/>
          </a:ln>
        </p:spPr>
      </p:pic>
      <p:pic>
        <p:nvPicPr>
          <p:cNvPr id="15" name="Picture 14" descr="SMYL Logo Style 3"/>
          <p:cNvPicPr/>
          <p:nvPr/>
        </p:nvPicPr>
        <p:blipFill>
          <a:blip r:embed="rId11" cstate="print"/>
          <a:srcRect/>
          <a:stretch>
            <a:fillRect/>
          </a:stretch>
        </p:blipFill>
        <p:spPr bwMode="auto">
          <a:xfrm>
            <a:off x="7037147" y="212097"/>
            <a:ext cx="1804682" cy="68028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7044" y="1501541"/>
            <a:ext cx="5240956" cy="2800767"/>
          </a:xfrm>
          <a:prstGeom prst="rect">
            <a:avLst/>
          </a:prstGeom>
        </p:spPr>
        <p:txBody>
          <a:bodyPr wrap="square">
            <a:spAutoFit/>
          </a:bodyPr>
          <a:lstStyle/>
          <a:p>
            <a:pPr algn="ctr"/>
            <a:r>
              <a:rPr lang="en-AU" sz="4400" b="1" dirty="0" smtClean="0">
                <a:solidFill>
                  <a:srgbClr val="FFFF00"/>
                </a:solidFill>
              </a:rPr>
              <a:t>Above all – let  children PLAY with nature and around nature!</a:t>
            </a:r>
            <a:endParaRPr lang="en-AU" sz="4400" dirty="0">
              <a:solidFill>
                <a:srgbClr val="FFFF00"/>
              </a:solidFill>
            </a:endParaRPr>
          </a:p>
        </p:txBody>
      </p:sp>
      <p:pic>
        <p:nvPicPr>
          <p:cNvPr id="6" name="Picture 5"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881" y="394692"/>
            <a:ext cx="8585735" cy="6463308"/>
          </a:xfrm>
          <a:prstGeom prst="rect">
            <a:avLst/>
          </a:prstGeom>
        </p:spPr>
        <p:txBody>
          <a:bodyPr wrap="square">
            <a:spAutoFit/>
          </a:bodyPr>
          <a:lstStyle/>
          <a:p>
            <a:r>
              <a:rPr lang="en-AU" dirty="0" smtClean="0">
                <a:solidFill>
                  <a:srgbClr val="FFFF00"/>
                </a:solidFill>
              </a:rPr>
              <a:t>Features that enable children to explore and experience the </a:t>
            </a:r>
          </a:p>
          <a:p>
            <a:r>
              <a:rPr lang="en-AU" dirty="0" smtClean="0">
                <a:solidFill>
                  <a:srgbClr val="FFFF00"/>
                </a:solidFill>
              </a:rPr>
              <a:t>natural environment</a:t>
            </a:r>
          </a:p>
          <a:p>
            <a:endParaRPr lang="en-AU" sz="1000" dirty="0" smtClean="0">
              <a:solidFill>
                <a:srgbClr val="FFFF00"/>
              </a:solidFill>
            </a:endParaRPr>
          </a:p>
          <a:p>
            <a:r>
              <a:rPr lang="en-AU" dirty="0" smtClean="0">
                <a:solidFill>
                  <a:srgbClr val="FFFF00"/>
                </a:solidFill>
              </a:rPr>
              <a:t>A natural environment in a children’s service is an environment which</a:t>
            </a:r>
          </a:p>
          <a:p>
            <a:r>
              <a:rPr lang="en-AU" dirty="0" smtClean="0">
                <a:solidFill>
                  <a:srgbClr val="FFFF00"/>
                </a:solidFill>
              </a:rPr>
              <a:t>Includes natural elements. </a:t>
            </a:r>
          </a:p>
          <a:p>
            <a:endParaRPr lang="en-AU" sz="1000" dirty="0" smtClean="0">
              <a:solidFill>
                <a:srgbClr val="FFFF00"/>
              </a:solidFill>
            </a:endParaRPr>
          </a:p>
          <a:p>
            <a:r>
              <a:rPr lang="en-AU" dirty="0" smtClean="0">
                <a:solidFill>
                  <a:srgbClr val="FFFF00"/>
                </a:solidFill>
              </a:rPr>
              <a:t>Natural environments may include:</a:t>
            </a:r>
          </a:p>
          <a:p>
            <a:endParaRPr lang="en-AU" sz="800" dirty="0" smtClean="0">
              <a:solidFill>
                <a:srgbClr val="FFFF00"/>
              </a:solidFill>
            </a:endParaRPr>
          </a:p>
          <a:p>
            <a:r>
              <a:rPr lang="en-AU" dirty="0" smtClean="0">
                <a:solidFill>
                  <a:srgbClr val="FFFF00"/>
                </a:solidFill>
              </a:rPr>
              <a:t>• gardens where children can grow their own plants</a:t>
            </a:r>
          </a:p>
          <a:p>
            <a:endParaRPr lang="en-AU" sz="800" dirty="0" smtClean="0">
              <a:solidFill>
                <a:srgbClr val="FFFF00"/>
              </a:solidFill>
            </a:endParaRPr>
          </a:p>
          <a:p>
            <a:r>
              <a:rPr lang="en-AU" dirty="0" smtClean="0">
                <a:solidFill>
                  <a:srgbClr val="FFFF00"/>
                </a:solidFill>
              </a:rPr>
              <a:t>• sandpits for sensory, symbolic and physical play</a:t>
            </a:r>
          </a:p>
          <a:p>
            <a:endParaRPr lang="en-AU" sz="800" dirty="0" smtClean="0">
              <a:solidFill>
                <a:srgbClr val="FFFF00"/>
              </a:solidFill>
            </a:endParaRPr>
          </a:p>
          <a:p>
            <a:r>
              <a:rPr lang="en-AU" dirty="0" smtClean="0">
                <a:solidFill>
                  <a:srgbClr val="FFFF00"/>
                </a:solidFill>
              </a:rPr>
              <a:t>• digging patches where children can use garden equipment</a:t>
            </a:r>
          </a:p>
          <a:p>
            <a:endParaRPr lang="en-AU" sz="800" dirty="0" smtClean="0">
              <a:solidFill>
                <a:srgbClr val="FFFF00"/>
              </a:solidFill>
            </a:endParaRPr>
          </a:p>
          <a:p>
            <a:r>
              <a:rPr lang="en-AU" dirty="0" smtClean="0">
                <a:solidFill>
                  <a:srgbClr val="FFFF00"/>
                </a:solidFill>
              </a:rPr>
              <a:t>• a range of planting to encourage a variety of modes of play such as playing with gum nuts, small branches, flowers, stones and bark</a:t>
            </a:r>
          </a:p>
          <a:p>
            <a:endParaRPr lang="en-AU" sz="800" dirty="0" smtClean="0">
              <a:solidFill>
                <a:srgbClr val="FFFF00"/>
              </a:solidFill>
            </a:endParaRPr>
          </a:p>
          <a:p>
            <a:r>
              <a:rPr lang="en-AU" dirty="0" smtClean="0">
                <a:solidFill>
                  <a:srgbClr val="FFFF00"/>
                </a:solidFill>
              </a:rPr>
              <a:t>• small pits of pebbles, gravel, course sand and smooth river rocks for fine</a:t>
            </a:r>
          </a:p>
          <a:p>
            <a:r>
              <a:rPr lang="en-AU" dirty="0" smtClean="0">
                <a:solidFill>
                  <a:srgbClr val="FFFF00"/>
                </a:solidFill>
              </a:rPr>
              <a:t>motor and imaginative play</a:t>
            </a:r>
          </a:p>
          <a:p>
            <a:endParaRPr lang="en-AU" sz="800" dirty="0" smtClean="0">
              <a:solidFill>
                <a:srgbClr val="FFFF00"/>
              </a:solidFill>
            </a:endParaRPr>
          </a:p>
          <a:p>
            <a:r>
              <a:rPr lang="en-AU" dirty="0" smtClean="0">
                <a:solidFill>
                  <a:srgbClr val="FFFF00"/>
                </a:solidFill>
              </a:rPr>
              <a:t>• plants for picking and eating</a:t>
            </a:r>
          </a:p>
          <a:p>
            <a:endParaRPr lang="en-AU" sz="800" dirty="0" smtClean="0">
              <a:solidFill>
                <a:srgbClr val="FFFF00"/>
              </a:solidFill>
            </a:endParaRPr>
          </a:p>
          <a:p>
            <a:r>
              <a:rPr lang="en-AU" dirty="0" smtClean="0">
                <a:solidFill>
                  <a:srgbClr val="FFFF00"/>
                </a:solidFill>
              </a:rPr>
              <a:t>• plants that encourages birds, butterflies and other insects</a:t>
            </a:r>
          </a:p>
          <a:p>
            <a:endParaRPr lang="en-AU" sz="800" dirty="0" smtClean="0">
              <a:solidFill>
                <a:srgbClr val="FFFF00"/>
              </a:solidFill>
            </a:endParaRPr>
          </a:p>
          <a:p>
            <a:r>
              <a:rPr lang="en-AU" dirty="0" smtClean="0">
                <a:solidFill>
                  <a:srgbClr val="FFFF00"/>
                </a:solidFill>
              </a:rPr>
              <a:t>• trees which provide shade</a:t>
            </a:r>
          </a:p>
          <a:p>
            <a:endParaRPr lang="en-AU" sz="800" dirty="0" smtClean="0">
              <a:solidFill>
                <a:srgbClr val="FFFF00"/>
              </a:solidFill>
            </a:endParaRPr>
          </a:p>
          <a:p>
            <a:r>
              <a:rPr lang="en-AU" dirty="0" smtClean="0">
                <a:solidFill>
                  <a:srgbClr val="FFFF00"/>
                </a:solidFill>
              </a:rPr>
              <a:t>• worm farms and compost areas for environmental education</a:t>
            </a:r>
          </a:p>
          <a:p>
            <a:endParaRPr lang="en-AU" sz="800" dirty="0" smtClean="0">
              <a:solidFill>
                <a:srgbClr val="FFFF00"/>
              </a:solidFill>
            </a:endParaRPr>
          </a:p>
          <a:p>
            <a:r>
              <a:rPr lang="en-AU" dirty="0" smtClean="0">
                <a:solidFill>
                  <a:srgbClr val="FFFF00"/>
                </a:solidFill>
              </a:rPr>
              <a:t>• water play areas for sensory play.</a:t>
            </a:r>
            <a:endParaRPr lang="en-AU" dirty="0">
              <a:solidFill>
                <a:srgbClr val="FFFF00"/>
              </a:solidFill>
            </a:endParaRPr>
          </a:p>
        </p:txBody>
      </p:sp>
      <p:pic>
        <p:nvPicPr>
          <p:cNvPr id="6" name="Picture 5"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8007" y="493502"/>
            <a:ext cx="8537609" cy="5909310"/>
          </a:xfrm>
          <a:prstGeom prst="rect">
            <a:avLst/>
          </a:prstGeom>
        </p:spPr>
        <p:txBody>
          <a:bodyPr wrap="square">
            <a:spAutoFit/>
          </a:bodyPr>
          <a:lstStyle/>
          <a:p>
            <a:r>
              <a:rPr lang="en-AU" dirty="0" smtClean="0">
                <a:solidFill>
                  <a:srgbClr val="FFFF00"/>
                </a:solidFill>
              </a:rPr>
              <a:t>Children and adults in natural environments</a:t>
            </a:r>
          </a:p>
          <a:p>
            <a:endParaRPr lang="en-AU" dirty="0" smtClean="0">
              <a:solidFill>
                <a:srgbClr val="FFFF00"/>
              </a:solidFill>
            </a:endParaRPr>
          </a:p>
          <a:p>
            <a:r>
              <a:rPr lang="en-AU" dirty="0" smtClean="0">
                <a:solidFill>
                  <a:srgbClr val="FFFF00"/>
                </a:solidFill>
              </a:rPr>
              <a:t>An interesting and dynamic outdoor play space which includes natural features</a:t>
            </a:r>
          </a:p>
          <a:p>
            <a:r>
              <a:rPr lang="en-AU" dirty="0" smtClean="0">
                <a:solidFill>
                  <a:srgbClr val="FFFF00"/>
                </a:solidFill>
              </a:rPr>
              <a:t>adds interest and stimulation to the program provided and creates additional</a:t>
            </a:r>
          </a:p>
          <a:p>
            <a:r>
              <a:rPr lang="en-AU" dirty="0" smtClean="0">
                <a:solidFill>
                  <a:srgbClr val="FFFF00"/>
                </a:solidFill>
              </a:rPr>
              <a:t>variety for children’s learning and allows children to explore and experience the</a:t>
            </a:r>
          </a:p>
          <a:p>
            <a:r>
              <a:rPr lang="en-AU" dirty="0" smtClean="0">
                <a:solidFill>
                  <a:srgbClr val="FFFF00"/>
                </a:solidFill>
              </a:rPr>
              <a:t>natural environment. These spaces invite open ended interactions, spontaneity,</a:t>
            </a:r>
          </a:p>
          <a:p>
            <a:r>
              <a:rPr lang="en-AU" dirty="0" smtClean="0">
                <a:solidFill>
                  <a:srgbClr val="FFFF00"/>
                </a:solidFill>
              </a:rPr>
              <a:t>risk taking, exploration, discovery and connection with nature. They foster an</a:t>
            </a:r>
          </a:p>
          <a:p>
            <a:r>
              <a:rPr lang="en-AU" dirty="0" smtClean="0">
                <a:solidFill>
                  <a:srgbClr val="FFFF00"/>
                </a:solidFill>
              </a:rPr>
              <a:t>appreciation of the natural environment, develop environmental awareness and</a:t>
            </a:r>
          </a:p>
          <a:p>
            <a:r>
              <a:rPr lang="en-AU" dirty="0" smtClean="0">
                <a:solidFill>
                  <a:srgbClr val="FFFF00"/>
                </a:solidFill>
              </a:rPr>
              <a:t>provide a platform for ongoing environmental education.</a:t>
            </a:r>
          </a:p>
          <a:p>
            <a:endParaRPr lang="en-AU" dirty="0" smtClean="0">
              <a:solidFill>
                <a:srgbClr val="FFFF00"/>
              </a:solidFill>
            </a:endParaRPr>
          </a:p>
          <a:p>
            <a:r>
              <a:rPr lang="en-AU" dirty="0" smtClean="0">
                <a:solidFill>
                  <a:srgbClr val="FFFF00"/>
                </a:solidFill>
              </a:rPr>
              <a:t>Children’s learning and development in natural environments</a:t>
            </a:r>
          </a:p>
          <a:p>
            <a:endParaRPr lang="en-AU" dirty="0" smtClean="0">
              <a:solidFill>
                <a:srgbClr val="FFFF00"/>
              </a:solidFill>
            </a:endParaRPr>
          </a:p>
          <a:p>
            <a:r>
              <a:rPr lang="en-AU" dirty="0" smtClean="0">
                <a:solidFill>
                  <a:srgbClr val="FFFF00"/>
                </a:solidFill>
              </a:rPr>
              <a:t>When children are using the natural environment to develop knowledge in</a:t>
            </a:r>
          </a:p>
          <a:p>
            <a:r>
              <a:rPr lang="en-AU" dirty="0" smtClean="0">
                <a:solidFill>
                  <a:srgbClr val="FFFF00"/>
                </a:solidFill>
              </a:rPr>
              <a:t>this area this is evidenced by children:</a:t>
            </a:r>
          </a:p>
          <a:p>
            <a:endParaRPr lang="en-AU" dirty="0" smtClean="0">
              <a:solidFill>
                <a:srgbClr val="FFFF00"/>
              </a:solidFill>
            </a:endParaRPr>
          </a:p>
          <a:p>
            <a:r>
              <a:rPr lang="en-AU" dirty="0" smtClean="0">
                <a:solidFill>
                  <a:srgbClr val="FFFF00"/>
                </a:solidFill>
              </a:rPr>
              <a:t>• showing a growing concern and appreciation for natural environments</a:t>
            </a:r>
          </a:p>
          <a:p>
            <a:r>
              <a:rPr lang="en-AU" dirty="0" smtClean="0">
                <a:solidFill>
                  <a:srgbClr val="FFFF00"/>
                </a:solidFill>
              </a:rPr>
              <a:t>• exploring relationships with other living and non living things</a:t>
            </a:r>
          </a:p>
          <a:p>
            <a:r>
              <a:rPr lang="en-AU" dirty="0" smtClean="0">
                <a:solidFill>
                  <a:srgbClr val="FFFF00"/>
                </a:solidFill>
              </a:rPr>
              <a:t>• observing, noticing and responding to changes in the environment</a:t>
            </a:r>
          </a:p>
          <a:p>
            <a:r>
              <a:rPr lang="en-AU" dirty="0" smtClean="0">
                <a:solidFill>
                  <a:srgbClr val="FFFF00"/>
                </a:solidFill>
              </a:rPr>
              <a:t>• developing an awareness of the impact of human</a:t>
            </a:r>
          </a:p>
          <a:p>
            <a:pPr marL="182563"/>
            <a:r>
              <a:rPr lang="en-AU" dirty="0" smtClean="0">
                <a:solidFill>
                  <a:srgbClr val="FFFF00"/>
                </a:solidFill>
              </a:rPr>
              <a:t>activity on environments and the interdependence of</a:t>
            </a:r>
          </a:p>
          <a:p>
            <a:pPr marL="182563"/>
            <a:r>
              <a:rPr lang="en-AU" dirty="0" smtClean="0">
                <a:solidFill>
                  <a:srgbClr val="FFFF00"/>
                </a:solidFill>
              </a:rPr>
              <a:t>living things.</a:t>
            </a:r>
            <a:endParaRPr lang="en-AU" dirty="0">
              <a:solidFill>
                <a:srgbClr val="FFFF00"/>
              </a:solidFill>
            </a:endParaRPr>
          </a:p>
        </p:txBody>
      </p:sp>
      <p:pic>
        <p:nvPicPr>
          <p:cNvPr id="6" name="Picture 5"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274838"/>
            <a:ext cx="4572000" cy="1754326"/>
          </a:xfrm>
          <a:prstGeom prst="rect">
            <a:avLst/>
          </a:prstGeom>
        </p:spPr>
        <p:txBody>
          <a:bodyPr>
            <a:spAutoFit/>
          </a:bodyPr>
          <a:lstStyle/>
          <a:p>
            <a:pPr algn="ctr"/>
            <a:r>
              <a:rPr lang="en-AU" b="1" dirty="0" smtClean="0">
                <a:solidFill>
                  <a:srgbClr val="FFFF00"/>
                </a:solidFill>
              </a:rPr>
              <a:t>Dividing areas</a:t>
            </a:r>
          </a:p>
          <a:p>
            <a:pPr algn="ctr"/>
            <a:r>
              <a:rPr lang="en-AU" dirty="0" smtClean="0">
                <a:solidFill>
                  <a:srgbClr val="FFFF00"/>
                </a:solidFill>
              </a:rPr>
              <a:t>Areas can be divided both inside and outside by using sawn off logs, plants in large pots and wooden fences. Planter boxes and bamboo poles can be used to divide outside play areas.</a:t>
            </a:r>
            <a:endParaRPr lang="en-AU" dirty="0">
              <a:solidFill>
                <a:srgbClr val="FFFF00"/>
              </a:solidFill>
            </a:endParaRPr>
          </a:p>
        </p:txBody>
      </p:sp>
      <p:pic>
        <p:nvPicPr>
          <p:cNvPr id="33794" name="Picture 2"/>
          <p:cNvPicPr>
            <a:picLocks noChangeAspect="1" noChangeArrowheads="1"/>
          </p:cNvPicPr>
          <p:nvPr/>
        </p:nvPicPr>
        <p:blipFill>
          <a:blip r:embed="rId2" cstate="print"/>
          <a:srcRect/>
          <a:stretch>
            <a:fillRect/>
          </a:stretch>
        </p:blipFill>
        <p:spPr bwMode="auto">
          <a:xfrm>
            <a:off x="5967663" y="649420"/>
            <a:ext cx="2481679" cy="1973317"/>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342499" y="390576"/>
            <a:ext cx="2978217" cy="2107569"/>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342499" y="3871773"/>
            <a:ext cx="2641333" cy="2715114"/>
          </a:xfrm>
          <a:prstGeom prst="rect">
            <a:avLst/>
          </a:prstGeom>
          <a:noFill/>
          <a:ln w="9525">
            <a:noFill/>
            <a:miter lim="800000"/>
            <a:headEnd/>
            <a:tailEnd/>
          </a:ln>
        </p:spPr>
      </p:pic>
      <p:pic>
        <p:nvPicPr>
          <p:cNvPr id="33797" name="Picture 5"/>
          <p:cNvPicPr>
            <a:picLocks noChangeAspect="1" noChangeArrowheads="1"/>
          </p:cNvPicPr>
          <p:nvPr/>
        </p:nvPicPr>
        <p:blipFill>
          <a:blip r:embed="rId5" cstate="print"/>
          <a:srcRect/>
          <a:stretch>
            <a:fillRect/>
          </a:stretch>
        </p:blipFill>
        <p:spPr bwMode="auto">
          <a:xfrm>
            <a:off x="5277002" y="4029165"/>
            <a:ext cx="3391305" cy="2400512"/>
          </a:xfrm>
          <a:prstGeom prst="rect">
            <a:avLst/>
          </a:prstGeom>
          <a:noFill/>
          <a:ln w="9525">
            <a:noFill/>
            <a:miter lim="800000"/>
            <a:headEnd/>
            <a:tailEnd/>
          </a:ln>
        </p:spPr>
      </p:pic>
      <p:pic>
        <p:nvPicPr>
          <p:cNvPr id="10" name="Picture 9" descr="SMYL Logo Style 3"/>
          <p:cNvPicPr/>
          <p:nvPr/>
        </p:nvPicPr>
        <p:blipFill>
          <a:blip r:embed="rId6" cstate="print"/>
          <a:srcRect/>
          <a:stretch>
            <a:fillRect/>
          </a:stretch>
        </p:blipFill>
        <p:spPr bwMode="auto">
          <a:xfrm>
            <a:off x="7037147" y="212097"/>
            <a:ext cx="1804682" cy="6802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449" y="892377"/>
            <a:ext cx="4572000" cy="1477328"/>
          </a:xfrm>
          <a:prstGeom prst="rect">
            <a:avLst/>
          </a:prstGeom>
        </p:spPr>
        <p:txBody>
          <a:bodyPr>
            <a:spAutoFit/>
          </a:bodyPr>
          <a:lstStyle/>
          <a:p>
            <a:pPr algn="ctr"/>
            <a:r>
              <a:rPr lang="en-AU" b="1" dirty="0" smtClean="0">
                <a:solidFill>
                  <a:srgbClr val="FFFF00"/>
                </a:solidFill>
              </a:rPr>
              <a:t>Providing shade</a:t>
            </a:r>
          </a:p>
          <a:p>
            <a:pPr algn="ctr"/>
            <a:r>
              <a:rPr lang="en-AU" dirty="0" smtClean="0">
                <a:solidFill>
                  <a:srgbClr val="FFFF00"/>
                </a:solidFill>
              </a:rPr>
              <a:t>Shade cloth is most commonly used for providing shady play areas, however creeping plants and vines and trees can also provide shade.</a:t>
            </a:r>
            <a:endParaRPr lang="en-AU" dirty="0">
              <a:solidFill>
                <a:srgbClr val="FFFF00"/>
              </a:solidFill>
            </a:endParaRPr>
          </a:p>
        </p:txBody>
      </p:sp>
      <p:pic>
        <p:nvPicPr>
          <p:cNvPr id="34818" name="Picture 2"/>
          <p:cNvPicPr>
            <a:picLocks noChangeAspect="1" noChangeArrowheads="1"/>
          </p:cNvPicPr>
          <p:nvPr/>
        </p:nvPicPr>
        <p:blipFill>
          <a:blip r:embed="rId2" cstate="print"/>
          <a:srcRect/>
          <a:stretch>
            <a:fillRect/>
          </a:stretch>
        </p:blipFill>
        <p:spPr bwMode="auto">
          <a:xfrm>
            <a:off x="765208" y="3202860"/>
            <a:ext cx="2950143" cy="2941880"/>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5160069" y="659681"/>
            <a:ext cx="2989683" cy="2219415"/>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4854102" y="3071472"/>
            <a:ext cx="3295650" cy="3390900"/>
          </a:xfrm>
          <a:prstGeom prst="rect">
            <a:avLst/>
          </a:prstGeom>
          <a:noFill/>
          <a:ln w="9525">
            <a:noFill/>
            <a:miter lim="800000"/>
            <a:headEnd/>
            <a:tailEnd/>
          </a:ln>
        </p:spPr>
      </p:pic>
      <p:pic>
        <p:nvPicPr>
          <p:cNvPr id="9" name="Picture 8" descr="SMYL Logo Style 3"/>
          <p:cNvPicPr/>
          <p:nvPr/>
        </p:nvPicPr>
        <p:blipFill>
          <a:blip r:embed="rId5" cstate="print"/>
          <a:srcRect/>
          <a:stretch>
            <a:fillRect/>
          </a:stretch>
        </p:blipFill>
        <p:spPr bwMode="auto">
          <a:xfrm>
            <a:off x="7037147" y="212097"/>
            <a:ext cx="1804682" cy="6802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6931" y="3263613"/>
            <a:ext cx="4572000" cy="3416320"/>
          </a:xfrm>
          <a:prstGeom prst="rect">
            <a:avLst/>
          </a:prstGeom>
        </p:spPr>
        <p:txBody>
          <a:bodyPr>
            <a:spAutoFit/>
          </a:bodyPr>
          <a:lstStyle/>
          <a:p>
            <a:pPr algn="ctr"/>
            <a:r>
              <a:rPr lang="en-AU" b="1" dirty="0" smtClean="0">
                <a:solidFill>
                  <a:srgbClr val="FFFF00"/>
                </a:solidFill>
              </a:rPr>
              <a:t>Using logs and branches</a:t>
            </a:r>
          </a:p>
          <a:p>
            <a:pPr algn="ctr"/>
            <a:r>
              <a:rPr lang="en-AU" dirty="0" smtClean="0">
                <a:solidFill>
                  <a:srgbClr val="FFFF00"/>
                </a:solidFill>
              </a:rPr>
              <a:t>Logs and branches from trees can be used in creative ways in both the inside and outside play spaces. Sawn off logs can be used for seating and for dividing areas</a:t>
            </a:r>
          </a:p>
          <a:p>
            <a:pPr algn="ctr"/>
            <a:r>
              <a:rPr lang="en-AU" dirty="0" smtClean="0">
                <a:solidFill>
                  <a:srgbClr val="FFFF00"/>
                </a:solidFill>
              </a:rPr>
              <a:t>of the playground. Twigs and branches can be placed in the digging patch and sandpit for adding interest and variety. Small logs can be used to add interest to indoor block play with small figures or animals. Non-traditional block sets will also encourage pretend play.</a:t>
            </a:r>
            <a:endParaRPr lang="en-AU" dirty="0">
              <a:solidFill>
                <a:srgbClr val="FFFF00"/>
              </a:solidFill>
            </a:endParaRPr>
          </a:p>
        </p:txBody>
      </p:sp>
      <p:pic>
        <p:nvPicPr>
          <p:cNvPr id="35843" name="Picture 3"/>
          <p:cNvPicPr>
            <a:picLocks noChangeAspect="1" noChangeArrowheads="1"/>
          </p:cNvPicPr>
          <p:nvPr/>
        </p:nvPicPr>
        <p:blipFill>
          <a:blip r:embed="rId2" cstate="print"/>
          <a:srcRect/>
          <a:stretch>
            <a:fillRect/>
          </a:stretch>
        </p:blipFill>
        <p:spPr bwMode="auto">
          <a:xfrm>
            <a:off x="371475" y="308209"/>
            <a:ext cx="4431531" cy="2955404"/>
          </a:xfrm>
          <a:prstGeom prst="rect">
            <a:avLst/>
          </a:prstGeom>
          <a:noFill/>
          <a:ln w="9525">
            <a:noFill/>
            <a:miter lim="800000"/>
            <a:headEnd/>
            <a:tailEnd/>
          </a:ln>
        </p:spPr>
      </p:pic>
      <p:pic>
        <p:nvPicPr>
          <p:cNvPr id="35844" name="Picture 4"/>
          <p:cNvPicPr>
            <a:picLocks noChangeAspect="1" noChangeArrowheads="1"/>
          </p:cNvPicPr>
          <p:nvPr/>
        </p:nvPicPr>
        <p:blipFill>
          <a:blip r:embed="rId3" cstate="print"/>
          <a:srcRect/>
          <a:stretch>
            <a:fillRect/>
          </a:stretch>
        </p:blipFill>
        <p:spPr bwMode="auto">
          <a:xfrm>
            <a:off x="2274301" y="3691088"/>
            <a:ext cx="2042630" cy="1792199"/>
          </a:xfrm>
          <a:prstGeom prst="rect">
            <a:avLst/>
          </a:prstGeom>
          <a:noFill/>
          <a:ln w="9525">
            <a:noFill/>
            <a:miter lim="800000"/>
            <a:headEnd/>
            <a:tailEnd/>
          </a:ln>
        </p:spPr>
      </p:pic>
      <p:pic>
        <p:nvPicPr>
          <p:cNvPr id="35845" name="Picture 5"/>
          <p:cNvPicPr>
            <a:picLocks noChangeAspect="1" noChangeArrowheads="1"/>
          </p:cNvPicPr>
          <p:nvPr/>
        </p:nvPicPr>
        <p:blipFill>
          <a:blip r:embed="rId4" cstate="print"/>
          <a:srcRect/>
          <a:stretch>
            <a:fillRect/>
          </a:stretch>
        </p:blipFill>
        <p:spPr bwMode="auto">
          <a:xfrm>
            <a:off x="238200" y="4321743"/>
            <a:ext cx="2161229" cy="2223692"/>
          </a:xfrm>
          <a:prstGeom prst="rect">
            <a:avLst/>
          </a:prstGeom>
          <a:noFill/>
          <a:ln w="9525">
            <a:noFill/>
            <a:miter lim="800000"/>
            <a:headEnd/>
            <a:tailEnd/>
          </a:ln>
        </p:spPr>
      </p:pic>
      <p:pic>
        <p:nvPicPr>
          <p:cNvPr id="35846" name="Picture 6"/>
          <p:cNvPicPr>
            <a:picLocks noChangeAspect="1" noChangeArrowheads="1"/>
          </p:cNvPicPr>
          <p:nvPr/>
        </p:nvPicPr>
        <p:blipFill>
          <a:blip r:embed="rId5" cstate="print"/>
          <a:srcRect/>
          <a:stretch>
            <a:fillRect/>
          </a:stretch>
        </p:blipFill>
        <p:spPr bwMode="auto">
          <a:xfrm>
            <a:off x="5775158" y="543934"/>
            <a:ext cx="2608448" cy="2488024"/>
          </a:xfrm>
          <a:prstGeom prst="rect">
            <a:avLst/>
          </a:prstGeom>
          <a:noFill/>
          <a:ln w="9525">
            <a:noFill/>
            <a:miter lim="800000"/>
            <a:headEnd/>
            <a:tailEnd/>
          </a:ln>
        </p:spPr>
      </p:pic>
      <p:pic>
        <p:nvPicPr>
          <p:cNvPr id="11" name="Picture 10" descr="SMYL Logo Style 3"/>
          <p:cNvPicPr/>
          <p:nvPr/>
        </p:nvPicPr>
        <p:blipFill>
          <a:blip r:embed="rId6" cstate="print"/>
          <a:srcRect/>
          <a:stretch>
            <a:fillRect/>
          </a:stretch>
        </p:blipFill>
        <p:spPr bwMode="auto">
          <a:xfrm>
            <a:off x="7037147" y="212097"/>
            <a:ext cx="1804682" cy="6802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9829" y="696892"/>
            <a:ext cx="4572000" cy="2585323"/>
          </a:xfrm>
          <a:prstGeom prst="rect">
            <a:avLst/>
          </a:prstGeom>
        </p:spPr>
        <p:txBody>
          <a:bodyPr>
            <a:spAutoFit/>
          </a:bodyPr>
          <a:lstStyle/>
          <a:p>
            <a:pPr algn="ctr"/>
            <a:r>
              <a:rPr lang="en-AU" b="1" dirty="0" smtClean="0">
                <a:solidFill>
                  <a:srgbClr val="FFFF00"/>
                </a:solidFill>
              </a:rPr>
              <a:t>Growing plants</a:t>
            </a:r>
          </a:p>
          <a:p>
            <a:pPr algn="ctr"/>
            <a:r>
              <a:rPr lang="en-AU" dirty="0" smtClean="0">
                <a:solidFill>
                  <a:srgbClr val="FFFF00"/>
                </a:solidFill>
              </a:rPr>
              <a:t>Plants can be grown for smelling, picking and eating. Herbs and flowering plants attract different insects, birds and butterflies. Using waist-high corrugated iron and wooden containers allow children and adults to access the plants more easily. Plants can be grown in small pots for use in play or on fences in baskets.</a:t>
            </a:r>
            <a:endParaRPr lang="en-AU" dirty="0">
              <a:solidFill>
                <a:srgbClr val="FFFF00"/>
              </a:solidFill>
            </a:endParaRPr>
          </a:p>
        </p:txBody>
      </p:sp>
      <p:pic>
        <p:nvPicPr>
          <p:cNvPr id="36866" name="Picture 2"/>
          <p:cNvPicPr>
            <a:picLocks noChangeAspect="1" noChangeArrowheads="1"/>
          </p:cNvPicPr>
          <p:nvPr/>
        </p:nvPicPr>
        <p:blipFill>
          <a:blip r:embed="rId2" cstate="print"/>
          <a:srcRect/>
          <a:stretch>
            <a:fillRect/>
          </a:stretch>
        </p:blipFill>
        <p:spPr bwMode="auto">
          <a:xfrm>
            <a:off x="977164" y="289679"/>
            <a:ext cx="3126198" cy="2299435"/>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5024387" y="4052236"/>
            <a:ext cx="3084898" cy="2381249"/>
          </a:xfrm>
          <a:prstGeom prst="rect">
            <a:avLst/>
          </a:prstGeom>
          <a:noFill/>
          <a:ln w="9525">
            <a:noFill/>
            <a:miter lim="800000"/>
            <a:headEnd/>
            <a:tailEnd/>
          </a:ln>
        </p:spPr>
      </p:pic>
      <p:pic>
        <p:nvPicPr>
          <p:cNvPr id="36868" name="Picture 4"/>
          <p:cNvPicPr>
            <a:picLocks noChangeAspect="1" noChangeArrowheads="1"/>
          </p:cNvPicPr>
          <p:nvPr/>
        </p:nvPicPr>
        <p:blipFill>
          <a:blip r:embed="rId4" cstate="print"/>
          <a:srcRect/>
          <a:stretch>
            <a:fillRect/>
          </a:stretch>
        </p:blipFill>
        <p:spPr bwMode="auto">
          <a:xfrm>
            <a:off x="604387" y="3042585"/>
            <a:ext cx="3276600" cy="3390900"/>
          </a:xfrm>
          <a:prstGeom prst="rect">
            <a:avLst/>
          </a:prstGeom>
          <a:noFill/>
          <a:ln w="9525">
            <a:noFill/>
            <a:miter lim="800000"/>
            <a:headEnd/>
            <a:tailEnd/>
          </a:ln>
        </p:spPr>
      </p:pic>
      <p:pic>
        <p:nvPicPr>
          <p:cNvPr id="9" name="Picture 8" descr="SMYL Logo Style 3"/>
          <p:cNvPicPr/>
          <p:nvPr/>
        </p:nvPicPr>
        <p:blipFill>
          <a:blip r:embed="rId5" cstate="print"/>
          <a:srcRect/>
          <a:stretch>
            <a:fillRect/>
          </a:stretch>
        </p:blipFill>
        <p:spPr bwMode="auto">
          <a:xfrm>
            <a:off x="7037147" y="212097"/>
            <a:ext cx="1804682" cy="6802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444" y="4215865"/>
            <a:ext cx="4572000" cy="2031325"/>
          </a:xfrm>
          <a:prstGeom prst="rect">
            <a:avLst/>
          </a:prstGeom>
        </p:spPr>
        <p:txBody>
          <a:bodyPr>
            <a:spAutoFit/>
          </a:bodyPr>
          <a:lstStyle/>
          <a:p>
            <a:pPr algn="ctr"/>
            <a:r>
              <a:rPr lang="en-AU" b="1" dirty="0" smtClean="0">
                <a:solidFill>
                  <a:srgbClr val="FFFF00"/>
                </a:solidFill>
              </a:rPr>
              <a:t>Use of tyres</a:t>
            </a:r>
          </a:p>
          <a:p>
            <a:pPr algn="ctr"/>
            <a:r>
              <a:rPr lang="en-AU" dirty="0" smtClean="0">
                <a:solidFill>
                  <a:srgbClr val="FFFF00"/>
                </a:solidFill>
              </a:rPr>
              <a:t>Car or truck tyres can be used in many ways. Tyres can be filled with different sensory materials and they can be used for planting or holding pot plants. Tyres can be used for dividing areas and storing toys and materials.</a:t>
            </a:r>
            <a:endParaRPr lang="en-AU" dirty="0">
              <a:solidFill>
                <a:srgbClr val="FFFF00"/>
              </a:solidFill>
            </a:endParaRPr>
          </a:p>
        </p:txBody>
      </p:sp>
      <p:pic>
        <p:nvPicPr>
          <p:cNvPr id="37890" name="Picture 2"/>
          <p:cNvPicPr>
            <a:picLocks noChangeAspect="1" noChangeArrowheads="1"/>
          </p:cNvPicPr>
          <p:nvPr/>
        </p:nvPicPr>
        <p:blipFill>
          <a:blip r:embed="rId2" cstate="print"/>
          <a:srcRect/>
          <a:stretch>
            <a:fillRect/>
          </a:stretch>
        </p:blipFill>
        <p:spPr bwMode="auto">
          <a:xfrm>
            <a:off x="5050265" y="3875623"/>
            <a:ext cx="3539267" cy="2736933"/>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373490" y="773182"/>
            <a:ext cx="4052205" cy="2913296"/>
          </a:xfrm>
          <a:prstGeom prst="rect">
            <a:avLst/>
          </a:prstGeom>
          <a:noFill/>
          <a:ln w="9525">
            <a:noFill/>
            <a:miter lim="800000"/>
            <a:headEnd/>
            <a:tailEnd/>
          </a:ln>
        </p:spPr>
      </p:pic>
      <p:pic>
        <p:nvPicPr>
          <p:cNvPr id="37892" name="Picture 4"/>
          <p:cNvPicPr>
            <a:picLocks noChangeAspect="1" noChangeArrowheads="1"/>
          </p:cNvPicPr>
          <p:nvPr/>
        </p:nvPicPr>
        <p:blipFill>
          <a:blip r:embed="rId4" cstate="print"/>
          <a:srcRect/>
          <a:stretch>
            <a:fillRect/>
          </a:stretch>
        </p:blipFill>
        <p:spPr bwMode="auto">
          <a:xfrm>
            <a:off x="4936622" y="892377"/>
            <a:ext cx="3652910" cy="2463265"/>
          </a:xfrm>
          <a:prstGeom prst="rect">
            <a:avLst/>
          </a:prstGeom>
          <a:noFill/>
          <a:ln w="9525">
            <a:noFill/>
            <a:miter lim="800000"/>
            <a:headEnd/>
            <a:tailEnd/>
          </a:ln>
        </p:spPr>
      </p:pic>
      <p:pic>
        <p:nvPicPr>
          <p:cNvPr id="9" name="Picture 8" descr="SMYL Logo Style 3"/>
          <p:cNvPicPr/>
          <p:nvPr/>
        </p:nvPicPr>
        <p:blipFill>
          <a:blip r:embed="rId5" cstate="print"/>
          <a:srcRect/>
          <a:stretch>
            <a:fillRect/>
          </a:stretch>
        </p:blipFill>
        <p:spPr bwMode="auto">
          <a:xfrm>
            <a:off x="7037147" y="212097"/>
            <a:ext cx="1804682" cy="6802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627381"/>
            <a:ext cx="4572000" cy="2308324"/>
          </a:xfrm>
          <a:prstGeom prst="rect">
            <a:avLst/>
          </a:prstGeom>
        </p:spPr>
        <p:txBody>
          <a:bodyPr>
            <a:spAutoFit/>
          </a:bodyPr>
          <a:lstStyle/>
          <a:p>
            <a:pPr algn="ctr"/>
            <a:r>
              <a:rPr lang="en-AU" b="1" dirty="0" smtClean="0">
                <a:solidFill>
                  <a:srgbClr val="FFFF00"/>
                </a:solidFill>
              </a:rPr>
              <a:t>Stones and rocks</a:t>
            </a:r>
          </a:p>
          <a:p>
            <a:pPr algn="ctr"/>
            <a:r>
              <a:rPr lang="en-AU" dirty="0" smtClean="0">
                <a:solidFill>
                  <a:srgbClr val="FFFF00"/>
                </a:solidFill>
              </a:rPr>
              <a:t>Large stones can surround sand pits and digging patches for sitting on or using in play. Creek beds may be constructed for children to play in or for water play. Stones around a tree add interest. Wet</a:t>
            </a:r>
          </a:p>
          <a:p>
            <a:pPr algn="ctr"/>
            <a:r>
              <a:rPr lang="en-AU" dirty="0" smtClean="0">
                <a:solidFill>
                  <a:srgbClr val="FFFF00"/>
                </a:solidFill>
              </a:rPr>
              <a:t>stones provide another avenue for sensory play.</a:t>
            </a:r>
            <a:endParaRPr lang="en-AU" dirty="0">
              <a:solidFill>
                <a:srgbClr val="FFFF00"/>
              </a:solidFill>
            </a:endParaRPr>
          </a:p>
        </p:txBody>
      </p:sp>
      <p:pic>
        <p:nvPicPr>
          <p:cNvPr id="38914" name="Picture 2"/>
          <p:cNvPicPr>
            <a:picLocks noChangeAspect="1" noChangeArrowheads="1"/>
          </p:cNvPicPr>
          <p:nvPr/>
        </p:nvPicPr>
        <p:blipFill>
          <a:blip r:embed="rId2" cstate="print"/>
          <a:srcRect/>
          <a:stretch>
            <a:fillRect/>
          </a:stretch>
        </p:blipFill>
        <p:spPr bwMode="auto">
          <a:xfrm>
            <a:off x="240633" y="421771"/>
            <a:ext cx="2045368" cy="2379181"/>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423513" y="3880671"/>
            <a:ext cx="3472213" cy="2720167"/>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6858000" y="221381"/>
            <a:ext cx="2045368" cy="2954956"/>
          </a:xfrm>
          <a:prstGeom prst="rect">
            <a:avLst/>
          </a:prstGeom>
          <a:noFill/>
          <a:ln w="9525">
            <a:noFill/>
            <a:miter lim="800000"/>
            <a:headEnd/>
            <a:tailEnd/>
          </a:ln>
        </p:spPr>
      </p:pic>
      <p:pic>
        <p:nvPicPr>
          <p:cNvPr id="38917" name="Picture 5"/>
          <p:cNvPicPr>
            <a:picLocks noChangeAspect="1" noChangeArrowheads="1"/>
          </p:cNvPicPr>
          <p:nvPr/>
        </p:nvPicPr>
        <p:blipFill>
          <a:blip r:embed="rId5" cstate="print"/>
          <a:srcRect t="17286"/>
          <a:stretch>
            <a:fillRect/>
          </a:stretch>
        </p:blipFill>
        <p:spPr bwMode="auto">
          <a:xfrm>
            <a:off x="6506678" y="4500430"/>
            <a:ext cx="2396690" cy="2100408"/>
          </a:xfrm>
          <a:prstGeom prst="rect">
            <a:avLst/>
          </a:prstGeom>
          <a:noFill/>
          <a:ln w="9525">
            <a:noFill/>
            <a:miter lim="800000"/>
            <a:headEnd/>
            <a:tailEnd/>
          </a:ln>
        </p:spPr>
      </p:pic>
      <p:pic>
        <p:nvPicPr>
          <p:cNvPr id="38918" name="Picture 6"/>
          <p:cNvPicPr>
            <a:picLocks noChangeAspect="1" noChangeArrowheads="1"/>
          </p:cNvPicPr>
          <p:nvPr/>
        </p:nvPicPr>
        <p:blipFill>
          <a:blip r:embed="rId6" cstate="print"/>
          <a:srcRect/>
          <a:stretch>
            <a:fillRect/>
          </a:stretch>
        </p:blipFill>
        <p:spPr bwMode="auto">
          <a:xfrm>
            <a:off x="4042763" y="3176337"/>
            <a:ext cx="2815237" cy="2204271"/>
          </a:xfrm>
          <a:prstGeom prst="rect">
            <a:avLst/>
          </a:prstGeom>
          <a:noFill/>
          <a:ln w="9525">
            <a:noFill/>
            <a:miter lim="800000"/>
            <a:headEnd/>
            <a:tailEnd/>
          </a:ln>
        </p:spPr>
      </p:pic>
      <p:pic>
        <p:nvPicPr>
          <p:cNvPr id="11" name="Picture 10" descr="SMYL Logo Style 3"/>
          <p:cNvPicPr/>
          <p:nvPr/>
        </p:nvPicPr>
        <p:blipFill>
          <a:blip r:embed="rId7" cstate="print"/>
          <a:srcRect/>
          <a:stretch>
            <a:fillRect/>
          </a:stretch>
        </p:blipFill>
        <p:spPr bwMode="auto">
          <a:xfrm>
            <a:off x="7037147" y="212097"/>
            <a:ext cx="1804682" cy="680280"/>
          </a:xfrm>
          <a:prstGeom prst="rect">
            <a:avLst/>
          </a:prstGeom>
          <a:noFill/>
        </p:spPr>
      </p:pic>
    </p:spTree>
  </p:cSld>
  <p:clrMapOvr>
    <a:masterClrMapping/>
  </p:clrMapOvr>
</p:sld>
</file>

<file path=ppt/theme/theme1.xml><?xml version="1.0" encoding="utf-8"?>
<a:theme xmlns:a="http://schemas.openxmlformats.org/drawingml/2006/main" name="Revolution">
  <a:themeElements>
    <a:clrScheme name="Custom 1">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9383</TotalTime>
  <Words>837</Words>
  <Application>Microsoft Office PowerPoint</Application>
  <PresentationFormat>On-screen Show (4:3)</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Revolution</vt:lpstr>
      <vt:lpstr>Sustainability Part 2</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Kayleen Lord</dc:creator>
  <cp:lastModifiedBy>tamaram</cp:lastModifiedBy>
  <cp:revision>282</cp:revision>
  <dcterms:created xsi:type="dcterms:W3CDTF">2014-07-09T11:14:43Z</dcterms:created>
  <dcterms:modified xsi:type="dcterms:W3CDTF">2015-02-05T06:41:16Z</dcterms:modified>
</cp:coreProperties>
</file>