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308" r:id="rId3"/>
    <p:sldId id="309" r:id="rId4"/>
    <p:sldId id="310" r:id="rId5"/>
    <p:sldId id="311" r:id="rId6"/>
    <p:sldId id="312" r:id="rId7"/>
    <p:sldId id="313" r:id="rId8"/>
    <p:sldId id="314" r:id="rId9"/>
    <p:sldId id="324" r:id="rId10"/>
    <p:sldId id="315" r:id="rId11"/>
    <p:sldId id="317" r:id="rId12"/>
    <p:sldId id="316" r:id="rId13"/>
    <p:sldId id="318" r:id="rId14"/>
    <p:sldId id="319" r:id="rId15"/>
    <p:sldId id="320" r:id="rId16"/>
    <p:sldId id="321" r:id="rId17"/>
    <p:sldId id="322" r:id="rId18"/>
    <p:sldId id="32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43" autoAdjust="0"/>
  </p:normalViewPr>
  <p:slideViewPr>
    <p:cSldViewPr snapToGrid="0" snapToObjects="1">
      <p:cViewPr varScale="1">
        <p:scale>
          <a:sx n="103" d="100"/>
          <a:sy n="103" d="100"/>
        </p:scale>
        <p:origin x="-204" y="-84"/>
      </p:cViewPr>
      <p:guideLst>
        <p:guide orient="horz" pos="2160"/>
        <p:guide pos="2880"/>
      </p:guideLst>
    </p:cSldViewPr>
  </p:slideViewPr>
  <p:outlineViewPr>
    <p:cViewPr>
      <p:scale>
        <a:sx n="33" d="100"/>
        <a:sy n="33" d="100"/>
      </p:scale>
      <p:origin x="0" y="489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2" d="100"/>
          <a:sy n="82" d="100"/>
        </p:scale>
        <p:origin x="-146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6B5537-AD0C-429F-A62E-DED3FCA68252}" type="datetimeFigureOut">
              <a:rPr lang="en-AU" smtClean="0"/>
              <a:pPr/>
              <a:t>3/10/2014</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ACD2C0-E113-4DC9-A921-FD36B34C92DC}"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BAFB62-B6D2-4CCC-B89C-26C27924C19E}" type="datetimeFigureOut">
              <a:rPr lang="en-AU" smtClean="0"/>
              <a:pPr/>
              <a:t>3/10/2014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88EC2-8287-4239-BE66-7C4E8439778F}"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AU"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10/3/2014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10/3/2014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AU"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10/3/2014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10/3/2014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10/3/2014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1251" y="2704164"/>
            <a:ext cx="6762749" cy="1124886"/>
          </a:xfrm>
        </p:spPr>
        <p:txBody>
          <a:bodyPr/>
          <a:lstStyle/>
          <a:p>
            <a:pPr algn="ctr"/>
            <a:r>
              <a:rPr lang="en-US" sz="5400" b="1" dirty="0" smtClean="0">
                <a:ln>
                  <a:solidFill>
                    <a:schemeClr val="tx2">
                      <a:lumMod val="60000"/>
                      <a:lumOff val="40000"/>
                    </a:schemeClr>
                  </a:solidFill>
                </a:ln>
                <a:solidFill>
                  <a:srgbClr val="FFFF00"/>
                </a:solidFill>
                <a:cs typeface="Calibri"/>
              </a:rPr>
              <a:t>Working with Families</a:t>
            </a:r>
            <a:endParaRPr lang="en-US" sz="5400" b="1" dirty="0">
              <a:ln>
                <a:solidFill>
                  <a:schemeClr val="tx2">
                    <a:lumMod val="60000"/>
                    <a:lumOff val="40000"/>
                  </a:schemeClr>
                </a:solidFill>
              </a:ln>
              <a:solidFill>
                <a:srgbClr val="FFFF00"/>
              </a:solidFill>
              <a:cs typeface="Calibri"/>
            </a:endParaRPr>
          </a:p>
        </p:txBody>
      </p:sp>
      <p:pic>
        <p:nvPicPr>
          <p:cNvPr id="8" name="Picture 7" descr="SMYL Logo Style 3"/>
          <p:cNvPicPr/>
          <p:nvPr/>
        </p:nvPicPr>
        <p:blipFill>
          <a:blip r:embed="rId2" cstate="print"/>
          <a:srcRect/>
          <a:stretch>
            <a:fillRect/>
          </a:stretch>
        </p:blipFill>
        <p:spPr bwMode="auto">
          <a:xfrm>
            <a:off x="5887174" y="418030"/>
            <a:ext cx="2954655" cy="1515745"/>
          </a:xfrm>
          <a:prstGeom prst="rect">
            <a:avLst/>
          </a:prstGeom>
          <a:noFill/>
        </p:spPr>
      </p:pic>
      <p:sp>
        <p:nvSpPr>
          <p:cNvPr id="18" name="Arc 17"/>
          <p:cNvSpPr/>
          <p:nvPr/>
        </p:nvSpPr>
        <p:spPr>
          <a:xfrm rot="14893089">
            <a:off x="1211063" y="3583982"/>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1" name="Arc 20"/>
          <p:cNvSpPr/>
          <p:nvPr/>
        </p:nvSpPr>
        <p:spPr>
          <a:xfrm rot="14893089">
            <a:off x="1088821" y="3736383"/>
            <a:ext cx="5048000" cy="2881238"/>
          </a:xfrm>
          <a:prstGeom prst="arc">
            <a:avLst>
              <a:gd name="adj1" fmla="val 13737976"/>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3" name="Arc 22"/>
          <p:cNvSpPr/>
          <p:nvPr/>
        </p:nvSpPr>
        <p:spPr>
          <a:xfrm rot="14632926">
            <a:off x="1363464" y="3524285"/>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Tree>
    <p:extLst>
      <p:ext uri="{BB962C8B-B14F-4D97-AF65-F5344CB8AC3E}">
        <p14:creationId xmlns:p14="http://schemas.microsoft.com/office/powerpoint/2010/main" xmlns="" val="146713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091" y="558600"/>
            <a:ext cx="8617527" cy="5693866"/>
          </a:xfrm>
          <a:prstGeom prst="rect">
            <a:avLst/>
          </a:prstGeom>
        </p:spPr>
        <p:txBody>
          <a:bodyPr wrap="square">
            <a:spAutoFit/>
          </a:bodyPr>
          <a:lstStyle/>
          <a:p>
            <a:r>
              <a:rPr lang="en-AU" sz="1600" dirty="0" smtClean="0">
                <a:solidFill>
                  <a:srgbClr val="FFFF00"/>
                </a:solidFill>
              </a:rPr>
              <a:t>The Early Childhood Educator’s responsibility is to encourage the families to get to know aspects of those caring for and educating their children, which may impact on their work, such as whether they play musical instruments, recreational interests, or other information that they are happy to make known. Of course, it is unnecessary (and in some cases unprofessional) to share personal information that has no relationship to your work. As a general rule, use the same criteria to decide what you would speak to families about as you would to consider what might be useful to know about the families’ home lives – basically, anything that helps you to provide better care for the children.</a:t>
            </a:r>
          </a:p>
          <a:p>
            <a:endParaRPr lang="en-AU" sz="1600" dirty="0" smtClean="0">
              <a:solidFill>
                <a:srgbClr val="FFFF00"/>
              </a:solidFill>
            </a:endParaRPr>
          </a:p>
          <a:p>
            <a:r>
              <a:rPr lang="en-AU" sz="1600" dirty="0" smtClean="0">
                <a:solidFill>
                  <a:srgbClr val="FFFF00"/>
                </a:solidFill>
              </a:rPr>
              <a:t>For </a:t>
            </a:r>
            <a:r>
              <a:rPr lang="en-AU" sz="1600" dirty="0" smtClean="0">
                <a:solidFill>
                  <a:srgbClr val="FFFF00"/>
                </a:solidFill>
              </a:rPr>
              <a:t>some Educators dealing with many families, the prime issue in maintaining the relationship </a:t>
            </a:r>
            <a:r>
              <a:rPr lang="en-AU" sz="1600" dirty="0" smtClean="0">
                <a:solidFill>
                  <a:srgbClr val="FFFF00"/>
                </a:solidFill>
              </a:rPr>
              <a:t>with families </a:t>
            </a:r>
            <a:r>
              <a:rPr lang="en-AU" sz="1600" dirty="0" smtClean="0">
                <a:solidFill>
                  <a:srgbClr val="FFFF00"/>
                </a:solidFill>
              </a:rPr>
              <a:t>may be one of remembering names. If this is the case, in the early stages of enrolment, a </a:t>
            </a:r>
            <a:r>
              <a:rPr lang="en-AU" sz="1600" dirty="0" smtClean="0">
                <a:solidFill>
                  <a:srgbClr val="FFFF00"/>
                </a:solidFill>
              </a:rPr>
              <a:t>simple solution </a:t>
            </a:r>
            <a:r>
              <a:rPr lang="en-AU" sz="1600" dirty="0" smtClean="0">
                <a:solidFill>
                  <a:srgbClr val="FFFF00"/>
                </a:solidFill>
              </a:rPr>
              <a:t>is to ask families how they would like to be known. Write each person’s preference on a list </a:t>
            </a:r>
            <a:r>
              <a:rPr lang="en-AU" sz="1600" dirty="0" smtClean="0">
                <a:solidFill>
                  <a:srgbClr val="FFFF00"/>
                </a:solidFill>
              </a:rPr>
              <a:t>with their </a:t>
            </a:r>
            <a:r>
              <a:rPr lang="en-AU" sz="1600" dirty="0" smtClean="0">
                <a:solidFill>
                  <a:srgbClr val="FFFF00"/>
                </a:solidFill>
              </a:rPr>
              <a:t>child’s name next to it, and place the list discreetly inside a cupboard in the room. When you or </a:t>
            </a:r>
            <a:r>
              <a:rPr lang="en-AU" sz="1600" dirty="0" smtClean="0">
                <a:solidFill>
                  <a:srgbClr val="FFFF00"/>
                </a:solidFill>
              </a:rPr>
              <a:t>other Educators </a:t>
            </a:r>
            <a:r>
              <a:rPr lang="en-AU" sz="1600" dirty="0" smtClean="0">
                <a:solidFill>
                  <a:srgbClr val="FFFF00"/>
                </a:solidFill>
              </a:rPr>
              <a:t>forget a family member’s name, simply go to the cupboard and subtly check their name so </a:t>
            </a:r>
            <a:r>
              <a:rPr lang="en-AU" sz="1600" dirty="0" smtClean="0">
                <a:solidFill>
                  <a:srgbClr val="FFFF00"/>
                </a:solidFill>
              </a:rPr>
              <a:t>you can </a:t>
            </a:r>
            <a:r>
              <a:rPr lang="en-AU" sz="1600" dirty="0" smtClean="0">
                <a:solidFill>
                  <a:srgbClr val="FFFF00"/>
                </a:solidFill>
              </a:rPr>
              <a:t>use it when addressing them. </a:t>
            </a:r>
            <a:endParaRPr lang="en-AU" sz="1600" dirty="0" smtClean="0">
              <a:solidFill>
                <a:srgbClr val="FFFF00"/>
              </a:solidFill>
            </a:endParaRPr>
          </a:p>
          <a:p>
            <a:endParaRPr lang="en-AU" sz="1600" dirty="0" smtClean="0">
              <a:solidFill>
                <a:srgbClr val="FFFF00"/>
              </a:solidFill>
            </a:endParaRPr>
          </a:p>
          <a:p>
            <a:r>
              <a:rPr lang="en-AU" sz="1600" dirty="0" smtClean="0">
                <a:solidFill>
                  <a:srgbClr val="FFFF00"/>
                </a:solidFill>
              </a:rPr>
              <a:t>This </a:t>
            </a:r>
            <a:r>
              <a:rPr lang="en-AU" sz="1600" dirty="0" smtClean="0">
                <a:solidFill>
                  <a:srgbClr val="FFFF00"/>
                </a:solidFill>
              </a:rPr>
              <a:t>avoids embarrassment and pays families the simple but </a:t>
            </a:r>
            <a:r>
              <a:rPr lang="en-AU" sz="1600" dirty="0" smtClean="0">
                <a:solidFill>
                  <a:srgbClr val="FFFF00"/>
                </a:solidFill>
              </a:rPr>
              <a:t>important respect </a:t>
            </a:r>
            <a:r>
              <a:rPr lang="en-AU" sz="1600" dirty="0" smtClean="0">
                <a:solidFill>
                  <a:srgbClr val="FFFF00"/>
                </a:solidFill>
              </a:rPr>
              <a:t>of referring to them by name. After a short while you will learn the names and need to </a:t>
            </a:r>
            <a:r>
              <a:rPr lang="en-AU" sz="1600" dirty="0" smtClean="0">
                <a:solidFill>
                  <a:srgbClr val="FFFF00"/>
                </a:solidFill>
              </a:rPr>
              <a:t>only occasionally </a:t>
            </a:r>
            <a:r>
              <a:rPr lang="en-AU" sz="1600" dirty="0" smtClean="0">
                <a:solidFill>
                  <a:srgbClr val="FFFF00"/>
                </a:solidFill>
              </a:rPr>
              <a:t>use the list. Relievers, temporary educators and students can also use the list to </a:t>
            </a:r>
            <a:r>
              <a:rPr lang="en-AU" sz="1600" dirty="0" smtClean="0">
                <a:solidFill>
                  <a:srgbClr val="FFFF00"/>
                </a:solidFill>
              </a:rPr>
              <a:t>quickly associate </a:t>
            </a:r>
            <a:r>
              <a:rPr lang="en-AU" sz="1600" dirty="0" smtClean="0">
                <a:solidFill>
                  <a:srgbClr val="FFFF00"/>
                </a:solidFill>
              </a:rPr>
              <a:t>children’s names with their family members</a:t>
            </a:r>
            <a:r>
              <a:rPr lang="en-AU" sz="1600" dirty="0" smtClean="0">
                <a:solidFill>
                  <a:srgbClr val="FFFF00"/>
                </a:solidFill>
              </a:rPr>
              <a:t>.</a:t>
            </a:r>
          </a:p>
          <a:p>
            <a:endParaRPr lang="en-AU" sz="1400" dirty="0" smtClean="0">
              <a:solidFill>
                <a:srgbClr val="FFFF00"/>
              </a:solidFill>
            </a:endParaRPr>
          </a:p>
          <a:p>
            <a:endParaRPr lang="en-AU" sz="1400"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5564" y="483082"/>
            <a:ext cx="8488218" cy="6463308"/>
          </a:xfrm>
          <a:prstGeom prst="rect">
            <a:avLst/>
          </a:prstGeom>
        </p:spPr>
        <p:txBody>
          <a:bodyPr wrap="square">
            <a:spAutoFit/>
          </a:bodyPr>
          <a:lstStyle/>
          <a:p>
            <a:r>
              <a:rPr lang="en-AU" b="1" dirty="0" smtClean="0">
                <a:solidFill>
                  <a:srgbClr val="FFFF00"/>
                </a:solidFill>
              </a:rPr>
              <a:t>Build trust and mutual </a:t>
            </a:r>
            <a:r>
              <a:rPr lang="en-AU" b="1" dirty="0" smtClean="0">
                <a:solidFill>
                  <a:srgbClr val="FFFF00"/>
                </a:solidFill>
              </a:rPr>
              <a:t>respect</a:t>
            </a:r>
          </a:p>
          <a:p>
            <a:endParaRPr lang="en-AU" b="1" dirty="0" smtClean="0">
              <a:solidFill>
                <a:srgbClr val="FFFF00"/>
              </a:solidFill>
            </a:endParaRPr>
          </a:p>
          <a:p>
            <a:r>
              <a:rPr lang="en-AU" sz="1400" dirty="0" smtClean="0">
                <a:solidFill>
                  <a:srgbClr val="FFFF00"/>
                </a:solidFill>
              </a:rPr>
              <a:t>Respect </a:t>
            </a:r>
            <a:r>
              <a:rPr lang="en-AU" sz="1400" dirty="0" smtClean="0">
                <a:solidFill>
                  <a:srgbClr val="FFFF00"/>
                </a:solidFill>
              </a:rPr>
              <a:t>is an essential ingredient of partnership; if it is missing, there is no hope of a </a:t>
            </a:r>
            <a:r>
              <a:rPr lang="en-AU" sz="1400" dirty="0" smtClean="0">
                <a:solidFill>
                  <a:srgbClr val="FFFF00"/>
                </a:solidFill>
              </a:rPr>
              <a:t>partnership’ </a:t>
            </a:r>
            <a:r>
              <a:rPr lang="en-AU" sz="1400" dirty="0" err="1" smtClean="0">
                <a:solidFill>
                  <a:srgbClr val="FFFF00"/>
                </a:solidFill>
              </a:rPr>
              <a:t>Stonehouse</a:t>
            </a:r>
            <a:r>
              <a:rPr lang="en-AU" sz="1400" dirty="0" smtClean="0">
                <a:solidFill>
                  <a:srgbClr val="FFFF00"/>
                </a:solidFill>
              </a:rPr>
              <a:t> </a:t>
            </a:r>
            <a:r>
              <a:rPr lang="en-AU" sz="1400" dirty="0" smtClean="0">
                <a:solidFill>
                  <a:srgbClr val="FFFF00"/>
                </a:solidFill>
              </a:rPr>
              <a:t>(1994).</a:t>
            </a:r>
          </a:p>
          <a:p>
            <a:r>
              <a:rPr lang="en-AU" sz="1400" dirty="0" smtClean="0">
                <a:solidFill>
                  <a:srgbClr val="FFFF00"/>
                </a:solidFill>
              </a:rPr>
              <a:t>It is important for both Early Childhood Educators and families to feel they are trusted and respected </a:t>
            </a:r>
            <a:r>
              <a:rPr lang="en-AU" sz="1400" dirty="0" smtClean="0">
                <a:solidFill>
                  <a:srgbClr val="FFFF00"/>
                </a:solidFill>
              </a:rPr>
              <a:t>by each </a:t>
            </a:r>
            <a:r>
              <a:rPr lang="en-AU" sz="1400" dirty="0" smtClean="0">
                <a:solidFill>
                  <a:srgbClr val="FFFF00"/>
                </a:solidFill>
              </a:rPr>
              <a:t>other. Educators need to feel trusted by families that they are acting in the best interests of </a:t>
            </a:r>
            <a:r>
              <a:rPr lang="en-AU" sz="1400" dirty="0" smtClean="0">
                <a:solidFill>
                  <a:srgbClr val="FFFF00"/>
                </a:solidFill>
              </a:rPr>
              <a:t>their children </a:t>
            </a:r>
            <a:r>
              <a:rPr lang="en-AU" sz="1400" dirty="0" smtClean="0">
                <a:solidFill>
                  <a:srgbClr val="FFFF00"/>
                </a:solidFill>
              </a:rPr>
              <a:t>and providing a high quality service. Educators must earn this respect, and the ultimate </a:t>
            </a:r>
            <a:r>
              <a:rPr lang="en-AU" sz="1400" dirty="0" smtClean="0">
                <a:solidFill>
                  <a:srgbClr val="FFFF00"/>
                </a:solidFill>
              </a:rPr>
              <a:t>evidence of </a:t>
            </a:r>
            <a:r>
              <a:rPr lang="en-AU" sz="1400" dirty="0" smtClean="0">
                <a:solidFill>
                  <a:srgbClr val="FFFF00"/>
                </a:solidFill>
              </a:rPr>
              <a:t>the quality of their work is the children. Even though families will differ in their judgement of </a:t>
            </a:r>
            <a:r>
              <a:rPr lang="en-AU" sz="1400" dirty="0" smtClean="0">
                <a:solidFill>
                  <a:srgbClr val="FFFF00"/>
                </a:solidFill>
              </a:rPr>
              <a:t>what makes </a:t>
            </a:r>
            <a:r>
              <a:rPr lang="en-AU" sz="1400" dirty="0" smtClean="0">
                <a:solidFill>
                  <a:srgbClr val="FFFF00"/>
                </a:solidFill>
              </a:rPr>
              <a:t>a quality service, every person raising a child wants their child to be happy, healthy and </a:t>
            </a:r>
            <a:r>
              <a:rPr lang="en-AU" sz="1400" dirty="0" smtClean="0">
                <a:solidFill>
                  <a:srgbClr val="FFFF00"/>
                </a:solidFill>
              </a:rPr>
              <a:t>appreciated for </a:t>
            </a:r>
            <a:r>
              <a:rPr lang="en-AU" sz="1400" dirty="0" smtClean="0">
                <a:solidFill>
                  <a:srgbClr val="FFFF00"/>
                </a:solidFill>
              </a:rPr>
              <a:t>who they are. Even when children are unsettled in the orientation period, or have unhappy </a:t>
            </a:r>
            <a:r>
              <a:rPr lang="en-AU" sz="1400" dirty="0" smtClean="0">
                <a:solidFill>
                  <a:srgbClr val="FFFF00"/>
                </a:solidFill>
              </a:rPr>
              <a:t>days, families </a:t>
            </a:r>
            <a:r>
              <a:rPr lang="en-AU" sz="1400" dirty="0" smtClean="0">
                <a:solidFill>
                  <a:srgbClr val="FFFF00"/>
                </a:solidFill>
              </a:rPr>
              <a:t>will still trust in and respect the abilities of their child’s Educator, as long as communication </a:t>
            </a:r>
            <a:r>
              <a:rPr lang="en-AU" sz="1400" dirty="0" smtClean="0">
                <a:solidFill>
                  <a:srgbClr val="FFFF00"/>
                </a:solidFill>
              </a:rPr>
              <a:t>is maintained</a:t>
            </a:r>
            <a:r>
              <a:rPr lang="en-AU" sz="1400" dirty="0" smtClean="0">
                <a:solidFill>
                  <a:srgbClr val="FFFF00"/>
                </a:solidFill>
              </a:rPr>
              <a:t>, small improvements are made and </a:t>
            </a:r>
            <a:r>
              <a:rPr lang="en-AU" sz="1400" dirty="0" smtClean="0">
                <a:solidFill>
                  <a:srgbClr val="FFFF00"/>
                </a:solidFill>
              </a:rPr>
              <a:t>noted regularly</a:t>
            </a:r>
            <a:r>
              <a:rPr lang="en-AU" sz="1400" dirty="0" smtClean="0">
                <a:solidFill>
                  <a:srgbClr val="FFFF00"/>
                </a:solidFill>
              </a:rPr>
              <a:t>; and consistency between home and </a:t>
            </a:r>
            <a:r>
              <a:rPr lang="en-AU" sz="1400" dirty="0" smtClean="0">
                <a:solidFill>
                  <a:srgbClr val="FFFF00"/>
                </a:solidFill>
              </a:rPr>
              <a:t>the service </a:t>
            </a:r>
            <a:r>
              <a:rPr lang="en-AU" sz="1400" dirty="0" smtClean="0">
                <a:solidFill>
                  <a:srgbClr val="FFFF00"/>
                </a:solidFill>
              </a:rPr>
              <a:t>is ensured as much as possible</a:t>
            </a:r>
            <a:r>
              <a:rPr lang="en-AU" sz="1400" dirty="0" smtClean="0">
                <a:solidFill>
                  <a:srgbClr val="FFFF00"/>
                </a:solidFill>
              </a:rPr>
              <a:t>.</a:t>
            </a:r>
          </a:p>
          <a:p>
            <a:endParaRPr lang="en-AU" sz="1400" dirty="0" smtClean="0">
              <a:solidFill>
                <a:srgbClr val="FFFF00"/>
              </a:solidFill>
            </a:endParaRPr>
          </a:p>
          <a:p>
            <a:r>
              <a:rPr lang="en-AU" sz="1400" dirty="0" smtClean="0">
                <a:solidFill>
                  <a:srgbClr val="FFFF00"/>
                </a:solidFill>
              </a:rPr>
              <a:t>Families need to feel that Educators trust them to know what is best for their child and will be consulted regularly when issues arise. Families also need to be respected for the often difficult work of parenthood they have undertaken, usually juggling many competing concerns and contradictory cultural expectations they encounter in the family and the outside world.</a:t>
            </a:r>
          </a:p>
          <a:p>
            <a:r>
              <a:rPr lang="en-AU" sz="1400" dirty="0" smtClean="0">
                <a:solidFill>
                  <a:srgbClr val="FFFF00"/>
                </a:solidFill>
              </a:rPr>
              <a:t>Early Childhood Educators should particularly avoid passing judgement on families, for the decisions they make (particularly on behalf of their children) and the lifestyles they lead. For while some families may challenge Educators’ tolerance and make their work difficult, it is always important to attempt to see situations from the families’ perspective, and view your own attitudes as culturally based. As your own thoughts and actions seem ‘normal’ to you, in the same way the families feel they are ‘normal’. In cases where you feel strongly that families are acting unacceptably in some way, it may be helpful to check with one or more of your work colleagues to verify your feelings and gain a wider perspective.</a:t>
            </a:r>
          </a:p>
          <a:p>
            <a:endParaRPr lang="en-AU" sz="1400" dirty="0" smtClean="0">
              <a:solidFill>
                <a:srgbClr val="FFFF00"/>
              </a:solidFill>
            </a:endParaRPr>
          </a:p>
          <a:p>
            <a:endParaRPr lang="en-AU" sz="1400" dirty="0" smtClean="0">
              <a:solidFill>
                <a:srgbClr val="FFFF00"/>
              </a:solidFill>
            </a:endParaRPr>
          </a:p>
          <a:p>
            <a:endParaRPr lang="en-AU" sz="1400" dirty="0" smtClean="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982" y="489527"/>
            <a:ext cx="8442036" cy="6001643"/>
          </a:xfrm>
          <a:prstGeom prst="rect">
            <a:avLst/>
          </a:prstGeom>
        </p:spPr>
        <p:txBody>
          <a:bodyPr wrap="square">
            <a:spAutoFit/>
          </a:bodyPr>
          <a:lstStyle/>
          <a:p>
            <a:r>
              <a:rPr lang="en-AU" sz="1600" b="1" dirty="0" smtClean="0">
                <a:solidFill>
                  <a:srgbClr val="FFFF00"/>
                </a:solidFill>
              </a:rPr>
              <a:t>Focus on common goals</a:t>
            </a:r>
          </a:p>
          <a:p>
            <a:r>
              <a:rPr lang="en-AU" sz="1600" dirty="0" smtClean="0">
                <a:solidFill>
                  <a:srgbClr val="FFFF00"/>
                </a:solidFill>
              </a:rPr>
              <a:t>When challenging circumstances arise, there may be very little about which Educators and families </a:t>
            </a:r>
            <a:r>
              <a:rPr lang="en-AU" sz="1600" dirty="0" smtClean="0">
                <a:solidFill>
                  <a:srgbClr val="FFFF00"/>
                </a:solidFill>
              </a:rPr>
              <a:t>both agree</a:t>
            </a:r>
            <a:r>
              <a:rPr lang="en-AU" sz="1600" dirty="0" smtClean="0">
                <a:solidFill>
                  <a:srgbClr val="FFFF00"/>
                </a:solidFill>
              </a:rPr>
              <a:t>. At these times, it is crucial to remember that both parties agree on one thing: wanting the best </a:t>
            </a:r>
            <a:r>
              <a:rPr lang="en-AU" sz="1600" dirty="0" smtClean="0">
                <a:solidFill>
                  <a:srgbClr val="FFFF00"/>
                </a:solidFill>
              </a:rPr>
              <a:t>for the </a:t>
            </a:r>
            <a:r>
              <a:rPr lang="en-AU" sz="1600" dirty="0" smtClean="0">
                <a:solidFill>
                  <a:srgbClr val="FFFF00"/>
                </a:solidFill>
              </a:rPr>
              <a:t>child. What this means in practice may be hotly contested; however, if you can maintain your focus </a:t>
            </a:r>
            <a:r>
              <a:rPr lang="en-AU" sz="1600" dirty="0" smtClean="0">
                <a:solidFill>
                  <a:srgbClr val="FFFF00"/>
                </a:solidFill>
              </a:rPr>
              <a:t>on the </a:t>
            </a:r>
            <a:r>
              <a:rPr lang="en-AU" sz="1600" dirty="0" smtClean="0">
                <a:solidFill>
                  <a:srgbClr val="FFFF00"/>
                </a:solidFill>
              </a:rPr>
              <a:t>child, especially through these difficult times, rather than retreating to defensive positions, you will </a:t>
            </a:r>
            <a:r>
              <a:rPr lang="en-AU" sz="1600" dirty="0" smtClean="0">
                <a:solidFill>
                  <a:srgbClr val="FFFF00"/>
                </a:solidFill>
              </a:rPr>
              <a:t>be more </a:t>
            </a:r>
            <a:r>
              <a:rPr lang="en-AU" sz="1600" dirty="0" smtClean="0">
                <a:solidFill>
                  <a:srgbClr val="FFFF00"/>
                </a:solidFill>
              </a:rPr>
              <a:t>likely to succeed. </a:t>
            </a:r>
            <a:r>
              <a:rPr lang="en-AU" sz="1600" dirty="0" smtClean="0">
                <a:solidFill>
                  <a:srgbClr val="FFFF00"/>
                </a:solidFill>
              </a:rPr>
              <a:t>Your common </a:t>
            </a:r>
            <a:r>
              <a:rPr lang="en-AU" sz="1600" dirty="0" smtClean="0">
                <a:solidFill>
                  <a:srgbClr val="FFFF00"/>
                </a:solidFill>
              </a:rPr>
              <a:t>goal of achieving the best outcomes for the child will be your </a:t>
            </a:r>
            <a:r>
              <a:rPr lang="en-AU" sz="1600" dirty="0" smtClean="0">
                <a:solidFill>
                  <a:srgbClr val="FFFF00"/>
                </a:solidFill>
              </a:rPr>
              <a:t>starting point. </a:t>
            </a:r>
          </a:p>
          <a:p>
            <a:endParaRPr lang="en-AU" sz="1600" dirty="0" smtClean="0">
              <a:solidFill>
                <a:srgbClr val="FFFF00"/>
              </a:solidFill>
            </a:endParaRPr>
          </a:p>
          <a:p>
            <a:r>
              <a:rPr lang="en-AU" sz="1600" dirty="0" smtClean="0">
                <a:solidFill>
                  <a:srgbClr val="FFFF00"/>
                </a:solidFill>
              </a:rPr>
              <a:t>From </a:t>
            </a:r>
            <a:r>
              <a:rPr lang="en-AU" sz="1600" dirty="0" smtClean="0">
                <a:solidFill>
                  <a:srgbClr val="FFFF00"/>
                </a:solidFill>
              </a:rPr>
              <a:t>the core focus on the child, you may be able to move forward to other issues of general agreement. </a:t>
            </a:r>
            <a:r>
              <a:rPr lang="en-AU" sz="1600" dirty="0" smtClean="0">
                <a:solidFill>
                  <a:srgbClr val="FFFF00"/>
                </a:solidFill>
              </a:rPr>
              <a:t>It is </a:t>
            </a:r>
            <a:r>
              <a:rPr lang="en-AU" sz="1600" dirty="0" smtClean="0">
                <a:solidFill>
                  <a:srgbClr val="FFFF00"/>
                </a:solidFill>
              </a:rPr>
              <a:t>important to recognise these, to avoid the perception that there is nothing on which you agree. </a:t>
            </a:r>
            <a:r>
              <a:rPr lang="en-AU" sz="1600" dirty="0" smtClean="0">
                <a:solidFill>
                  <a:srgbClr val="FFFF00"/>
                </a:solidFill>
              </a:rPr>
              <a:t>There may </a:t>
            </a:r>
            <a:r>
              <a:rPr lang="en-AU" sz="1600" dirty="0" smtClean="0">
                <a:solidFill>
                  <a:srgbClr val="FFFF00"/>
                </a:solidFill>
              </a:rPr>
              <a:t>be points on which you both are happy to agree to disagree, when it is clear at least that the </a:t>
            </a:r>
            <a:r>
              <a:rPr lang="en-AU" sz="1600" dirty="0" smtClean="0">
                <a:solidFill>
                  <a:srgbClr val="FFFF00"/>
                </a:solidFill>
              </a:rPr>
              <a:t>outcome will </a:t>
            </a:r>
            <a:r>
              <a:rPr lang="en-AU" sz="1600" dirty="0" smtClean="0">
                <a:solidFill>
                  <a:srgbClr val="FFFF00"/>
                </a:solidFill>
              </a:rPr>
              <a:t>be equally positive for the child (for example, a child sleeping on a bed at home and a floor mattress </a:t>
            </a:r>
            <a:r>
              <a:rPr lang="en-AU" sz="1600" dirty="0" smtClean="0">
                <a:solidFill>
                  <a:srgbClr val="FFFF00"/>
                </a:solidFill>
              </a:rPr>
              <a:t>at the </a:t>
            </a:r>
            <a:r>
              <a:rPr lang="en-AU" sz="1600" dirty="0" smtClean="0">
                <a:solidFill>
                  <a:srgbClr val="FFFF00"/>
                </a:solidFill>
              </a:rPr>
              <a:t>service). At other times, time </a:t>
            </a:r>
            <a:r>
              <a:rPr lang="en-AU" sz="1600" dirty="0" smtClean="0">
                <a:solidFill>
                  <a:srgbClr val="FFFF00"/>
                </a:solidFill>
              </a:rPr>
              <a:t>must be </a:t>
            </a:r>
            <a:r>
              <a:rPr lang="en-AU" sz="1600" dirty="0" smtClean="0">
                <a:solidFill>
                  <a:srgbClr val="FFFF00"/>
                </a:solidFill>
              </a:rPr>
              <a:t>set aside for families and Educators to meet and exchange </a:t>
            </a:r>
            <a:r>
              <a:rPr lang="en-AU" sz="1600" dirty="0" smtClean="0">
                <a:solidFill>
                  <a:srgbClr val="FFFF00"/>
                </a:solidFill>
              </a:rPr>
              <a:t>views fully</a:t>
            </a:r>
            <a:r>
              <a:rPr lang="en-AU" sz="1600" dirty="0" smtClean="0">
                <a:solidFill>
                  <a:srgbClr val="FFFF00"/>
                </a:solidFill>
              </a:rPr>
              <a:t>, so that each understands the other’s point of view. A third person can help in these situations </a:t>
            </a:r>
            <a:r>
              <a:rPr lang="en-AU" sz="1600" dirty="0" smtClean="0">
                <a:solidFill>
                  <a:srgbClr val="FFFF00"/>
                </a:solidFill>
              </a:rPr>
              <a:t>to clarify </a:t>
            </a:r>
            <a:r>
              <a:rPr lang="en-AU" sz="1600" dirty="0" smtClean="0">
                <a:solidFill>
                  <a:srgbClr val="FFFF00"/>
                </a:solidFill>
              </a:rPr>
              <a:t>each point and reflect opinions back for confirmation or clarification</a:t>
            </a:r>
            <a:r>
              <a:rPr lang="en-AU" sz="1600" dirty="0" smtClean="0">
                <a:solidFill>
                  <a:srgbClr val="FFFF00"/>
                </a:solidFill>
              </a:rPr>
              <a:t>.</a:t>
            </a:r>
          </a:p>
          <a:p>
            <a:endParaRPr lang="en-AU" sz="1600" dirty="0" smtClean="0">
              <a:solidFill>
                <a:srgbClr val="FFFF00"/>
              </a:solidFill>
            </a:endParaRPr>
          </a:p>
          <a:p>
            <a:r>
              <a:rPr lang="en-AU" sz="1600" dirty="0" smtClean="0">
                <a:solidFill>
                  <a:srgbClr val="FFFF00"/>
                </a:solidFill>
              </a:rPr>
              <a:t>Remember that many families may feel an unequal power relationship exists between themselves and </a:t>
            </a:r>
            <a:r>
              <a:rPr lang="en-AU" sz="1600" dirty="0" smtClean="0">
                <a:solidFill>
                  <a:srgbClr val="FFFF00"/>
                </a:solidFill>
              </a:rPr>
              <a:t>their child’s </a:t>
            </a:r>
            <a:r>
              <a:rPr lang="en-AU" sz="1600" dirty="0" smtClean="0">
                <a:solidFill>
                  <a:srgbClr val="FFFF00"/>
                </a:solidFill>
              </a:rPr>
              <a:t>Educators. Educators may need to state explicitly what families can do (i.e. to </a:t>
            </a:r>
            <a:r>
              <a:rPr lang="en-AU" sz="1600" dirty="0" smtClean="0">
                <a:solidFill>
                  <a:srgbClr val="FFFF00"/>
                </a:solidFill>
              </a:rPr>
              <a:t>influence the centre’s policies</a:t>
            </a:r>
            <a:r>
              <a:rPr lang="en-AU" sz="1600" dirty="0" smtClean="0">
                <a:solidFill>
                  <a:srgbClr val="FFFF00"/>
                </a:solidFill>
              </a:rPr>
              <a:t>, programs, menu, etc), in order for them to see that they have some </a:t>
            </a:r>
            <a:r>
              <a:rPr lang="en-AU" sz="1600" dirty="0" smtClean="0">
                <a:solidFill>
                  <a:srgbClr val="FFFF00"/>
                </a:solidFill>
              </a:rPr>
              <a:t>power to </a:t>
            </a:r>
            <a:r>
              <a:rPr lang="en-AU" sz="1600" dirty="0" smtClean="0">
                <a:solidFill>
                  <a:srgbClr val="FFFF00"/>
                </a:solidFill>
              </a:rPr>
              <a:t>effect change. </a:t>
            </a:r>
            <a:r>
              <a:rPr lang="en-AU" sz="1600" dirty="0" smtClean="0">
                <a:solidFill>
                  <a:srgbClr val="FFFF00"/>
                </a:solidFill>
              </a:rPr>
              <a:t>This shared </a:t>
            </a:r>
            <a:r>
              <a:rPr lang="en-AU" sz="1600" dirty="0" smtClean="0">
                <a:solidFill>
                  <a:srgbClr val="FFFF00"/>
                </a:solidFill>
              </a:rPr>
              <a:t>decision making can result in unexpected and positive changes in services.</a:t>
            </a:r>
            <a:endParaRPr lang="en-AU" sz="1600" dirty="0">
              <a:solidFill>
                <a:srgbClr val="FFFF00"/>
              </a:solidFill>
            </a:endParaRPr>
          </a:p>
        </p:txBody>
      </p:sp>
      <p:pic>
        <p:nvPicPr>
          <p:cNvPr id="7" name="Picture 6"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4873" y="369455"/>
            <a:ext cx="8432800" cy="6924973"/>
          </a:xfrm>
          <a:prstGeom prst="rect">
            <a:avLst/>
          </a:prstGeom>
        </p:spPr>
        <p:txBody>
          <a:bodyPr wrap="square">
            <a:spAutoFit/>
          </a:bodyPr>
          <a:lstStyle/>
          <a:p>
            <a:r>
              <a:rPr lang="en-AU" sz="1600" b="1" dirty="0" smtClean="0">
                <a:solidFill>
                  <a:srgbClr val="FFFF00"/>
                </a:solidFill>
              </a:rPr>
              <a:t>Maintain open, honest, frequent and two-way communication</a:t>
            </a:r>
          </a:p>
          <a:p>
            <a:r>
              <a:rPr lang="en-AU" sz="1400" dirty="0" smtClean="0">
                <a:solidFill>
                  <a:srgbClr val="FFFF00"/>
                </a:solidFill>
              </a:rPr>
              <a:t>‘In genuine partnerships, families and Early Childhood Educators:</a:t>
            </a:r>
          </a:p>
          <a:p>
            <a:pPr>
              <a:buFont typeface="Wingdings" pitchFamily="2" charset="2"/>
              <a:buChar char="Ø"/>
            </a:pPr>
            <a:r>
              <a:rPr lang="en-AU" sz="1400" dirty="0" smtClean="0">
                <a:solidFill>
                  <a:srgbClr val="FFFF00"/>
                </a:solidFill>
              </a:rPr>
              <a:t>Value </a:t>
            </a:r>
            <a:r>
              <a:rPr lang="en-AU" sz="1400" dirty="0" smtClean="0">
                <a:solidFill>
                  <a:srgbClr val="FFFF00"/>
                </a:solidFill>
              </a:rPr>
              <a:t>each other’s knowledge of each </a:t>
            </a:r>
            <a:r>
              <a:rPr lang="en-AU" sz="1400" dirty="0" smtClean="0">
                <a:solidFill>
                  <a:srgbClr val="FFFF00"/>
                </a:solidFill>
              </a:rPr>
              <a:t>child</a:t>
            </a:r>
          </a:p>
          <a:p>
            <a:pPr>
              <a:buFont typeface="Wingdings" pitchFamily="2" charset="2"/>
              <a:buChar char="Ø"/>
            </a:pPr>
            <a:r>
              <a:rPr lang="en-AU" sz="1400" dirty="0" smtClean="0">
                <a:solidFill>
                  <a:srgbClr val="FFFF00"/>
                </a:solidFill>
              </a:rPr>
              <a:t>Value </a:t>
            </a:r>
            <a:r>
              <a:rPr lang="en-AU" sz="1400" dirty="0" smtClean="0">
                <a:solidFill>
                  <a:srgbClr val="FFFF00"/>
                </a:solidFill>
              </a:rPr>
              <a:t>each other’s contributions to and roles in each child’s life</a:t>
            </a:r>
          </a:p>
          <a:p>
            <a:pPr>
              <a:buFont typeface="Wingdings" pitchFamily="2" charset="2"/>
              <a:buChar char="Ø"/>
            </a:pPr>
            <a:r>
              <a:rPr lang="en-AU" sz="1400" dirty="0" smtClean="0">
                <a:solidFill>
                  <a:srgbClr val="FFFF00"/>
                </a:solidFill>
              </a:rPr>
              <a:t>Trust </a:t>
            </a:r>
            <a:r>
              <a:rPr lang="en-AU" sz="1400" dirty="0" smtClean="0">
                <a:solidFill>
                  <a:srgbClr val="FFFF00"/>
                </a:solidFill>
              </a:rPr>
              <a:t>each other</a:t>
            </a:r>
          </a:p>
          <a:p>
            <a:pPr>
              <a:buFont typeface="Wingdings" pitchFamily="2" charset="2"/>
              <a:buChar char="Ø"/>
            </a:pPr>
            <a:r>
              <a:rPr lang="en-AU" sz="1400" dirty="0" smtClean="0">
                <a:solidFill>
                  <a:srgbClr val="FFFF00"/>
                </a:solidFill>
              </a:rPr>
              <a:t>Communicate </a:t>
            </a:r>
            <a:r>
              <a:rPr lang="en-AU" sz="1400" dirty="0" smtClean="0">
                <a:solidFill>
                  <a:srgbClr val="FFFF00"/>
                </a:solidFill>
              </a:rPr>
              <a:t>freely and respectfully with each other</a:t>
            </a:r>
          </a:p>
          <a:p>
            <a:pPr>
              <a:buFont typeface="Wingdings" pitchFamily="2" charset="2"/>
              <a:buChar char="Ø"/>
            </a:pPr>
            <a:r>
              <a:rPr lang="en-AU" sz="1400" dirty="0" smtClean="0">
                <a:solidFill>
                  <a:srgbClr val="FFFF00"/>
                </a:solidFill>
              </a:rPr>
              <a:t>Share </a:t>
            </a:r>
            <a:r>
              <a:rPr lang="en-AU" sz="1400" dirty="0" smtClean="0">
                <a:solidFill>
                  <a:srgbClr val="FFFF00"/>
                </a:solidFill>
              </a:rPr>
              <a:t>insights and perspectives about each child</a:t>
            </a:r>
          </a:p>
          <a:p>
            <a:pPr>
              <a:buFont typeface="Wingdings" pitchFamily="2" charset="2"/>
              <a:buChar char="Ø"/>
            </a:pPr>
            <a:r>
              <a:rPr lang="en-AU" sz="1400" dirty="0" smtClean="0">
                <a:solidFill>
                  <a:srgbClr val="FFFF00"/>
                </a:solidFill>
              </a:rPr>
              <a:t>Engage </a:t>
            </a:r>
            <a:r>
              <a:rPr lang="en-AU" sz="1400" dirty="0" smtClean="0">
                <a:solidFill>
                  <a:srgbClr val="FFFF00"/>
                </a:solidFill>
              </a:rPr>
              <a:t>in shared decision-making’ (EYLF, 2009, p12</a:t>
            </a:r>
            <a:r>
              <a:rPr lang="en-AU" sz="1400" dirty="0" smtClean="0">
                <a:solidFill>
                  <a:srgbClr val="FFFF00"/>
                </a:solidFill>
              </a:rPr>
              <a:t>).</a:t>
            </a:r>
          </a:p>
          <a:p>
            <a:pPr>
              <a:buFont typeface="Wingdings" pitchFamily="2" charset="2"/>
              <a:buChar char="Ø"/>
            </a:pPr>
            <a:endParaRPr lang="en-AU" sz="1400" dirty="0" smtClean="0">
              <a:solidFill>
                <a:srgbClr val="FFFF00"/>
              </a:solidFill>
            </a:endParaRPr>
          </a:p>
          <a:p>
            <a:r>
              <a:rPr lang="en-AU" sz="1400" dirty="0" smtClean="0">
                <a:solidFill>
                  <a:srgbClr val="FFFF00"/>
                </a:solidFill>
              </a:rPr>
              <a:t>Communication with families can take many forms. The following are some examples, but Educators </a:t>
            </a:r>
            <a:r>
              <a:rPr lang="en-AU" sz="1400" dirty="0" smtClean="0">
                <a:solidFill>
                  <a:srgbClr val="FFFF00"/>
                </a:solidFill>
              </a:rPr>
              <a:t>should not </a:t>
            </a:r>
            <a:r>
              <a:rPr lang="en-AU" sz="1400" dirty="0" smtClean="0">
                <a:solidFill>
                  <a:srgbClr val="FFFF00"/>
                </a:solidFill>
              </a:rPr>
              <a:t>be limited to this list</a:t>
            </a:r>
            <a:r>
              <a:rPr lang="en-AU" sz="1400" dirty="0" smtClean="0">
                <a:solidFill>
                  <a:srgbClr val="FFFF00"/>
                </a:solidFill>
              </a:rPr>
              <a:t>:</a:t>
            </a:r>
          </a:p>
          <a:p>
            <a:endParaRPr lang="en-AU" sz="1400" dirty="0" smtClean="0">
              <a:solidFill>
                <a:srgbClr val="FFFF00"/>
              </a:solidFill>
            </a:endParaRPr>
          </a:p>
          <a:p>
            <a:r>
              <a:rPr lang="en-AU" sz="1400" dirty="0" smtClean="0">
                <a:solidFill>
                  <a:srgbClr val="FFFF00"/>
                </a:solidFill>
              </a:rPr>
              <a:t> </a:t>
            </a:r>
            <a:r>
              <a:rPr lang="en-AU" sz="1400" b="1" dirty="0" smtClean="0">
                <a:solidFill>
                  <a:srgbClr val="FFFF00"/>
                </a:solidFill>
              </a:rPr>
              <a:t>Acknowledging a family member’s presence is a straightforward yet highly important action that</a:t>
            </a:r>
          </a:p>
          <a:p>
            <a:r>
              <a:rPr lang="en-AU" sz="1400" dirty="0" smtClean="0">
                <a:solidFill>
                  <a:srgbClr val="FFFF00"/>
                </a:solidFill>
              </a:rPr>
              <a:t>all Educators should follow. Every family member should be acknowledged when they enter their</a:t>
            </a:r>
          </a:p>
          <a:p>
            <a:r>
              <a:rPr lang="en-AU" sz="1400" dirty="0" smtClean="0">
                <a:solidFill>
                  <a:srgbClr val="FFFF00"/>
                </a:solidFill>
              </a:rPr>
              <a:t>child’s room, preferably with eye contact and use of their name (see above, Maintain the</a:t>
            </a:r>
          </a:p>
          <a:p>
            <a:r>
              <a:rPr lang="en-AU" sz="1400" dirty="0" smtClean="0">
                <a:solidFill>
                  <a:srgbClr val="FFFF00"/>
                </a:solidFill>
              </a:rPr>
              <a:t>relationship). This indicates respect, puts all families on an equal footing and provides a starting</a:t>
            </a:r>
          </a:p>
          <a:p>
            <a:r>
              <a:rPr lang="en-AU" sz="1400" dirty="0" smtClean="0">
                <a:solidFill>
                  <a:srgbClr val="FFFF00"/>
                </a:solidFill>
              </a:rPr>
              <a:t>point for further conversation</a:t>
            </a:r>
            <a:r>
              <a:rPr lang="en-AU" sz="1400" dirty="0" smtClean="0">
                <a:solidFill>
                  <a:srgbClr val="FFFF00"/>
                </a:solidFill>
              </a:rPr>
              <a:t>.</a:t>
            </a:r>
          </a:p>
          <a:p>
            <a:endParaRPr lang="en-AU" sz="1400" dirty="0" smtClean="0">
              <a:solidFill>
                <a:srgbClr val="FFFF00"/>
              </a:solidFill>
            </a:endParaRPr>
          </a:p>
          <a:p>
            <a:r>
              <a:rPr lang="en-AU" sz="1400" dirty="0" smtClean="0">
                <a:solidFill>
                  <a:srgbClr val="FFFF00"/>
                </a:solidFill>
              </a:rPr>
              <a:t> </a:t>
            </a:r>
            <a:r>
              <a:rPr lang="en-AU" sz="1400" b="1" dirty="0" smtClean="0">
                <a:solidFill>
                  <a:srgbClr val="FFFF00"/>
                </a:solidFill>
              </a:rPr>
              <a:t>Doorstep conversations are always invaluable, as one party can quickly and easily pass on</a:t>
            </a:r>
          </a:p>
          <a:p>
            <a:r>
              <a:rPr lang="en-AU" sz="1400" dirty="0" smtClean="0">
                <a:solidFill>
                  <a:srgbClr val="FFFF00"/>
                </a:solidFill>
              </a:rPr>
              <a:t>information about the child that will give the other party a basis on which to relate to them. At a</a:t>
            </a:r>
          </a:p>
          <a:p>
            <a:r>
              <a:rPr lang="en-AU" sz="1400" dirty="0" smtClean="0">
                <a:solidFill>
                  <a:srgbClr val="FFFF00"/>
                </a:solidFill>
              </a:rPr>
              <a:t>minimum, families can at least pass on to Educators how the child is feeling, and whether any</a:t>
            </a:r>
          </a:p>
          <a:p>
            <a:r>
              <a:rPr lang="en-AU" sz="1400" dirty="0" smtClean="0">
                <a:solidFill>
                  <a:srgbClr val="FFFF00"/>
                </a:solidFill>
              </a:rPr>
              <a:t>significant events have occurred since last attending the service. Similarly, Early Childhood</a:t>
            </a:r>
          </a:p>
          <a:p>
            <a:r>
              <a:rPr lang="en-AU" sz="1400" dirty="0" smtClean="0">
                <a:solidFill>
                  <a:srgbClr val="FFFF00"/>
                </a:solidFill>
              </a:rPr>
              <a:t>Educators can provide families with a brief overview of the child’s day and make particular mention</a:t>
            </a:r>
          </a:p>
          <a:p>
            <a:r>
              <a:rPr lang="en-AU" sz="1400" dirty="0" smtClean="0">
                <a:solidFill>
                  <a:srgbClr val="FFFF00"/>
                </a:solidFill>
              </a:rPr>
              <a:t>of noteworthy issues</a:t>
            </a:r>
            <a:r>
              <a:rPr lang="en-AU" sz="1400" dirty="0" smtClean="0">
                <a:solidFill>
                  <a:srgbClr val="FFFF00"/>
                </a:solidFill>
              </a:rPr>
              <a:t>.</a:t>
            </a:r>
          </a:p>
          <a:p>
            <a:endParaRPr lang="en-AU" sz="1400" dirty="0" smtClean="0">
              <a:solidFill>
                <a:srgbClr val="FFFF00"/>
              </a:solidFill>
            </a:endParaRPr>
          </a:p>
          <a:p>
            <a:r>
              <a:rPr lang="en-AU" sz="1400" dirty="0" smtClean="0">
                <a:solidFill>
                  <a:srgbClr val="FFFF00"/>
                </a:solidFill>
              </a:rPr>
              <a:t> </a:t>
            </a:r>
            <a:r>
              <a:rPr lang="en-AU" sz="1400" b="1" dirty="0" smtClean="0">
                <a:solidFill>
                  <a:srgbClr val="FFFF00"/>
                </a:solidFill>
              </a:rPr>
              <a:t>Using a whiteboard is an easy to maintain tool for recording non-sensitive information about all </a:t>
            </a:r>
            <a:r>
              <a:rPr lang="en-AU" sz="1400" b="1" dirty="0" smtClean="0">
                <a:solidFill>
                  <a:srgbClr val="FFFF00"/>
                </a:solidFill>
              </a:rPr>
              <a:t>of </a:t>
            </a:r>
            <a:r>
              <a:rPr lang="en-AU" sz="1400" dirty="0" smtClean="0">
                <a:solidFill>
                  <a:srgbClr val="FFFF00"/>
                </a:solidFill>
              </a:rPr>
              <a:t>the </a:t>
            </a:r>
            <a:r>
              <a:rPr lang="en-AU" sz="1400" dirty="0" smtClean="0">
                <a:solidFill>
                  <a:srgbClr val="FFFF00"/>
                </a:solidFill>
              </a:rPr>
              <a:t>children in a single day. It can be used to detail routine events such as meals, sleep times and</a:t>
            </a:r>
          </a:p>
          <a:p>
            <a:r>
              <a:rPr lang="en-AU" sz="1400" dirty="0" smtClean="0">
                <a:solidFill>
                  <a:srgbClr val="FFFF00"/>
                </a:solidFill>
              </a:rPr>
              <a:t>toileting, and eliminates the need for Educators to remember such details (ensure privacy</a:t>
            </a:r>
          </a:p>
          <a:p>
            <a:r>
              <a:rPr lang="en-AU" sz="1400" dirty="0" smtClean="0">
                <a:solidFill>
                  <a:srgbClr val="FFFF00"/>
                </a:solidFill>
              </a:rPr>
              <a:t>regulations and guidelines are followed).</a:t>
            </a:r>
          </a:p>
          <a:p>
            <a:endParaRPr lang="en-AU" dirty="0" smtClean="0"/>
          </a:p>
          <a:p>
            <a:endParaRPr lang="en-AU" dirty="0"/>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855" y="628073"/>
            <a:ext cx="8377382" cy="3323987"/>
          </a:xfrm>
          <a:prstGeom prst="rect">
            <a:avLst/>
          </a:prstGeom>
        </p:spPr>
        <p:txBody>
          <a:bodyPr wrap="square">
            <a:spAutoFit/>
          </a:bodyPr>
          <a:lstStyle/>
          <a:p>
            <a:r>
              <a:rPr lang="en-AU" sz="1400" dirty="0" smtClean="0">
                <a:solidFill>
                  <a:srgbClr val="FFFF00"/>
                </a:solidFill>
              </a:rPr>
              <a:t> </a:t>
            </a:r>
            <a:r>
              <a:rPr lang="en-AU" sz="1400" b="1" dirty="0" smtClean="0">
                <a:solidFill>
                  <a:srgbClr val="FFFF00"/>
                </a:solidFill>
              </a:rPr>
              <a:t>Using a communication book is a useful tool for keeping families up to date with their child on </a:t>
            </a:r>
            <a:r>
              <a:rPr lang="en-AU" sz="1400" b="1" dirty="0" smtClean="0">
                <a:solidFill>
                  <a:srgbClr val="FFFF00"/>
                </a:solidFill>
              </a:rPr>
              <a:t>an </a:t>
            </a:r>
            <a:r>
              <a:rPr lang="en-AU" sz="1400" dirty="0" smtClean="0">
                <a:solidFill>
                  <a:srgbClr val="FFFF00"/>
                </a:solidFill>
              </a:rPr>
              <a:t>ongoing </a:t>
            </a:r>
            <a:r>
              <a:rPr lang="en-AU" sz="1400" dirty="0" smtClean="0">
                <a:solidFill>
                  <a:srgbClr val="FFFF00"/>
                </a:solidFill>
              </a:rPr>
              <a:t>basis. Using the book, both Educators and families can write about current or one-off</a:t>
            </a:r>
          </a:p>
          <a:p>
            <a:r>
              <a:rPr lang="en-AU" sz="1400" dirty="0" smtClean="0">
                <a:solidFill>
                  <a:srgbClr val="FFFF00"/>
                </a:solidFill>
              </a:rPr>
              <a:t>events, trends in the child’s interests and development, and anything else that ‘paints a picture’ of</a:t>
            </a:r>
          </a:p>
          <a:p>
            <a:r>
              <a:rPr lang="en-AU" sz="1400" dirty="0" smtClean="0">
                <a:solidFill>
                  <a:srgbClr val="FFFF00"/>
                </a:solidFill>
              </a:rPr>
              <a:t>the child and the child’s day. The book can also be used to remind families of upcoming dates and</a:t>
            </a:r>
          </a:p>
          <a:p>
            <a:r>
              <a:rPr lang="en-AU" sz="1400" dirty="0" smtClean="0">
                <a:solidFill>
                  <a:srgbClr val="FFFF00"/>
                </a:solidFill>
              </a:rPr>
              <a:t>other non-urgent information, and insert photos and other items of interest (ensure privacy</a:t>
            </a:r>
          </a:p>
          <a:p>
            <a:r>
              <a:rPr lang="en-AU" sz="1400" dirty="0" smtClean="0">
                <a:solidFill>
                  <a:srgbClr val="FFFF00"/>
                </a:solidFill>
              </a:rPr>
              <a:t>regulations and guidelines are followed</a:t>
            </a:r>
            <a:r>
              <a:rPr lang="en-AU" sz="1400" dirty="0" smtClean="0">
                <a:solidFill>
                  <a:srgbClr val="FFFF00"/>
                </a:solidFill>
              </a:rPr>
              <a:t>).</a:t>
            </a:r>
          </a:p>
          <a:p>
            <a:endParaRPr lang="en-AU" sz="1400" dirty="0" smtClean="0">
              <a:solidFill>
                <a:srgbClr val="FFFF00"/>
              </a:solidFill>
            </a:endParaRPr>
          </a:p>
          <a:p>
            <a:r>
              <a:rPr lang="en-AU" sz="1400" dirty="0" smtClean="0">
                <a:solidFill>
                  <a:srgbClr val="FFFF00"/>
                </a:solidFill>
              </a:rPr>
              <a:t> </a:t>
            </a:r>
            <a:r>
              <a:rPr lang="en-AU" sz="1400" b="1" dirty="0" smtClean="0">
                <a:solidFill>
                  <a:srgbClr val="FFFF00"/>
                </a:solidFill>
              </a:rPr>
              <a:t>Regular family-Educator meetings (i.e. anywhere from once per year to monthly) are invaluable</a:t>
            </a:r>
          </a:p>
          <a:p>
            <a:r>
              <a:rPr lang="en-AU" sz="1400" dirty="0" smtClean="0">
                <a:solidFill>
                  <a:srgbClr val="FFFF00"/>
                </a:solidFill>
              </a:rPr>
              <a:t>opportunities for Early Childhood Educators and families to discuss the child’s progress, preferably</a:t>
            </a:r>
          </a:p>
          <a:p>
            <a:r>
              <a:rPr lang="en-AU" sz="1400" dirty="0" smtClean="0">
                <a:solidFill>
                  <a:srgbClr val="FFFF00"/>
                </a:solidFill>
              </a:rPr>
              <a:t>while the child is absent, and without the distractions that prevent in-depth discussion in the child’s</a:t>
            </a:r>
          </a:p>
          <a:p>
            <a:r>
              <a:rPr lang="en-AU" sz="1400" dirty="0" smtClean="0">
                <a:solidFill>
                  <a:srgbClr val="FFFF00"/>
                </a:solidFill>
              </a:rPr>
              <a:t>room. A thorough discussion often uncovers details about the child that one party may have</a:t>
            </a:r>
          </a:p>
          <a:p>
            <a:r>
              <a:rPr lang="en-AU" sz="1400" dirty="0" smtClean="0">
                <a:solidFill>
                  <a:srgbClr val="FFFF00"/>
                </a:solidFill>
              </a:rPr>
              <a:t>assumed was already known by the other</a:t>
            </a:r>
            <a:r>
              <a:rPr lang="en-AU" sz="1400" dirty="0" smtClean="0">
                <a:solidFill>
                  <a:srgbClr val="FFFF00"/>
                </a:solidFill>
              </a:rPr>
              <a:t>.</a:t>
            </a:r>
          </a:p>
          <a:p>
            <a:endParaRPr lang="en-AU" sz="1400" dirty="0" smtClean="0">
              <a:solidFill>
                <a:srgbClr val="FFFF00"/>
              </a:solidFill>
            </a:endParaRPr>
          </a:p>
          <a:p>
            <a:endParaRPr lang="en-AU" sz="1400" dirty="0" smtClean="0">
              <a:solidFill>
                <a:srgbClr val="FFFF00"/>
              </a:solidFill>
            </a:endParaRPr>
          </a:p>
          <a:p>
            <a:endParaRPr lang="en-AU" sz="1400" dirty="0" smtClean="0">
              <a:solidFill>
                <a:srgbClr val="FFFF00"/>
              </a:solidFill>
            </a:endParaRPr>
          </a:p>
        </p:txBody>
      </p:sp>
      <p:sp>
        <p:nvSpPr>
          <p:cNvPr id="5" name="Rectangle 4"/>
          <p:cNvSpPr/>
          <p:nvPr/>
        </p:nvSpPr>
        <p:spPr>
          <a:xfrm>
            <a:off x="267855" y="3380509"/>
            <a:ext cx="8562109" cy="2831544"/>
          </a:xfrm>
          <a:prstGeom prst="rect">
            <a:avLst/>
          </a:prstGeom>
        </p:spPr>
        <p:txBody>
          <a:bodyPr wrap="square">
            <a:spAutoFit/>
          </a:bodyPr>
          <a:lstStyle/>
          <a:p>
            <a:r>
              <a:rPr lang="en-AU" sz="1600" b="1" dirty="0" smtClean="0">
                <a:solidFill>
                  <a:srgbClr val="FFFF00"/>
                </a:solidFill>
              </a:rPr>
              <a:t>Opportunities for family members to participate in the </a:t>
            </a:r>
            <a:r>
              <a:rPr lang="en-AU" sz="1600" b="1" dirty="0" smtClean="0">
                <a:solidFill>
                  <a:srgbClr val="FFFF00"/>
                </a:solidFill>
              </a:rPr>
              <a:t>service/program</a:t>
            </a:r>
          </a:p>
          <a:p>
            <a:endParaRPr lang="en-AU" sz="1600" b="1" dirty="0" smtClean="0">
              <a:solidFill>
                <a:srgbClr val="FFFF00"/>
              </a:solidFill>
            </a:endParaRPr>
          </a:p>
          <a:p>
            <a:r>
              <a:rPr lang="en-AU" sz="1600" dirty="0" smtClean="0">
                <a:solidFill>
                  <a:srgbClr val="FFFF00"/>
                </a:solidFill>
              </a:rPr>
              <a:t>There is a difference between involvement and participation in a program. Whilst some family </a:t>
            </a:r>
            <a:r>
              <a:rPr lang="en-AU" sz="1600" dirty="0" smtClean="0">
                <a:solidFill>
                  <a:srgbClr val="FFFF00"/>
                </a:solidFill>
              </a:rPr>
              <a:t>members may </a:t>
            </a:r>
            <a:r>
              <a:rPr lang="en-AU" sz="1600" dirty="0" smtClean="0">
                <a:solidFill>
                  <a:srgbClr val="FFFF00"/>
                </a:solidFill>
              </a:rPr>
              <a:t>have direct involvement in management committees or other administrative or fund raising roles, it </a:t>
            </a:r>
            <a:r>
              <a:rPr lang="en-AU" sz="1600" dirty="0" smtClean="0">
                <a:solidFill>
                  <a:srgbClr val="FFFF00"/>
                </a:solidFill>
              </a:rPr>
              <a:t>is important </a:t>
            </a:r>
            <a:r>
              <a:rPr lang="en-AU" sz="1600" dirty="0" smtClean="0">
                <a:solidFill>
                  <a:srgbClr val="FFFF00"/>
                </a:solidFill>
              </a:rPr>
              <a:t>that all families have the chance to participate in the program. Participation does not </a:t>
            </a:r>
            <a:r>
              <a:rPr lang="en-AU" sz="1600" dirty="0" smtClean="0">
                <a:solidFill>
                  <a:srgbClr val="FFFF00"/>
                </a:solidFill>
              </a:rPr>
              <a:t>necessarily mean </a:t>
            </a:r>
            <a:r>
              <a:rPr lang="en-AU" sz="1600" dirty="0" smtClean="0">
                <a:solidFill>
                  <a:srgbClr val="FFFF00"/>
                </a:solidFill>
              </a:rPr>
              <a:t>being in the room with the children, although this is strongly encouraged, so that families gain a </a:t>
            </a:r>
            <a:r>
              <a:rPr lang="en-AU" sz="1600" dirty="0" smtClean="0">
                <a:solidFill>
                  <a:srgbClr val="FFFF00"/>
                </a:solidFill>
              </a:rPr>
              <a:t>first hand </a:t>
            </a:r>
            <a:r>
              <a:rPr lang="en-AU" sz="1600" dirty="0" smtClean="0">
                <a:solidFill>
                  <a:srgbClr val="FFFF00"/>
                </a:solidFill>
              </a:rPr>
              <a:t>idea of what happens and how the program works. Participation also provides the opportunity </a:t>
            </a:r>
            <a:r>
              <a:rPr lang="en-AU" sz="1600" dirty="0" smtClean="0">
                <a:solidFill>
                  <a:srgbClr val="FFFF00"/>
                </a:solidFill>
              </a:rPr>
              <a:t>for families </a:t>
            </a:r>
            <a:r>
              <a:rPr lang="en-AU" sz="1600" dirty="0" smtClean="0">
                <a:solidFill>
                  <a:srgbClr val="FFFF00"/>
                </a:solidFill>
              </a:rPr>
              <a:t>and children to share an experience together from time to time and a point for conversation </a:t>
            </a:r>
            <a:r>
              <a:rPr lang="en-AU" sz="1600" dirty="0" smtClean="0">
                <a:solidFill>
                  <a:srgbClr val="FFFF00"/>
                </a:solidFill>
              </a:rPr>
              <a:t>and reflection </a:t>
            </a:r>
            <a:r>
              <a:rPr lang="en-AU" sz="1600" dirty="0" smtClean="0">
                <a:solidFill>
                  <a:srgbClr val="FFFF00"/>
                </a:solidFill>
              </a:rPr>
              <a:t>between families and children later at home.</a:t>
            </a:r>
          </a:p>
          <a:p>
            <a:endParaRPr lang="en-AU" dirty="0"/>
          </a:p>
        </p:txBody>
      </p:sp>
      <p:pic>
        <p:nvPicPr>
          <p:cNvPr id="6" name="Picture 5"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5564" y="359679"/>
            <a:ext cx="8728364" cy="6340197"/>
          </a:xfrm>
          <a:prstGeom prst="rect">
            <a:avLst/>
          </a:prstGeom>
        </p:spPr>
        <p:txBody>
          <a:bodyPr wrap="square">
            <a:spAutoFit/>
          </a:bodyPr>
          <a:lstStyle/>
          <a:p>
            <a:r>
              <a:rPr lang="en-AU" sz="1400" dirty="0" smtClean="0">
                <a:solidFill>
                  <a:srgbClr val="FFFF00"/>
                </a:solidFill>
              </a:rPr>
              <a:t>Additional strategies that can be implemented to encourage parent participation</a:t>
            </a:r>
            <a:r>
              <a:rPr lang="en-AU" sz="1400" dirty="0" smtClean="0">
                <a:solidFill>
                  <a:srgbClr val="FFFF00"/>
                </a:solidFill>
              </a:rPr>
              <a:t>:</a:t>
            </a:r>
          </a:p>
          <a:p>
            <a:endParaRPr lang="en-AU" sz="1400" dirty="0" smtClean="0">
              <a:solidFill>
                <a:srgbClr val="FFFF00"/>
              </a:solidFill>
            </a:endParaRPr>
          </a:p>
          <a:p>
            <a:r>
              <a:rPr lang="en-AU" sz="1400" dirty="0" smtClean="0">
                <a:solidFill>
                  <a:srgbClr val="FFFF00"/>
                </a:solidFill>
              </a:rPr>
              <a:t> Families can be invited to share ideas or thoughts about the program. They may have ideas </a:t>
            </a:r>
            <a:r>
              <a:rPr lang="en-AU" sz="1400" dirty="0" smtClean="0">
                <a:solidFill>
                  <a:srgbClr val="FFFF00"/>
                </a:solidFill>
              </a:rPr>
              <a:t>for some </a:t>
            </a:r>
            <a:r>
              <a:rPr lang="en-AU" sz="1400" dirty="0" smtClean="0">
                <a:solidFill>
                  <a:srgbClr val="FFFF00"/>
                </a:solidFill>
              </a:rPr>
              <a:t>activities, resources or experiences that reflect particular interests or experiences in </a:t>
            </a:r>
            <a:r>
              <a:rPr lang="en-AU" sz="1400" dirty="0" smtClean="0">
                <a:solidFill>
                  <a:srgbClr val="FFFF00"/>
                </a:solidFill>
              </a:rPr>
              <a:t>their own </a:t>
            </a:r>
            <a:r>
              <a:rPr lang="en-AU" sz="1400" dirty="0" smtClean="0">
                <a:solidFill>
                  <a:srgbClr val="FFFF00"/>
                </a:solidFill>
              </a:rPr>
              <a:t>childhood or culture</a:t>
            </a:r>
            <a:r>
              <a:rPr lang="en-AU" sz="1400" dirty="0" smtClean="0">
                <a:solidFill>
                  <a:srgbClr val="FFFF00"/>
                </a:solidFill>
              </a:rPr>
              <a:t>.</a:t>
            </a:r>
          </a:p>
          <a:p>
            <a:endParaRPr lang="en-AU" sz="1400" dirty="0" smtClean="0">
              <a:solidFill>
                <a:srgbClr val="FFFF00"/>
              </a:solidFill>
            </a:endParaRPr>
          </a:p>
          <a:p>
            <a:r>
              <a:rPr lang="en-AU" sz="1400" dirty="0" smtClean="0">
                <a:solidFill>
                  <a:srgbClr val="FFFF00"/>
                </a:solidFill>
              </a:rPr>
              <a:t> Families may be encouraged to send along particular materials or resources from their own </a:t>
            </a:r>
            <a:r>
              <a:rPr lang="en-AU" sz="1400" dirty="0" smtClean="0">
                <a:solidFill>
                  <a:srgbClr val="FFFF00"/>
                </a:solidFill>
              </a:rPr>
              <a:t>culture or </a:t>
            </a:r>
            <a:r>
              <a:rPr lang="en-AU" sz="1400" dirty="0" smtClean="0">
                <a:solidFill>
                  <a:srgbClr val="FFFF00"/>
                </a:solidFill>
              </a:rPr>
              <a:t>interests that their child or other children may wish to use for play. This is often discouraged, </a:t>
            </a:r>
            <a:r>
              <a:rPr lang="en-AU" sz="1400" dirty="0" smtClean="0">
                <a:solidFill>
                  <a:srgbClr val="FFFF00"/>
                </a:solidFill>
              </a:rPr>
              <a:t>but encouraging </a:t>
            </a:r>
            <a:r>
              <a:rPr lang="en-AU" sz="1400" dirty="0" smtClean="0">
                <a:solidFill>
                  <a:srgbClr val="FFFF00"/>
                </a:solidFill>
              </a:rPr>
              <a:t>families to provide </a:t>
            </a:r>
            <a:r>
              <a:rPr lang="en-AU" sz="1400" dirty="0" smtClean="0">
                <a:solidFill>
                  <a:srgbClr val="FFFF00"/>
                </a:solidFill>
              </a:rPr>
              <a:t>additional materials </a:t>
            </a:r>
            <a:r>
              <a:rPr lang="en-AU" sz="1400" dirty="0" smtClean="0">
                <a:solidFill>
                  <a:srgbClr val="FFFF00"/>
                </a:solidFill>
              </a:rPr>
              <a:t>is a great way to add resources to the </a:t>
            </a:r>
            <a:r>
              <a:rPr lang="en-AU" sz="1400" dirty="0" smtClean="0">
                <a:solidFill>
                  <a:srgbClr val="FFFF00"/>
                </a:solidFill>
              </a:rPr>
              <a:t>program and </a:t>
            </a:r>
            <a:r>
              <a:rPr lang="en-AU" sz="1400" dirty="0" smtClean="0">
                <a:solidFill>
                  <a:srgbClr val="FFFF00"/>
                </a:solidFill>
              </a:rPr>
              <a:t>also, ensure </a:t>
            </a:r>
            <a:r>
              <a:rPr lang="en-AU" sz="1400" dirty="0" smtClean="0">
                <a:solidFill>
                  <a:srgbClr val="FFFF00"/>
                </a:solidFill>
              </a:rPr>
              <a:t>families and </a:t>
            </a:r>
            <a:r>
              <a:rPr lang="en-AU" sz="1400" dirty="0" smtClean="0">
                <a:solidFill>
                  <a:srgbClr val="FFFF00"/>
                </a:solidFill>
              </a:rPr>
              <a:t>children feel their interests are being valued</a:t>
            </a:r>
            <a:r>
              <a:rPr lang="en-AU" sz="1400" dirty="0" smtClean="0">
                <a:solidFill>
                  <a:srgbClr val="FFFF00"/>
                </a:solidFill>
              </a:rPr>
              <a:t>.</a:t>
            </a:r>
          </a:p>
          <a:p>
            <a:endParaRPr lang="en-AU" sz="1400" dirty="0" smtClean="0">
              <a:solidFill>
                <a:srgbClr val="FFFF00"/>
              </a:solidFill>
            </a:endParaRPr>
          </a:p>
          <a:p>
            <a:r>
              <a:rPr lang="en-AU" sz="1400" dirty="0" smtClean="0">
                <a:solidFill>
                  <a:srgbClr val="FFFF00"/>
                </a:solidFill>
              </a:rPr>
              <a:t> Some families may like to write down ideas of what they think will be of </a:t>
            </a:r>
            <a:r>
              <a:rPr lang="en-AU" sz="1400" dirty="0" smtClean="0">
                <a:solidFill>
                  <a:srgbClr val="FFFF00"/>
                </a:solidFill>
              </a:rPr>
              <a:t>interest or </a:t>
            </a:r>
            <a:r>
              <a:rPr lang="en-AU" sz="1400" dirty="0" smtClean="0">
                <a:solidFill>
                  <a:srgbClr val="FFFF00"/>
                </a:solidFill>
              </a:rPr>
              <a:t>value to </a:t>
            </a:r>
            <a:r>
              <a:rPr lang="en-AU" sz="1400" dirty="0" smtClean="0">
                <a:solidFill>
                  <a:srgbClr val="FFFF00"/>
                </a:solidFill>
              </a:rPr>
              <a:t>their child </a:t>
            </a:r>
            <a:r>
              <a:rPr lang="en-AU" sz="1400" dirty="0" smtClean="0">
                <a:solidFill>
                  <a:srgbClr val="FFFF00"/>
                </a:solidFill>
              </a:rPr>
              <a:t>in the program. This does not mean that Educators are required to implement all ideas, but </a:t>
            </a:r>
            <a:r>
              <a:rPr lang="en-AU" sz="1400" dirty="0" smtClean="0">
                <a:solidFill>
                  <a:srgbClr val="FFFF00"/>
                </a:solidFill>
              </a:rPr>
              <a:t>it provides </a:t>
            </a:r>
            <a:r>
              <a:rPr lang="en-AU" sz="1400" dirty="0" smtClean="0">
                <a:solidFill>
                  <a:srgbClr val="FFFF00"/>
                </a:solidFill>
              </a:rPr>
              <a:t>opportunities for families to </a:t>
            </a:r>
            <a:r>
              <a:rPr lang="en-AU" sz="1400" dirty="0" smtClean="0">
                <a:solidFill>
                  <a:srgbClr val="FFFF00"/>
                </a:solidFill>
              </a:rPr>
              <a:t>make suggestions </a:t>
            </a:r>
            <a:r>
              <a:rPr lang="en-AU" sz="1400" dirty="0" smtClean="0">
                <a:solidFill>
                  <a:srgbClr val="FFFF00"/>
                </a:solidFill>
              </a:rPr>
              <a:t>and helps reflect the message that </a:t>
            </a:r>
            <a:r>
              <a:rPr lang="en-AU" sz="1400" dirty="0" smtClean="0">
                <a:solidFill>
                  <a:srgbClr val="FFFF00"/>
                </a:solidFill>
              </a:rPr>
              <a:t>their interests </a:t>
            </a:r>
            <a:r>
              <a:rPr lang="en-AU" sz="1400" dirty="0" smtClean="0">
                <a:solidFill>
                  <a:srgbClr val="FFFF00"/>
                </a:solidFill>
              </a:rPr>
              <a:t>and their child </a:t>
            </a:r>
            <a:r>
              <a:rPr lang="en-AU" sz="1400" dirty="0" smtClean="0">
                <a:solidFill>
                  <a:srgbClr val="FFFF00"/>
                </a:solidFill>
              </a:rPr>
              <a:t>are valued</a:t>
            </a:r>
            <a:r>
              <a:rPr lang="en-AU" sz="1400" dirty="0" smtClean="0">
                <a:solidFill>
                  <a:srgbClr val="FFFF00"/>
                </a:solidFill>
              </a:rPr>
              <a:t>. Having the opportunity to contribute ideas to the </a:t>
            </a:r>
            <a:r>
              <a:rPr lang="en-AU" sz="1400" dirty="0" smtClean="0">
                <a:solidFill>
                  <a:srgbClr val="FFFF00"/>
                </a:solidFill>
              </a:rPr>
              <a:t>actual program </a:t>
            </a:r>
            <a:r>
              <a:rPr lang="en-AU" sz="1400" dirty="0" smtClean="0">
                <a:solidFill>
                  <a:srgbClr val="FFFF00"/>
                </a:solidFill>
              </a:rPr>
              <a:t>is an important strategy that helps those families who wish to, provide input into </a:t>
            </a:r>
            <a:r>
              <a:rPr lang="en-AU" sz="1400" dirty="0" smtClean="0">
                <a:solidFill>
                  <a:srgbClr val="FFFF00"/>
                </a:solidFill>
              </a:rPr>
              <a:t>the program.</a:t>
            </a:r>
          </a:p>
          <a:p>
            <a:endParaRPr lang="en-AU" sz="1400" dirty="0" smtClean="0">
              <a:solidFill>
                <a:srgbClr val="FFFF00"/>
              </a:solidFill>
            </a:endParaRPr>
          </a:p>
          <a:p>
            <a:r>
              <a:rPr lang="en-AU" sz="1400" dirty="0" smtClean="0">
                <a:solidFill>
                  <a:srgbClr val="FFFF00"/>
                </a:solidFill>
              </a:rPr>
              <a:t> Ask a parent to donate an hour once a term to spend some time sharing with children something </a:t>
            </a:r>
            <a:r>
              <a:rPr lang="en-AU" sz="1400" dirty="0" smtClean="0">
                <a:solidFill>
                  <a:srgbClr val="FFFF00"/>
                </a:solidFill>
              </a:rPr>
              <a:t>of interest</a:t>
            </a:r>
            <a:r>
              <a:rPr lang="en-AU" sz="1400" dirty="0" smtClean="0">
                <a:solidFill>
                  <a:srgbClr val="FFFF00"/>
                </a:solidFill>
              </a:rPr>
              <a:t>. They may be a musician, or have a particular skill they can share with the children in </a:t>
            </a:r>
            <a:r>
              <a:rPr lang="en-AU" sz="1400" dirty="0" smtClean="0">
                <a:solidFill>
                  <a:srgbClr val="FFFF00"/>
                </a:solidFill>
              </a:rPr>
              <a:t>a special </a:t>
            </a:r>
            <a:r>
              <a:rPr lang="en-AU" sz="1400" dirty="0" smtClean="0">
                <a:solidFill>
                  <a:srgbClr val="FFFF00"/>
                </a:solidFill>
              </a:rPr>
              <a:t>one-off project</a:t>
            </a:r>
            <a:r>
              <a:rPr lang="en-AU" sz="1400" dirty="0" smtClean="0">
                <a:solidFill>
                  <a:srgbClr val="FFFF00"/>
                </a:solidFill>
              </a:rPr>
              <a:t>.</a:t>
            </a:r>
          </a:p>
          <a:p>
            <a:endParaRPr lang="en-AU" sz="1400" dirty="0" smtClean="0">
              <a:solidFill>
                <a:srgbClr val="FFFF00"/>
              </a:solidFill>
            </a:endParaRPr>
          </a:p>
          <a:p>
            <a:r>
              <a:rPr lang="en-AU" sz="1400" dirty="0" smtClean="0">
                <a:solidFill>
                  <a:srgbClr val="FFFF00"/>
                </a:solidFill>
              </a:rPr>
              <a:t> Invite families to provide photographs of their family or take some photographs of the family and child engaged in the program. With their permission, the photos can be displayed on a noticeboard and regularly updated and/or kept in an album for families and children to refer to over time as new events are documented (e.g. new babies, birthdays, holidays, cultural celebrations, incursions/excursions, new program activities).</a:t>
            </a:r>
          </a:p>
          <a:p>
            <a:endParaRPr lang="en-AU" sz="1400" dirty="0" smtClean="0">
              <a:solidFill>
                <a:srgbClr val="FFFF00"/>
              </a:solidFill>
            </a:endParaRPr>
          </a:p>
          <a:p>
            <a:r>
              <a:rPr lang="en-AU" sz="1400" dirty="0" smtClean="0">
                <a:solidFill>
                  <a:srgbClr val="FFFF00"/>
                </a:solidFill>
              </a:rPr>
              <a:t> Provide a regularly maintained community information board to inform families about local events</a:t>
            </a:r>
          </a:p>
          <a:p>
            <a:r>
              <a:rPr lang="en-AU" sz="1400" dirty="0" smtClean="0">
                <a:solidFill>
                  <a:srgbClr val="FFFF00"/>
                </a:solidFill>
              </a:rPr>
              <a:t>and happenings. Families may also wish to advertise items via the community information board.</a:t>
            </a:r>
            <a:endParaRPr lang="en-AU" sz="1400"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6325" y="461818"/>
            <a:ext cx="8478984" cy="6555641"/>
          </a:xfrm>
          <a:prstGeom prst="rect">
            <a:avLst/>
          </a:prstGeom>
        </p:spPr>
        <p:txBody>
          <a:bodyPr wrap="square">
            <a:spAutoFit/>
          </a:bodyPr>
          <a:lstStyle/>
          <a:p>
            <a:r>
              <a:rPr lang="en-AU" sz="1400" b="1" dirty="0" smtClean="0">
                <a:solidFill>
                  <a:srgbClr val="FFFF00"/>
                </a:solidFill>
              </a:rPr>
              <a:t>Acknowledging diversity and supporting family with additional needs</a:t>
            </a:r>
          </a:p>
          <a:p>
            <a:r>
              <a:rPr lang="en-AU" sz="1400" dirty="0" smtClean="0">
                <a:solidFill>
                  <a:srgbClr val="FFFF00"/>
                </a:solidFill>
              </a:rPr>
              <a:t>Whilst some communities within Australia may not actually have children or families from other </a:t>
            </a:r>
            <a:r>
              <a:rPr lang="en-AU" sz="1400" dirty="0" smtClean="0">
                <a:solidFill>
                  <a:srgbClr val="FFFF00"/>
                </a:solidFill>
              </a:rPr>
              <a:t>countries, all </a:t>
            </a:r>
            <a:r>
              <a:rPr lang="en-AU" sz="1400" dirty="0" smtClean="0">
                <a:solidFill>
                  <a:srgbClr val="FFFF00"/>
                </a:solidFill>
              </a:rPr>
              <a:t>families reflect a diversity of values and cultures of their own. To foster positive relationships </a:t>
            </a:r>
            <a:r>
              <a:rPr lang="en-AU" sz="1400" dirty="0" smtClean="0">
                <a:solidFill>
                  <a:srgbClr val="FFFF00"/>
                </a:solidFill>
              </a:rPr>
              <a:t>between services</a:t>
            </a:r>
            <a:r>
              <a:rPr lang="en-AU" sz="1400" dirty="0" smtClean="0">
                <a:solidFill>
                  <a:srgbClr val="FFFF00"/>
                </a:solidFill>
              </a:rPr>
              <a:t>, Educators and families, it is important that culture is </a:t>
            </a:r>
            <a:r>
              <a:rPr lang="en-AU" sz="1400" dirty="0" smtClean="0">
                <a:solidFill>
                  <a:srgbClr val="FFFF00"/>
                </a:solidFill>
              </a:rPr>
              <a:t>acknowledged, understood</a:t>
            </a:r>
            <a:r>
              <a:rPr lang="en-AU" sz="1400" dirty="0" smtClean="0">
                <a:solidFill>
                  <a:srgbClr val="FFFF00"/>
                </a:solidFill>
              </a:rPr>
              <a:t>, celebrated </a:t>
            </a:r>
            <a:r>
              <a:rPr lang="en-AU" sz="1400" dirty="0" smtClean="0">
                <a:solidFill>
                  <a:srgbClr val="FFFF00"/>
                </a:solidFill>
              </a:rPr>
              <a:t>and accepted </a:t>
            </a:r>
            <a:r>
              <a:rPr lang="en-AU" sz="1400" dirty="0" smtClean="0">
                <a:solidFill>
                  <a:srgbClr val="FFFF00"/>
                </a:solidFill>
              </a:rPr>
              <a:t>as being integral to each </a:t>
            </a:r>
            <a:r>
              <a:rPr lang="en-AU" sz="1400" dirty="0" smtClean="0">
                <a:solidFill>
                  <a:srgbClr val="FFFF00"/>
                </a:solidFill>
              </a:rPr>
              <a:t>individual’s identity</a:t>
            </a:r>
            <a:r>
              <a:rPr lang="en-AU" sz="1400" dirty="0" smtClean="0">
                <a:solidFill>
                  <a:srgbClr val="FFFF00"/>
                </a:solidFill>
              </a:rPr>
              <a:t>. A narrow view of culture is defined simply by </a:t>
            </a:r>
            <a:r>
              <a:rPr lang="en-AU" sz="1400" dirty="0" smtClean="0">
                <a:solidFill>
                  <a:srgbClr val="FFFF00"/>
                </a:solidFill>
              </a:rPr>
              <a:t>ethnic origin </a:t>
            </a:r>
            <a:r>
              <a:rPr lang="en-AU" sz="1400" dirty="0" smtClean="0">
                <a:solidFill>
                  <a:srgbClr val="FFFF00"/>
                </a:solidFill>
              </a:rPr>
              <a:t>or a particular language spoken by a family</a:t>
            </a:r>
            <a:r>
              <a:rPr lang="en-AU" sz="1400" dirty="0" smtClean="0">
                <a:solidFill>
                  <a:srgbClr val="FFFF00"/>
                </a:solidFill>
              </a:rPr>
              <a:t>.</a:t>
            </a:r>
          </a:p>
          <a:p>
            <a:endParaRPr lang="en-AU" sz="1400" dirty="0" smtClean="0">
              <a:solidFill>
                <a:srgbClr val="FFFF00"/>
              </a:solidFill>
            </a:endParaRPr>
          </a:p>
          <a:p>
            <a:r>
              <a:rPr lang="en-AU" sz="1400" dirty="0" smtClean="0">
                <a:solidFill>
                  <a:srgbClr val="FFFF00"/>
                </a:solidFill>
              </a:rPr>
              <a:t>Culture </a:t>
            </a:r>
            <a:r>
              <a:rPr lang="en-AU" sz="1400" dirty="0" smtClean="0">
                <a:solidFill>
                  <a:srgbClr val="FFFF00"/>
                </a:solidFill>
              </a:rPr>
              <a:t>is much more complex than </a:t>
            </a:r>
            <a:r>
              <a:rPr lang="en-AU" sz="1400" dirty="0" smtClean="0">
                <a:solidFill>
                  <a:srgbClr val="FFFF00"/>
                </a:solidFill>
              </a:rPr>
              <a:t>this: religion</a:t>
            </a:r>
            <a:r>
              <a:rPr lang="en-AU" sz="1400" dirty="0" smtClean="0">
                <a:solidFill>
                  <a:srgbClr val="FFFF00"/>
                </a:solidFill>
              </a:rPr>
              <a:t>, </a:t>
            </a:r>
            <a:r>
              <a:rPr lang="en-AU" sz="1400" dirty="0" smtClean="0">
                <a:solidFill>
                  <a:srgbClr val="FFFF00"/>
                </a:solidFill>
              </a:rPr>
              <a:t>dress style</a:t>
            </a:r>
            <a:r>
              <a:rPr lang="en-AU" sz="1400" dirty="0" smtClean="0">
                <a:solidFill>
                  <a:srgbClr val="FFFF00"/>
                </a:solidFill>
              </a:rPr>
              <a:t>, artistic expression, child rearing practices, </a:t>
            </a:r>
            <a:r>
              <a:rPr lang="en-AU" sz="1400" dirty="0" smtClean="0">
                <a:solidFill>
                  <a:srgbClr val="FFFF00"/>
                </a:solidFill>
              </a:rPr>
              <a:t>language, songs</a:t>
            </a:r>
            <a:r>
              <a:rPr lang="en-AU" sz="1400" dirty="0" smtClean="0">
                <a:solidFill>
                  <a:srgbClr val="FFFF00"/>
                </a:solidFill>
              </a:rPr>
              <a:t>, stories, food and dietary patterns, </a:t>
            </a:r>
            <a:r>
              <a:rPr lang="en-AU" sz="1400" dirty="0" smtClean="0">
                <a:solidFill>
                  <a:srgbClr val="FFFF00"/>
                </a:solidFill>
              </a:rPr>
              <a:t>beliefs and </a:t>
            </a:r>
            <a:r>
              <a:rPr lang="en-AU" sz="1400" dirty="0" smtClean="0">
                <a:solidFill>
                  <a:srgbClr val="FFFF00"/>
                </a:solidFill>
              </a:rPr>
              <a:t>interests are all part of each of us. These need to be viewed as the essence of what helps to make </a:t>
            </a:r>
            <a:r>
              <a:rPr lang="en-AU" sz="1400" dirty="0" smtClean="0">
                <a:solidFill>
                  <a:srgbClr val="FFFF00"/>
                </a:solidFill>
              </a:rPr>
              <a:t>each child</a:t>
            </a:r>
            <a:r>
              <a:rPr lang="en-AU" sz="1400" dirty="0" smtClean="0">
                <a:solidFill>
                  <a:srgbClr val="FFFF00"/>
                </a:solidFill>
              </a:rPr>
              <a:t>, family member and Educator unique and worthy of </a:t>
            </a:r>
            <a:r>
              <a:rPr lang="en-AU" sz="1400" dirty="0" smtClean="0">
                <a:solidFill>
                  <a:srgbClr val="FFFF00"/>
                </a:solidFill>
              </a:rPr>
              <a:t>respect. Misunderstandings </a:t>
            </a:r>
            <a:r>
              <a:rPr lang="en-AU" sz="1400" dirty="0" smtClean="0">
                <a:solidFill>
                  <a:srgbClr val="FFFF00"/>
                </a:solidFill>
              </a:rPr>
              <a:t>can occur and </a:t>
            </a:r>
            <a:r>
              <a:rPr lang="en-AU" sz="1400" dirty="0" smtClean="0">
                <a:solidFill>
                  <a:srgbClr val="FFFF00"/>
                </a:solidFill>
              </a:rPr>
              <a:t>may be </a:t>
            </a:r>
            <a:r>
              <a:rPr lang="en-AU" sz="1400" dirty="0" smtClean="0">
                <a:solidFill>
                  <a:srgbClr val="FFFF00"/>
                </a:solidFill>
              </a:rPr>
              <a:t>the result of a lack of understanding or acknowledgement of a particular cultural aspect of an individual.</a:t>
            </a:r>
          </a:p>
          <a:p>
            <a:endParaRPr lang="en-AU" sz="1400" dirty="0" smtClean="0">
              <a:solidFill>
                <a:srgbClr val="FFFF00"/>
              </a:solidFill>
            </a:endParaRPr>
          </a:p>
          <a:p>
            <a:r>
              <a:rPr lang="en-AU" sz="1400" dirty="0" smtClean="0">
                <a:solidFill>
                  <a:srgbClr val="FFFF00"/>
                </a:solidFill>
              </a:rPr>
              <a:t>It </a:t>
            </a:r>
            <a:r>
              <a:rPr lang="en-AU" sz="1400" dirty="0" smtClean="0">
                <a:solidFill>
                  <a:srgbClr val="FFFF00"/>
                </a:solidFill>
              </a:rPr>
              <a:t>is important that the diversity of culture and values in any Early Childhood Education and Care service </a:t>
            </a:r>
            <a:r>
              <a:rPr lang="en-AU" sz="1400" dirty="0" smtClean="0">
                <a:solidFill>
                  <a:srgbClr val="FFFF00"/>
                </a:solidFill>
              </a:rPr>
              <a:t>are actively </a:t>
            </a:r>
            <a:r>
              <a:rPr lang="en-AU" sz="1400" dirty="0" smtClean="0">
                <a:solidFill>
                  <a:srgbClr val="FFFF00"/>
                </a:solidFill>
              </a:rPr>
              <a:t>embraced. This active engagement </a:t>
            </a:r>
            <a:r>
              <a:rPr lang="en-AU" sz="1400" dirty="0" smtClean="0">
                <a:solidFill>
                  <a:srgbClr val="FFFF00"/>
                </a:solidFill>
              </a:rPr>
              <a:t>is not </a:t>
            </a:r>
            <a:r>
              <a:rPr lang="en-AU" sz="1400" dirty="0" smtClean="0">
                <a:solidFill>
                  <a:srgbClr val="FFFF00"/>
                </a:solidFill>
              </a:rPr>
              <a:t>just about displaying different implements or </a:t>
            </a:r>
            <a:r>
              <a:rPr lang="en-AU" sz="1400" dirty="0" smtClean="0">
                <a:solidFill>
                  <a:srgbClr val="FFFF00"/>
                </a:solidFill>
              </a:rPr>
              <a:t>celebrating festivals</a:t>
            </a:r>
            <a:r>
              <a:rPr lang="en-AU" sz="1400" dirty="0" smtClean="0">
                <a:solidFill>
                  <a:srgbClr val="FFFF00"/>
                </a:solidFill>
              </a:rPr>
              <a:t>, although this may be part of demonstrating and reflecting an interest. Embracing diversity is </a:t>
            </a:r>
            <a:r>
              <a:rPr lang="en-AU" sz="1400" dirty="0" smtClean="0">
                <a:solidFill>
                  <a:srgbClr val="FFFF00"/>
                </a:solidFill>
              </a:rPr>
              <a:t>more involved </a:t>
            </a:r>
            <a:r>
              <a:rPr lang="en-AU" sz="1400" dirty="0" smtClean="0">
                <a:solidFill>
                  <a:srgbClr val="FFFF00"/>
                </a:solidFill>
              </a:rPr>
              <a:t>and should include a range of </a:t>
            </a:r>
            <a:r>
              <a:rPr lang="en-AU" sz="1400" dirty="0" smtClean="0">
                <a:solidFill>
                  <a:srgbClr val="FFFF00"/>
                </a:solidFill>
              </a:rPr>
              <a:t>strategies.</a:t>
            </a:r>
          </a:p>
          <a:p>
            <a:endParaRPr lang="en-AU" sz="1400" dirty="0" smtClean="0"/>
          </a:p>
          <a:p>
            <a:r>
              <a:rPr lang="en-AU" sz="1400" dirty="0" smtClean="0">
                <a:solidFill>
                  <a:srgbClr val="FFFF00"/>
                </a:solidFill>
              </a:rPr>
              <a:t>Respecting and embracing diversity in an inclusive way requires all Educators to revisit their own </a:t>
            </a:r>
            <a:r>
              <a:rPr lang="en-AU" sz="1400" dirty="0" smtClean="0">
                <a:solidFill>
                  <a:srgbClr val="FFFF00"/>
                </a:solidFill>
              </a:rPr>
              <a:t>values, prejudices </a:t>
            </a:r>
            <a:r>
              <a:rPr lang="en-AU" sz="1400" dirty="0" smtClean="0">
                <a:solidFill>
                  <a:srgbClr val="FFFF00"/>
                </a:solidFill>
              </a:rPr>
              <a:t>and ensure that their own stereotyped images of culture or religion are considered carefully. </a:t>
            </a:r>
            <a:r>
              <a:rPr lang="en-AU" sz="1400" dirty="0" smtClean="0">
                <a:solidFill>
                  <a:srgbClr val="FFFF00"/>
                </a:solidFill>
              </a:rPr>
              <a:t>The service </a:t>
            </a:r>
            <a:r>
              <a:rPr lang="en-AU" sz="1400" dirty="0" smtClean="0">
                <a:solidFill>
                  <a:srgbClr val="FFFF00"/>
                </a:solidFill>
              </a:rPr>
              <a:t>should have a policy of inclusion to inform and support Educators. On-going discussion or </a:t>
            </a:r>
            <a:r>
              <a:rPr lang="en-AU" sz="1400" dirty="0" smtClean="0">
                <a:solidFill>
                  <a:srgbClr val="FFFF00"/>
                </a:solidFill>
              </a:rPr>
              <a:t>training may </a:t>
            </a:r>
            <a:r>
              <a:rPr lang="en-AU" sz="1400" dirty="0" smtClean="0">
                <a:solidFill>
                  <a:srgbClr val="FFFF00"/>
                </a:solidFill>
              </a:rPr>
              <a:t>assist in clarifying values.</a:t>
            </a:r>
          </a:p>
          <a:p>
            <a:r>
              <a:rPr lang="en-AU" sz="1400" dirty="0" smtClean="0">
                <a:solidFill>
                  <a:srgbClr val="FFFF00"/>
                </a:solidFill>
              </a:rPr>
              <a:t>Getting to know families as individuals is important, instead of relying on assumptions that all families </a:t>
            </a:r>
            <a:r>
              <a:rPr lang="en-AU" sz="1400" dirty="0" smtClean="0">
                <a:solidFill>
                  <a:srgbClr val="FFFF00"/>
                </a:solidFill>
              </a:rPr>
              <a:t>from one </a:t>
            </a:r>
            <a:r>
              <a:rPr lang="en-AU" sz="1400" dirty="0" smtClean="0">
                <a:solidFill>
                  <a:srgbClr val="FFFF00"/>
                </a:solidFill>
              </a:rPr>
              <a:t>particular country, language, background or religion will reflect the same belief system or interests. </a:t>
            </a:r>
            <a:r>
              <a:rPr lang="en-AU" sz="1400" dirty="0" smtClean="0">
                <a:solidFill>
                  <a:srgbClr val="FFFF00"/>
                </a:solidFill>
              </a:rPr>
              <a:t>For example</a:t>
            </a:r>
            <a:r>
              <a:rPr lang="en-AU" sz="1400" dirty="0" smtClean="0">
                <a:solidFill>
                  <a:srgbClr val="FFFF00"/>
                </a:solidFill>
              </a:rPr>
              <a:t>, just because some people live in </a:t>
            </a:r>
            <a:r>
              <a:rPr lang="en-AU" sz="1400" dirty="0" smtClean="0">
                <a:solidFill>
                  <a:srgbClr val="FFFF00"/>
                </a:solidFill>
              </a:rPr>
              <a:t>W.A does </a:t>
            </a:r>
            <a:r>
              <a:rPr lang="en-AU" sz="1400" dirty="0" smtClean="0">
                <a:solidFill>
                  <a:srgbClr val="FFFF00"/>
                </a:solidFill>
              </a:rPr>
              <a:t>not mean they all follow Australian Rules </a:t>
            </a:r>
            <a:r>
              <a:rPr lang="en-AU" sz="1400" dirty="0" smtClean="0">
                <a:solidFill>
                  <a:srgbClr val="FFFF00"/>
                </a:solidFill>
              </a:rPr>
              <a:t>football or </a:t>
            </a:r>
            <a:r>
              <a:rPr lang="en-AU" sz="1400" dirty="0" smtClean="0">
                <a:solidFill>
                  <a:srgbClr val="FFFF00"/>
                </a:solidFill>
              </a:rPr>
              <a:t>that everyone eats a roast dinner on Sunday evening. These are stereotyped ideas that lock people </a:t>
            </a:r>
            <a:r>
              <a:rPr lang="en-AU" sz="1400" dirty="0" smtClean="0">
                <a:solidFill>
                  <a:srgbClr val="FFFF00"/>
                </a:solidFill>
              </a:rPr>
              <a:t>into particular </a:t>
            </a:r>
            <a:r>
              <a:rPr lang="en-AU" sz="1400" dirty="0" smtClean="0">
                <a:solidFill>
                  <a:srgbClr val="FFFF00"/>
                </a:solidFill>
              </a:rPr>
              <a:t>expectations and often show disregard for actually knowing a child and family in their own right.</a:t>
            </a:r>
          </a:p>
          <a:p>
            <a:endParaRPr lang="en-AU" sz="1400" dirty="0" smtClean="0"/>
          </a:p>
          <a:p>
            <a:endParaRPr lang="en-AU" sz="1400" dirty="0" smtClean="0"/>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4035" y="670834"/>
            <a:ext cx="8497455" cy="5970865"/>
          </a:xfrm>
          <a:prstGeom prst="rect">
            <a:avLst/>
          </a:prstGeom>
        </p:spPr>
        <p:txBody>
          <a:bodyPr wrap="square">
            <a:spAutoFit/>
          </a:bodyPr>
          <a:lstStyle/>
          <a:p>
            <a:r>
              <a:rPr lang="en-AU" sz="1400" dirty="0" smtClean="0">
                <a:solidFill>
                  <a:srgbClr val="FFFF00"/>
                </a:solidFill>
              </a:rPr>
              <a:t>Strategies </a:t>
            </a:r>
            <a:r>
              <a:rPr lang="en-AU" sz="1400" dirty="0" smtClean="0">
                <a:solidFill>
                  <a:srgbClr val="FFFF00"/>
                </a:solidFill>
              </a:rPr>
              <a:t>to promote an awareness and acceptance of the richness and diversity of culture include</a:t>
            </a:r>
            <a:r>
              <a:rPr lang="en-AU" sz="1400" dirty="0" smtClean="0">
                <a:solidFill>
                  <a:srgbClr val="FFFF00"/>
                </a:solidFill>
              </a:rPr>
              <a:t>:</a:t>
            </a:r>
          </a:p>
          <a:p>
            <a:endParaRPr lang="en-AU" sz="1400" dirty="0" smtClean="0">
              <a:solidFill>
                <a:srgbClr val="FFFF00"/>
              </a:solidFill>
            </a:endParaRPr>
          </a:p>
          <a:p>
            <a:r>
              <a:rPr lang="en-AU" sz="1400" dirty="0" smtClean="0">
                <a:solidFill>
                  <a:srgbClr val="FFFF00"/>
                </a:solidFill>
              </a:rPr>
              <a:t> Ensure Educators know what languages the families speak (not being general such as Asian);</a:t>
            </a:r>
          </a:p>
          <a:p>
            <a:r>
              <a:rPr lang="en-AU" sz="1400" dirty="0" smtClean="0">
                <a:solidFill>
                  <a:srgbClr val="FFFF00"/>
                </a:solidFill>
              </a:rPr>
              <a:t> Check that Educators are respectful and do not make superficial or stereotypical assumptions or</a:t>
            </a:r>
          </a:p>
          <a:p>
            <a:r>
              <a:rPr lang="en-AU" sz="1400" dirty="0" smtClean="0">
                <a:solidFill>
                  <a:srgbClr val="FFFF00"/>
                </a:solidFill>
              </a:rPr>
              <a:t>comments about particular cultures;</a:t>
            </a:r>
          </a:p>
          <a:p>
            <a:r>
              <a:rPr lang="en-AU" sz="1400" dirty="0" smtClean="0">
                <a:solidFill>
                  <a:srgbClr val="FFFF00"/>
                </a:solidFill>
              </a:rPr>
              <a:t> Ensure respect for particular celebrations, religious customs or ways of behaving;</a:t>
            </a:r>
          </a:p>
          <a:p>
            <a:r>
              <a:rPr lang="en-AU" sz="1400" dirty="0" smtClean="0">
                <a:solidFill>
                  <a:srgbClr val="FFFF00"/>
                </a:solidFill>
              </a:rPr>
              <a:t> Provide a range of different sports, interests and activities which are not stereotyped by either</a:t>
            </a:r>
          </a:p>
          <a:p>
            <a:r>
              <a:rPr lang="en-AU" sz="1400" dirty="0" smtClean="0">
                <a:solidFill>
                  <a:srgbClr val="FFFF00"/>
                </a:solidFill>
              </a:rPr>
              <a:t>culture or gender;</a:t>
            </a:r>
          </a:p>
          <a:p>
            <a:r>
              <a:rPr lang="en-AU" sz="1400" dirty="0" smtClean="0">
                <a:solidFill>
                  <a:srgbClr val="FFFF00"/>
                </a:solidFill>
              </a:rPr>
              <a:t> Ensure Educators promote equity and respect for all children, irrespective of culture;</a:t>
            </a:r>
          </a:p>
          <a:p>
            <a:r>
              <a:rPr lang="en-AU" sz="1400" dirty="0" smtClean="0">
                <a:solidFill>
                  <a:srgbClr val="FFFF00"/>
                </a:solidFill>
              </a:rPr>
              <a:t> </a:t>
            </a:r>
            <a:r>
              <a:rPr lang="en-AU" sz="1400" dirty="0" smtClean="0">
                <a:solidFill>
                  <a:srgbClr val="FFFF00"/>
                </a:solidFill>
              </a:rPr>
              <a:t>Learn to say the child’s and family’s name correctly, rather than anglicising it for convenience;</a:t>
            </a:r>
          </a:p>
          <a:p>
            <a:r>
              <a:rPr lang="en-AU" sz="1400" dirty="0" smtClean="0">
                <a:solidFill>
                  <a:srgbClr val="FFFF00"/>
                </a:solidFill>
              </a:rPr>
              <a:t> Provide culturally diverse food;</a:t>
            </a:r>
          </a:p>
          <a:p>
            <a:r>
              <a:rPr lang="en-AU" sz="1400" dirty="0" smtClean="0">
                <a:solidFill>
                  <a:srgbClr val="FFFF00"/>
                </a:solidFill>
              </a:rPr>
              <a:t> Provide information in community languages and/or access bilingual educators to support children</a:t>
            </a:r>
          </a:p>
          <a:p>
            <a:r>
              <a:rPr lang="en-AU" sz="1400" dirty="0" smtClean="0">
                <a:solidFill>
                  <a:srgbClr val="FFFF00"/>
                </a:solidFill>
              </a:rPr>
              <a:t>and parents where </a:t>
            </a:r>
            <a:r>
              <a:rPr lang="en-AU" sz="1400" dirty="0" smtClean="0">
                <a:solidFill>
                  <a:srgbClr val="FFFF00"/>
                </a:solidFill>
              </a:rPr>
              <a:t>possible</a:t>
            </a:r>
            <a:r>
              <a:rPr lang="en-AU" dirty="0" smtClean="0">
                <a:solidFill>
                  <a:srgbClr val="FFFF00"/>
                </a:solidFill>
              </a:rPr>
              <a:t>.</a:t>
            </a:r>
          </a:p>
          <a:p>
            <a:endParaRPr lang="en-AU" dirty="0" smtClean="0">
              <a:solidFill>
                <a:srgbClr val="FFFF00"/>
              </a:solidFill>
            </a:endParaRPr>
          </a:p>
          <a:p>
            <a:r>
              <a:rPr lang="en-AU" sz="1600" b="1" dirty="0" smtClean="0">
                <a:solidFill>
                  <a:srgbClr val="FFFF00"/>
                </a:solidFill>
              </a:rPr>
              <a:t>Communicating difficult issues</a:t>
            </a:r>
          </a:p>
          <a:p>
            <a:r>
              <a:rPr lang="en-AU" sz="1400" dirty="0" smtClean="0">
                <a:solidFill>
                  <a:srgbClr val="FFFF00"/>
                </a:solidFill>
              </a:rPr>
              <a:t>An issue of concern for many Early Childhood Educators is how (or whether) to pass on information </a:t>
            </a:r>
            <a:r>
              <a:rPr lang="en-AU" sz="1400" dirty="0" smtClean="0">
                <a:solidFill>
                  <a:srgbClr val="FFFF00"/>
                </a:solidFill>
              </a:rPr>
              <a:t>to families </a:t>
            </a:r>
            <a:r>
              <a:rPr lang="en-AU" sz="1400" dirty="0" smtClean="0">
                <a:solidFill>
                  <a:srgbClr val="FFFF00"/>
                </a:solidFill>
              </a:rPr>
              <a:t>about a child who regularly behaves inappropriately. Many Educators are acutely aware of </a:t>
            </a:r>
            <a:r>
              <a:rPr lang="en-AU" sz="1400" dirty="0" smtClean="0">
                <a:solidFill>
                  <a:srgbClr val="FFFF00"/>
                </a:solidFill>
              </a:rPr>
              <a:t>the distress </a:t>
            </a:r>
            <a:r>
              <a:rPr lang="en-AU" sz="1400" dirty="0" smtClean="0">
                <a:solidFill>
                  <a:srgbClr val="FFFF00"/>
                </a:solidFill>
              </a:rPr>
              <a:t>that is caused when families receive such news, and would rather avoid speaking about it or</a:t>
            </a:r>
          </a:p>
          <a:p>
            <a:r>
              <a:rPr lang="en-AU" sz="1400" dirty="0" smtClean="0">
                <a:solidFill>
                  <a:srgbClr val="FFFF00"/>
                </a:solidFill>
              </a:rPr>
              <a:t>downplay the truth. As a general rule, it is most important to be open </a:t>
            </a:r>
            <a:r>
              <a:rPr lang="en-AU" sz="1400" dirty="0" smtClean="0">
                <a:solidFill>
                  <a:srgbClr val="FFFF00"/>
                </a:solidFill>
              </a:rPr>
              <a:t>and honest </a:t>
            </a:r>
            <a:r>
              <a:rPr lang="en-AU" sz="1400" dirty="0" smtClean="0">
                <a:solidFill>
                  <a:srgbClr val="FFFF00"/>
                </a:solidFill>
              </a:rPr>
              <a:t>with families, </a:t>
            </a:r>
            <a:r>
              <a:rPr lang="en-AU" sz="1400" dirty="0" smtClean="0">
                <a:solidFill>
                  <a:srgbClr val="FFFF00"/>
                </a:solidFill>
              </a:rPr>
              <a:t>who deserve </a:t>
            </a:r>
            <a:r>
              <a:rPr lang="en-AU" sz="1400" dirty="0" smtClean="0">
                <a:solidFill>
                  <a:srgbClr val="FFFF00"/>
                </a:solidFill>
              </a:rPr>
              <a:t>to know about their child’s day. </a:t>
            </a:r>
            <a:r>
              <a:rPr lang="en-AU" sz="1400" dirty="0" smtClean="0">
                <a:solidFill>
                  <a:srgbClr val="FFFF00"/>
                </a:solidFill>
              </a:rPr>
              <a:t>However, instead </a:t>
            </a:r>
            <a:r>
              <a:rPr lang="en-AU" sz="1400" dirty="0" smtClean="0">
                <a:solidFill>
                  <a:srgbClr val="FFFF00"/>
                </a:solidFill>
              </a:rPr>
              <a:t>of leaving the family member concerned </a:t>
            </a:r>
            <a:r>
              <a:rPr lang="en-AU" sz="1400" dirty="0" smtClean="0">
                <a:solidFill>
                  <a:srgbClr val="FFFF00"/>
                </a:solidFill>
              </a:rPr>
              <a:t>with the </a:t>
            </a:r>
            <a:r>
              <a:rPr lang="en-AU" sz="1400" dirty="0" smtClean="0">
                <a:solidFill>
                  <a:srgbClr val="FFFF00"/>
                </a:solidFill>
              </a:rPr>
              <a:t>unfortunate news, </a:t>
            </a:r>
            <a:r>
              <a:rPr lang="en-AU" sz="1400" dirty="0" smtClean="0">
                <a:solidFill>
                  <a:srgbClr val="FFFF00"/>
                </a:solidFill>
              </a:rPr>
              <a:t>be prepared </a:t>
            </a:r>
            <a:r>
              <a:rPr lang="en-AU" sz="1400" dirty="0" smtClean="0">
                <a:solidFill>
                  <a:srgbClr val="FFFF00"/>
                </a:solidFill>
              </a:rPr>
              <a:t>to offer further support if it is required</a:t>
            </a:r>
            <a:r>
              <a:rPr lang="en-AU" sz="1400" dirty="0" smtClean="0">
                <a:solidFill>
                  <a:srgbClr val="FFFF00"/>
                </a:solidFill>
              </a:rPr>
              <a:t>.</a:t>
            </a:r>
          </a:p>
          <a:p>
            <a:endParaRPr lang="en-AU" sz="1400" dirty="0" smtClean="0">
              <a:solidFill>
                <a:srgbClr val="FFFF00"/>
              </a:solidFill>
            </a:endParaRPr>
          </a:p>
          <a:p>
            <a:endParaRPr lang="en-AU" sz="1400" dirty="0" smtClean="0">
              <a:solidFill>
                <a:srgbClr val="FFFF00"/>
              </a:solidFill>
            </a:endParaRPr>
          </a:p>
          <a:p>
            <a:r>
              <a:rPr lang="en-AU" sz="1400" dirty="0" smtClean="0">
                <a:solidFill>
                  <a:srgbClr val="FFFF00"/>
                </a:solidFill>
              </a:rPr>
              <a:t> </a:t>
            </a:r>
          </a:p>
          <a:p>
            <a:endParaRPr lang="en-AU" dirty="0" smtClean="0"/>
          </a:p>
          <a:p>
            <a:endParaRPr lang="en-AU" dirty="0"/>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799" y="527423"/>
            <a:ext cx="8506691" cy="5047536"/>
          </a:xfrm>
          <a:prstGeom prst="rect">
            <a:avLst/>
          </a:prstGeom>
        </p:spPr>
        <p:txBody>
          <a:bodyPr wrap="square">
            <a:spAutoFit/>
          </a:bodyPr>
          <a:lstStyle/>
          <a:p>
            <a:r>
              <a:rPr lang="en-AU" sz="1400" dirty="0" smtClean="0">
                <a:solidFill>
                  <a:srgbClr val="FFFF00"/>
                </a:solidFill>
              </a:rPr>
              <a:t>For example, if you have had some success with managing the child’s behaviour in certain circumstances, share your ideas with the family. If, on the other hand, you are at a loss as to how to manage the child, ask the family member/s if they have any ideas. Offer to meet with the family representative to discuss the child’s behaviour, with a view to sharing ideas and coming up with a joint resolution. Avoiding discussion of difficult issues relating to children’s behaviour will not solve the problem and it is likely that the families will have the same or similar problem at home. Sharing your difficulties with families openly and honestly will eventually lead to success.</a:t>
            </a:r>
          </a:p>
          <a:p>
            <a:endParaRPr lang="en-AU" sz="1400" dirty="0" smtClean="0">
              <a:solidFill>
                <a:srgbClr val="FFFF00"/>
              </a:solidFill>
            </a:endParaRPr>
          </a:p>
          <a:p>
            <a:r>
              <a:rPr lang="en-AU" sz="1400" dirty="0" smtClean="0">
                <a:solidFill>
                  <a:srgbClr val="FFFF00"/>
                </a:solidFill>
              </a:rPr>
              <a:t>Sometimes</a:t>
            </a:r>
            <a:r>
              <a:rPr lang="en-AU" sz="1400" dirty="0" smtClean="0">
                <a:solidFill>
                  <a:srgbClr val="FFFF00"/>
                </a:solidFill>
              </a:rPr>
              <a:t>, issues of concern will never be resolved to the satisfaction of either Educators or families.</a:t>
            </a:r>
          </a:p>
          <a:p>
            <a:r>
              <a:rPr lang="en-AU" sz="1400" dirty="0" smtClean="0">
                <a:solidFill>
                  <a:srgbClr val="FFFF00"/>
                </a:solidFill>
              </a:rPr>
              <a:t>When all has been done to foster an awareness of the perspective of others, outside observers </a:t>
            </a:r>
            <a:r>
              <a:rPr lang="en-AU" sz="1400" dirty="0" smtClean="0">
                <a:solidFill>
                  <a:srgbClr val="FFFF00"/>
                </a:solidFill>
              </a:rPr>
              <a:t>have been involved </a:t>
            </a:r>
            <a:r>
              <a:rPr lang="en-AU" sz="1400" dirty="0" smtClean="0">
                <a:solidFill>
                  <a:srgbClr val="FFFF00"/>
                </a:solidFill>
              </a:rPr>
              <a:t>and exhaustive meetings held, the only conclusion to make may be to accept that you will </a:t>
            </a:r>
            <a:r>
              <a:rPr lang="en-AU" sz="1400" dirty="0" smtClean="0">
                <a:solidFill>
                  <a:srgbClr val="FFFF00"/>
                </a:solidFill>
              </a:rPr>
              <a:t>not always </a:t>
            </a:r>
            <a:r>
              <a:rPr lang="en-AU" sz="1400" dirty="0" smtClean="0">
                <a:solidFill>
                  <a:srgbClr val="FFFF00"/>
                </a:solidFill>
              </a:rPr>
              <a:t>agree. Indeed, it may be that both parties are satisfied with such an outcome, and as long as </a:t>
            </a:r>
            <a:r>
              <a:rPr lang="en-AU" sz="1400" dirty="0" smtClean="0">
                <a:solidFill>
                  <a:srgbClr val="FFFF00"/>
                </a:solidFill>
              </a:rPr>
              <a:t>the child’s </a:t>
            </a:r>
            <a:r>
              <a:rPr lang="en-AU" sz="1400" dirty="0" smtClean="0">
                <a:solidFill>
                  <a:srgbClr val="FFFF00"/>
                </a:solidFill>
              </a:rPr>
              <a:t>interests continue to be served, it may serve as a solution in itself</a:t>
            </a:r>
            <a:r>
              <a:rPr lang="en-AU" sz="1400" dirty="0" smtClean="0">
                <a:solidFill>
                  <a:srgbClr val="FFFF00"/>
                </a:solidFill>
              </a:rPr>
              <a:t>.</a:t>
            </a:r>
          </a:p>
          <a:p>
            <a:endParaRPr lang="en-AU" sz="1400" dirty="0" smtClean="0">
              <a:solidFill>
                <a:srgbClr val="FFFF00"/>
              </a:solidFill>
            </a:endParaRPr>
          </a:p>
          <a:p>
            <a:r>
              <a:rPr lang="en-AU" sz="1400" dirty="0" smtClean="0">
                <a:solidFill>
                  <a:srgbClr val="FFFF00"/>
                </a:solidFill>
              </a:rPr>
              <a:t>Probably the best and the most difficult aspect of working with children and their families, is that they </a:t>
            </a:r>
            <a:r>
              <a:rPr lang="en-AU" sz="1400" dirty="0" smtClean="0">
                <a:solidFill>
                  <a:srgbClr val="FFFF00"/>
                </a:solidFill>
              </a:rPr>
              <a:t>are all </a:t>
            </a:r>
            <a:r>
              <a:rPr lang="en-AU" sz="1400" dirty="0" smtClean="0">
                <a:solidFill>
                  <a:srgbClr val="FFFF00"/>
                </a:solidFill>
              </a:rPr>
              <a:t>different. This fact provides Early Childhood Educators with both challenges and rewards. The </a:t>
            </a:r>
            <a:r>
              <a:rPr lang="en-AU" sz="1400" dirty="0" smtClean="0">
                <a:solidFill>
                  <a:srgbClr val="FFFF00"/>
                </a:solidFill>
              </a:rPr>
              <a:t>challenges often </a:t>
            </a:r>
            <a:r>
              <a:rPr lang="en-AU" sz="1400" dirty="0" smtClean="0">
                <a:solidFill>
                  <a:srgbClr val="FFFF00"/>
                </a:solidFill>
              </a:rPr>
              <a:t>make the work of Early Childhood Educators’ difficult, perhaps giving the feeling that they </a:t>
            </a:r>
            <a:r>
              <a:rPr lang="en-AU" sz="1400" dirty="0" smtClean="0">
                <a:solidFill>
                  <a:srgbClr val="FFFF00"/>
                </a:solidFill>
              </a:rPr>
              <a:t>are stretched </a:t>
            </a:r>
            <a:r>
              <a:rPr lang="en-AU" sz="1400" dirty="0" smtClean="0">
                <a:solidFill>
                  <a:srgbClr val="FFFF00"/>
                </a:solidFill>
              </a:rPr>
              <a:t>10 different ways by 10 different families. However, the rewards mean that Educators’ skills </a:t>
            </a:r>
            <a:r>
              <a:rPr lang="en-AU" sz="1400" dirty="0" smtClean="0">
                <a:solidFill>
                  <a:srgbClr val="FFFF00"/>
                </a:solidFill>
              </a:rPr>
              <a:t>and abilities </a:t>
            </a:r>
            <a:r>
              <a:rPr lang="en-AU" sz="1400" dirty="0" smtClean="0">
                <a:solidFill>
                  <a:srgbClr val="FFFF00"/>
                </a:solidFill>
              </a:rPr>
              <a:t>are also stretched by their experiences, making them increasingly better able to deal with </a:t>
            </a:r>
            <a:r>
              <a:rPr lang="en-AU" sz="1400" dirty="0" smtClean="0">
                <a:solidFill>
                  <a:srgbClr val="FFFF00"/>
                </a:solidFill>
              </a:rPr>
              <a:t>a diversity </a:t>
            </a:r>
            <a:r>
              <a:rPr lang="en-AU" sz="1400" dirty="0" smtClean="0">
                <a:solidFill>
                  <a:srgbClr val="FFFF00"/>
                </a:solidFill>
              </a:rPr>
              <a:t>of issues in their work. Ultimately, cultivating partnerships with families provides rewards </a:t>
            </a:r>
            <a:r>
              <a:rPr lang="en-AU" sz="1400" dirty="0" smtClean="0">
                <a:solidFill>
                  <a:srgbClr val="FFFF00"/>
                </a:solidFill>
              </a:rPr>
              <a:t>for Educators</a:t>
            </a:r>
            <a:r>
              <a:rPr lang="en-AU" sz="1400" dirty="0" smtClean="0">
                <a:solidFill>
                  <a:srgbClr val="FFFF00"/>
                </a:solidFill>
              </a:rPr>
              <a:t>, families and especially children.</a:t>
            </a:r>
            <a:endParaRPr lang="en-AU" sz="1400" dirty="0" smtClean="0">
              <a:solidFill>
                <a:srgbClr val="FFFF00"/>
              </a:solidFill>
            </a:endParaRPr>
          </a:p>
          <a:p>
            <a:endParaRPr lang="en-AU" sz="1400" dirty="0" smtClean="0">
              <a:solidFill>
                <a:srgbClr val="FFFF00"/>
              </a:solidFill>
            </a:endParaRPr>
          </a:p>
          <a:p>
            <a:endParaRPr lang="en-AU" sz="1400"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091" y="383592"/>
            <a:ext cx="8478982" cy="6063198"/>
          </a:xfrm>
          <a:prstGeom prst="rect">
            <a:avLst/>
          </a:prstGeom>
        </p:spPr>
        <p:txBody>
          <a:bodyPr wrap="square">
            <a:spAutoFit/>
          </a:bodyPr>
          <a:lstStyle/>
          <a:p>
            <a:endParaRPr lang="en-AU" sz="1500" dirty="0" smtClean="0"/>
          </a:p>
          <a:p>
            <a:r>
              <a:rPr lang="en-AU" sz="1500" dirty="0" smtClean="0">
                <a:solidFill>
                  <a:srgbClr val="FFFF00"/>
                </a:solidFill>
              </a:rPr>
              <a:t>Families come in many forms and early childhood educators need to develop partnerships with all </a:t>
            </a:r>
            <a:r>
              <a:rPr lang="en-AU" sz="1500" dirty="0" smtClean="0">
                <a:solidFill>
                  <a:srgbClr val="FFFF00"/>
                </a:solidFill>
              </a:rPr>
              <a:t>families utilising </a:t>
            </a:r>
            <a:r>
              <a:rPr lang="en-AU" sz="1500" dirty="0" smtClean="0">
                <a:solidFill>
                  <a:srgbClr val="FFFF00"/>
                </a:solidFill>
              </a:rPr>
              <a:t>their service, if they are to provide high quality care and education.</a:t>
            </a:r>
          </a:p>
          <a:p>
            <a:endParaRPr lang="en-AU" sz="1500" dirty="0" smtClean="0">
              <a:solidFill>
                <a:srgbClr val="FFFF00"/>
              </a:solidFill>
            </a:endParaRPr>
          </a:p>
          <a:p>
            <a:r>
              <a:rPr lang="en-AU" sz="1500" dirty="0" smtClean="0">
                <a:solidFill>
                  <a:srgbClr val="FFFF00"/>
                </a:solidFill>
              </a:rPr>
              <a:t>It </a:t>
            </a:r>
            <a:r>
              <a:rPr lang="en-AU" sz="1500" dirty="0" smtClean="0">
                <a:solidFill>
                  <a:srgbClr val="FFFF00"/>
                </a:solidFill>
              </a:rPr>
              <a:t>is important for early childhood educators to understand the diversity of</a:t>
            </a:r>
          </a:p>
          <a:p>
            <a:r>
              <a:rPr lang="en-AU" sz="1500" dirty="0" smtClean="0">
                <a:solidFill>
                  <a:srgbClr val="FFFF00"/>
                </a:solidFill>
              </a:rPr>
              <a:t>family types and cultures. Family members may include Mothers, Fathers, Grandparents, extended </a:t>
            </a:r>
            <a:r>
              <a:rPr lang="en-AU" sz="1500" dirty="0" smtClean="0">
                <a:solidFill>
                  <a:srgbClr val="FFFF00"/>
                </a:solidFill>
              </a:rPr>
              <a:t>family members</a:t>
            </a:r>
            <a:r>
              <a:rPr lang="en-AU" sz="1500" dirty="0" smtClean="0">
                <a:solidFill>
                  <a:srgbClr val="FFFF00"/>
                </a:solidFill>
              </a:rPr>
              <a:t>, siblings and foster children, amongst others.</a:t>
            </a:r>
          </a:p>
          <a:p>
            <a:endParaRPr lang="en-AU" sz="1500" dirty="0" smtClean="0">
              <a:solidFill>
                <a:srgbClr val="FFFF00"/>
              </a:solidFill>
            </a:endParaRPr>
          </a:p>
          <a:p>
            <a:r>
              <a:rPr lang="en-AU" sz="1500" dirty="0" smtClean="0">
                <a:solidFill>
                  <a:srgbClr val="FFFF00"/>
                </a:solidFill>
              </a:rPr>
              <a:t>An </a:t>
            </a:r>
            <a:r>
              <a:rPr lang="en-AU" sz="1500" dirty="0" smtClean="0">
                <a:solidFill>
                  <a:srgbClr val="FFFF00"/>
                </a:solidFill>
              </a:rPr>
              <a:t>important part of engaging </a:t>
            </a:r>
            <a:r>
              <a:rPr lang="en-AU" sz="1500" dirty="0" smtClean="0">
                <a:solidFill>
                  <a:srgbClr val="FFFF00"/>
                </a:solidFill>
              </a:rPr>
              <a:t>in family-centred </a:t>
            </a:r>
            <a:r>
              <a:rPr lang="en-AU" sz="1500" dirty="0" smtClean="0">
                <a:solidFill>
                  <a:srgbClr val="FFFF00"/>
                </a:solidFill>
              </a:rPr>
              <a:t>practice is developing partnerships between Early Childhood Educators and families of </a:t>
            </a:r>
            <a:r>
              <a:rPr lang="en-AU" sz="1500" dirty="0" smtClean="0">
                <a:solidFill>
                  <a:srgbClr val="FFFF00"/>
                </a:solidFill>
              </a:rPr>
              <a:t>the children </a:t>
            </a:r>
            <a:r>
              <a:rPr lang="en-AU" sz="1500" dirty="0" smtClean="0">
                <a:solidFill>
                  <a:srgbClr val="FFFF00"/>
                </a:solidFill>
              </a:rPr>
              <a:t>in care.</a:t>
            </a:r>
          </a:p>
          <a:p>
            <a:endParaRPr lang="en-AU" sz="1500" dirty="0" smtClean="0">
              <a:solidFill>
                <a:srgbClr val="FFFF00"/>
              </a:solidFill>
            </a:endParaRPr>
          </a:p>
          <a:p>
            <a:r>
              <a:rPr lang="en-AU" sz="1500" dirty="0" smtClean="0">
                <a:solidFill>
                  <a:srgbClr val="FFFF00"/>
                </a:solidFill>
              </a:rPr>
              <a:t>A </a:t>
            </a:r>
            <a:r>
              <a:rPr lang="en-AU" sz="1500" dirty="0" smtClean="0">
                <a:solidFill>
                  <a:srgbClr val="FFFF00"/>
                </a:solidFill>
              </a:rPr>
              <a:t>positive partnership with families is essential to providing high quality care and </a:t>
            </a:r>
            <a:r>
              <a:rPr lang="en-AU" sz="1500" dirty="0" smtClean="0">
                <a:solidFill>
                  <a:srgbClr val="FFFF00"/>
                </a:solidFill>
              </a:rPr>
              <a:t>education accurately </a:t>
            </a:r>
            <a:r>
              <a:rPr lang="en-AU" sz="1500" dirty="0" smtClean="0">
                <a:solidFill>
                  <a:srgbClr val="FFFF00"/>
                </a:solidFill>
              </a:rPr>
              <a:t>describes a partnership with families as a team working for mutual benefit and the good of </a:t>
            </a:r>
            <a:r>
              <a:rPr lang="en-AU" sz="1500" dirty="0" smtClean="0">
                <a:solidFill>
                  <a:srgbClr val="FFFF00"/>
                </a:solidFill>
              </a:rPr>
              <a:t>the children</a:t>
            </a:r>
            <a:r>
              <a:rPr lang="en-AU" sz="1500" dirty="0" smtClean="0">
                <a:solidFill>
                  <a:srgbClr val="FFFF00"/>
                </a:solidFill>
              </a:rPr>
              <a:t>. Through the development of such a partnership, educators learn to effectively communicate </a:t>
            </a:r>
            <a:r>
              <a:rPr lang="en-AU" sz="1500" dirty="0" smtClean="0">
                <a:solidFill>
                  <a:srgbClr val="FFFF00"/>
                </a:solidFill>
              </a:rPr>
              <a:t>with the </a:t>
            </a:r>
            <a:r>
              <a:rPr lang="en-AU" sz="1500" dirty="0" smtClean="0">
                <a:solidFill>
                  <a:srgbClr val="FFFF00"/>
                </a:solidFill>
              </a:rPr>
              <a:t>wide range of families they come into contact with, and children benefit from the understanding </a:t>
            </a:r>
            <a:r>
              <a:rPr lang="en-AU" sz="1500" dirty="0" smtClean="0">
                <a:solidFill>
                  <a:srgbClr val="FFFF00"/>
                </a:solidFill>
              </a:rPr>
              <a:t>that occurs </a:t>
            </a:r>
            <a:r>
              <a:rPr lang="en-AU" sz="1500" dirty="0" smtClean="0">
                <a:solidFill>
                  <a:srgbClr val="FFFF00"/>
                </a:solidFill>
              </a:rPr>
              <a:t>between them.</a:t>
            </a:r>
          </a:p>
          <a:p>
            <a:endParaRPr lang="en-AU" sz="1500" dirty="0" smtClean="0">
              <a:solidFill>
                <a:srgbClr val="FFFF00"/>
              </a:solidFill>
            </a:endParaRPr>
          </a:p>
          <a:p>
            <a:r>
              <a:rPr lang="en-AU" sz="1500" dirty="0" smtClean="0">
                <a:solidFill>
                  <a:srgbClr val="FFFF00"/>
                </a:solidFill>
              </a:rPr>
              <a:t>Working </a:t>
            </a:r>
            <a:r>
              <a:rPr lang="en-AU" sz="1500" dirty="0" smtClean="0">
                <a:solidFill>
                  <a:srgbClr val="FFFF00"/>
                </a:solidFill>
              </a:rPr>
              <a:t>with children requires the professional Educator to actively view the child in association with </a:t>
            </a:r>
            <a:r>
              <a:rPr lang="en-AU" sz="1500" dirty="0" smtClean="0">
                <a:solidFill>
                  <a:srgbClr val="FFFF00"/>
                </a:solidFill>
              </a:rPr>
              <a:t>the family</a:t>
            </a:r>
            <a:r>
              <a:rPr lang="en-AU" sz="1500" dirty="0" smtClean="0">
                <a:solidFill>
                  <a:srgbClr val="FFFF00"/>
                </a:solidFill>
              </a:rPr>
              <a:t>. The child needs to be viewed within the context of their family. The Educator needs to be aware </a:t>
            </a:r>
            <a:r>
              <a:rPr lang="en-AU" sz="1500" dirty="0" smtClean="0">
                <a:solidFill>
                  <a:srgbClr val="FFFF00"/>
                </a:solidFill>
              </a:rPr>
              <a:t>and respectful </a:t>
            </a:r>
            <a:r>
              <a:rPr lang="en-AU" sz="1500" dirty="0" smtClean="0">
                <a:solidFill>
                  <a:srgbClr val="FFFF00"/>
                </a:solidFill>
              </a:rPr>
              <a:t>of the culture, values and concerns of the family. In order to be responsive and effective, </a:t>
            </a:r>
            <a:r>
              <a:rPr lang="en-AU" sz="1500" dirty="0" smtClean="0">
                <a:solidFill>
                  <a:srgbClr val="FFFF00"/>
                </a:solidFill>
              </a:rPr>
              <a:t>the child’s </a:t>
            </a:r>
            <a:r>
              <a:rPr lang="en-AU" sz="1500" dirty="0" smtClean="0">
                <a:solidFill>
                  <a:srgbClr val="FFFF00"/>
                </a:solidFill>
              </a:rPr>
              <a:t>needs, interests and the context must be considered by the Educator. This is most </a:t>
            </a:r>
            <a:r>
              <a:rPr lang="en-AU" sz="1500" dirty="0" smtClean="0">
                <a:solidFill>
                  <a:srgbClr val="FFFF00"/>
                </a:solidFill>
              </a:rPr>
              <a:t>effectively achieved </a:t>
            </a:r>
            <a:r>
              <a:rPr lang="en-AU" sz="1500" dirty="0" smtClean="0">
                <a:solidFill>
                  <a:srgbClr val="FFFF00"/>
                </a:solidFill>
              </a:rPr>
              <a:t>when Educators utilise a range of strategies that proactively include the family, welcome </a:t>
            </a:r>
            <a:r>
              <a:rPr lang="en-AU" sz="1500" dirty="0" smtClean="0">
                <a:solidFill>
                  <a:srgbClr val="FFFF00"/>
                </a:solidFill>
              </a:rPr>
              <a:t>families and </a:t>
            </a:r>
            <a:r>
              <a:rPr lang="en-AU" sz="1500" dirty="0" smtClean="0">
                <a:solidFill>
                  <a:srgbClr val="FFFF00"/>
                </a:solidFill>
              </a:rPr>
              <a:t>plan programs that both reflect and invite parent input</a:t>
            </a:r>
            <a:r>
              <a:rPr lang="en-AU" sz="1500" dirty="0" smtClean="0">
                <a:solidFill>
                  <a:srgbClr val="FFFF00"/>
                </a:solidFill>
              </a:rPr>
              <a:t>.</a:t>
            </a:r>
          </a:p>
          <a:p>
            <a:endParaRPr lang="en-AU" sz="1400" dirty="0" smtClean="0"/>
          </a:p>
          <a:p>
            <a:endParaRPr lang="en-AU" sz="1400" dirty="0"/>
          </a:p>
        </p:txBody>
      </p:sp>
      <p:pic>
        <p:nvPicPr>
          <p:cNvPr id="6" name="Picture 5"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9753" y="462585"/>
            <a:ext cx="8529447" cy="5570756"/>
          </a:xfrm>
          <a:prstGeom prst="rect">
            <a:avLst/>
          </a:prstGeom>
          <a:noFill/>
        </p:spPr>
        <p:txBody>
          <a:bodyPr wrap="square" rtlCol="0">
            <a:spAutoFit/>
          </a:bodyPr>
          <a:lstStyle/>
          <a:p>
            <a:r>
              <a:rPr lang="en-AU" b="1" dirty="0" smtClean="0">
                <a:solidFill>
                  <a:srgbClr val="FFFF00"/>
                </a:solidFill>
              </a:rPr>
              <a:t>We are caring for other people’s </a:t>
            </a:r>
            <a:r>
              <a:rPr lang="en-AU" b="1" dirty="0" smtClean="0">
                <a:solidFill>
                  <a:srgbClr val="FFFF00"/>
                </a:solidFill>
              </a:rPr>
              <a:t>children</a:t>
            </a:r>
          </a:p>
          <a:p>
            <a:endParaRPr lang="en-AU" b="1" dirty="0" smtClean="0">
              <a:solidFill>
                <a:srgbClr val="FFFF00"/>
              </a:solidFill>
            </a:endParaRPr>
          </a:p>
          <a:p>
            <a:r>
              <a:rPr lang="en-AU" sz="1400" dirty="0" smtClean="0">
                <a:solidFill>
                  <a:srgbClr val="FFFF00"/>
                </a:solidFill>
              </a:rPr>
              <a:t>While this may at first seem a simple phrase, it is significant and should serve as a reminder to </a:t>
            </a:r>
            <a:r>
              <a:rPr lang="en-AU" sz="1400" dirty="0" smtClean="0">
                <a:solidFill>
                  <a:srgbClr val="FFFF00"/>
                </a:solidFill>
              </a:rPr>
              <a:t>educators who </a:t>
            </a:r>
            <a:r>
              <a:rPr lang="en-AU" sz="1400" dirty="0" smtClean="0">
                <a:solidFill>
                  <a:srgbClr val="FFFF00"/>
                </a:solidFill>
              </a:rPr>
              <a:t>sometimes act as if the children in their care </a:t>
            </a:r>
            <a:r>
              <a:rPr lang="en-AU" sz="1400" dirty="0" smtClean="0">
                <a:solidFill>
                  <a:srgbClr val="FFFF00"/>
                </a:solidFill>
              </a:rPr>
              <a:t>live only </a:t>
            </a:r>
            <a:r>
              <a:rPr lang="en-AU" sz="1400" dirty="0" smtClean="0">
                <a:solidFill>
                  <a:srgbClr val="FFFF00"/>
                </a:solidFill>
              </a:rPr>
              <a:t>at the child care service, and that little else </a:t>
            </a:r>
            <a:r>
              <a:rPr lang="en-AU" sz="1400" dirty="0" smtClean="0">
                <a:solidFill>
                  <a:srgbClr val="FFFF00"/>
                </a:solidFill>
              </a:rPr>
              <a:t>exists in </a:t>
            </a:r>
            <a:r>
              <a:rPr lang="en-AU" sz="1400" dirty="0" smtClean="0">
                <a:solidFill>
                  <a:srgbClr val="FFFF00"/>
                </a:solidFill>
              </a:rPr>
              <a:t>their lives other than their time spent there</a:t>
            </a:r>
            <a:r>
              <a:rPr lang="en-AU" sz="1400" dirty="0" smtClean="0">
                <a:solidFill>
                  <a:srgbClr val="FFFF00"/>
                </a:solidFill>
              </a:rPr>
              <a:t>.</a:t>
            </a:r>
          </a:p>
          <a:p>
            <a:endParaRPr lang="en-AU" sz="1400" dirty="0" smtClean="0">
              <a:solidFill>
                <a:srgbClr val="FFFF00"/>
              </a:solidFill>
            </a:endParaRPr>
          </a:p>
          <a:p>
            <a:r>
              <a:rPr lang="en-AU" sz="1400" dirty="0" smtClean="0">
                <a:solidFill>
                  <a:srgbClr val="FFFF00"/>
                </a:solidFill>
              </a:rPr>
              <a:t>Educators should always remember that families are handing over to you one of the most precious things </a:t>
            </a:r>
            <a:r>
              <a:rPr lang="en-AU" sz="1400" dirty="0" smtClean="0">
                <a:solidFill>
                  <a:srgbClr val="FFFF00"/>
                </a:solidFill>
              </a:rPr>
              <a:t>in their </a:t>
            </a:r>
            <a:r>
              <a:rPr lang="en-AU" sz="1400" dirty="0" smtClean="0">
                <a:solidFill>
                  <a:srgbClr val="FFFF00"/>
                </a:solidFill>
              </a:rPr>
              <a:t>lives. For some, using children’s services may not have been a choice they were (at first) happy </a:t>
            </a:r>
            <a:r>
              <a:rPr lang="en-AU" sz="1400" dirty="0" smtClean="0">
                <a:solidFill>
                  <a:srgbClr val="FFFF00"/>
                </a:solidFill>
              </a:rPr>
              <a:t>to make</a:t>
            </a:r>
            <a:r>
              <a:rPr lang="en-AU" sz="1400" dirty="0" smtClean="0">
                <a:solidFill>
                  <a:srgbClr val="FFFF00"/>
                </a:solidFill>
              </a:rPr>
              <a:t>, so they will be understandably nervous and apprehensive about leaving their child. </a:t>
            </a:r>
            <a:endParaRPr lang="en-AU" sz="1400" dirty="0" smtClean="0">
              <a:solidFill>
                <a:srgbClr val="FFFF00"/>
              </a:solidFill>
            </a:endParaRPr>
          </a:p>
          <a:p>
            <a:endParaRPr lang="en-AU" sz="1400" dirty="0" smtClean="0">
              <a:solidFill>
                <a:srgbClr val="FFFF00"/>
              </a:solidFill>
            </a:endParaRPr>
          </a:p>
          <a:p>
            <a:r>
              <a:rPr lang="en-AU" sz="1400" dirty="0" smtClean="0">
                <a:solidFill>
                  <a:srgbClr val="FFFF00"/>
                </a:solidFill>
              </a:rPr>
              <a:t>Even </a:t>
            </a:r>
            <a:r>
              <a:rPr lang="en-AU" sz="1400" dirty="0" smtClean="0">
                <a:solidFill>
                  <a:srgbClr val="FFFF00"/>
                </a:solidFill>
              </a:rPr>
              <a:t>those </a:t>
            </a:r>
            <a:r>
              <a:rPr lang="en-AU" sz="1400" dirty="0" smtClean="0">
                <a:solidFill>
                  <a:srgbClr val="FFFF00"/>
                </a:solidFill>
              </a:rPr>
              <a:t>who have </a:t>
            </a:r>
            <a:r>
              <a:rPr lang="en-AU" sz="1400" dirty="0" smtClean="0">
                <a:solidFill>
                  <a:srgbClr val="FFFF00"/>
                </a:solidFill>
              </a:rPr>
              <a:t>happily chosen to access child care will be concerned about how their child will get on. While </a:t>
            </a:r>
            <a:r>
              <a:rPr lang="en-AU" sz="1400" dirty="0" smtClean="0">
                <a:solidFill>
                  <a:srgbClr val="FFFF00"/>
                </a:solidFill>
              </a:rPr>
              <a:t>these feelings </a:t>
            </a:r>
            <a:r>
              <a:rPr lang="en-AU" sz="1400" dirty="0" smtClean="0">
                <a:solidFill>
                  <a:srgbClr val="FFFF00"/>
                </a:solidFill>
              </a:rPr>
              <a:t>may only be obvious in the families’ attitudes and behaviour in the early stages, to some extent </a:t>
            </a:r>
            <a:r>
              <a:rPr lang="en-AU" sz="1400" dirty="0" smtClean="0">
                <a:solidFill>
                  <a:srgbClr val="FFFF00"/>
                </a:solidFill>
              </a:rPr>
              <a:t>the thoughts </a:t>
            </a:r>
            <a:r>
              <a:rPr lang="en-AU" sz="1400" dirty="0" smtClean="0">
                <a:solidFill>
                  <a:srgbClr val="FFFF00"/>
                </a:solidFill>
              </a:rPr>
              <a:t>will always be there. Therefore, treating your relationship with the families as an </a:t>
            </a:r>
            <a:r>
              <a:rPr lang="en-AU" sz="1400" dirty="0" smtClean="0">
                <a:solidFill>
                  <a:srgbClr val="FFFF00"/>
                </a:solidFill>
              </a:rPr>
              <a:t>equal partnership</a:t>
            </a:r>
            <a:r>
              <a:rPr lang="en-AU" sz="1400" dirty="0" smtClean="0">
                <a:solidFill>
                  <a:srgbClr val="FFFF00"/>
                </a:solidFill>
              </a:rPr>
              <a:t>, for the ultimate benefit of the children, will help to maintain positive relations and set </a:t>
            </a:r>
            <a:r>
              <a:rPr lang="en-AU" sz="1400" dirty="0" smtClean="0">
                <a:solidFill>
                  <a:srgbClr val="FFFF00"/>
                </a:solidFill>
              </a:rPr>
              <a:t>the families</a:t>
            </a:r>
            <a:r>
              <a:rPr lang="en-AU" sz="1400" dirty="0" smtClean="0">
                <a:solidFill>
                  <a:srgbClr val="FFFF00"/>
                </a:solidFill>
              </a:rPr>
              <a:t>’ minds at ease.</a:t>
            </a:r>
          </a:p>
          <a:p>
            <a:endParaRPr lang="en-AU" sz="1400" dirty="0" smtClean="0">
              <a:solidFill>
                <a:srgbClr val="FFFF00"/>
              </a:solidFill>
            </a:endParaRPr>
          </a:p>
          <a:p>
            <a:r>
              <a:rPr lang="en-AU" sz="1400" dirty="0" smtClean="0">
                <a:solidFill>
                  <a:srgbClr val="FFFF00"/>
                </a:solidFill>
              </a:rPr>
              <a:t>By </a:t>
            </a:r>
            <a:r>
              <a:rPr lang="en-AU" sz="1400" dirty="0" smtClean="0">
                <a:solidFill>
                  <a:srgbClr val="FFFF00"/>
                </a:solidFill>
              </a:rPr>
              <a:t>getting to know children and their families, Educators can use a positive partnership with families </a:t>
            </a:r>
            <a:r>
              <a:rPr lang="en-AU" sz="1400" dirty="0" smtClean="0">
                <a:solidFill>
                  <a:srgbClr val="FFFF00"/>
                </a:solidFill>
              </a:rPr>
              <a:t>to support </a:t>
            </a:r>
            <a:r>
              <a:rPr lang="en-AU" sz="1400" dirty="0" smtClean="0">
                <a:solidFill>
                  <a:srgbClr val="FFFF00"/>
                </a:solidFill>
              </a:rPr>
              <a:t>the learning outcomes for children. Through a collaborative approach with families and </a:t>
            </a:r>
            <a:r>
              <a:rPr lang="en-AU" sz="1400" dirty="0" smtClean="0">
                <a:solidFill>
                  <a:srgbClr val="FFFF00"/>
                </a:solidFill>
              </a:rPr>
              <a:t>Educators, program </a:t>
            </a:r>
            <a:r>
              <a:rPr lang="en-AU" sz="1400" dirty="0" smtClean="0">
                <a:solidFill>
                  <a:srgbClr val="FFFF00"/>
                </a:solidFill>
              </a:rPr>
              <a:t>planning and reflecting on children’s learning experiences is enhanced, which will further </a:t>
            </a:r>
            <a:r>
              <a:rPr lang="en-AU" sz="1400" dirty="0" smtClean="0">
                <a:solidFill>
                  <a:srgbClr val="FFFF00"/>
                </a:solidFill>
              </a:rPr>
              <a:t>benefit the </a:t>
            </a:r>
            <a:r>
              <a:rPr lang="en-AU" sz="1400" dirty="0" smtClean="0">
                <a:solidFill>
                  <a:srgbClr val="FFFF00"/>
                </a:solidFill>
              </a:rPr>
              <a:t>partnership with families and children.</a:t>
            </a:r>
          </a:p>
          <a:p>
            <a:endParaRPr lang="en-AU" sz="1400" dirty="0" smtClean="0">
              <a:solidFill>
                <a:srgbClr val="FFFF00"/>
              </a:solidFill>
            </a:endParaRPr>
          </a:p>
          <a:p>
            <a:r>
              <a:rPr lang="en-AU" sz="1400" dirty="0" smtClean="0">
                <a:solidFill>
                  <a:srgbClr val="FFFF00"/>
                </a:solidFill>
              </a:rPr>
              <a:t>There </a:t>
            </a:r>
            <a:r>
              <a:rPr lang="en-AU" sz="1400" dirty="0" smtClean="0">
                <a:solidFill>
                  <a:srgbClr val="FFFF00"/>
                </a:solidFill>
              </a:rPr>
              <a:t>are further additional benefits, include job satisfaction for Educators, stability of workforce for</a:t>
            </a:r>
          </a:p>
          <a:p>
            <a:r>
              <a:rPr lang="en-AU" sz="1400" dirty="0" smtClean="0">
                <a:solidFill>
                  <a:srgbClr val="FFFF00"/>
                </a:solidFill>
              </a:rPr>
              <a:t>services, opportunities for educators and families to learn from each other and benefits for the community</a:t>
            </a:r>
            <a:r>
              <a:rPr lang="en-AU" dirty="0" smtClean="0">
                <a:solidFill>
                  <a:srgbClr val="FFFF00"/>
                </a:solidFill>
              </a:rPr>
              <a:t>.</a:t>
            </a:r>
            <a:endParaRPr lang="en-AU"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5564" y="378691"/>
            <a:ext cx="8358909" cy="7048083"/>
          </a:xfrm>
          <a:prstGeom prst="rect">
            <a:avLst/>
          </a:prstGeom>
        </p:spPr>
        <p:txBody>
          <a:bodyPr wrap="square">
            <a:spAutoFit/>
          </a:bodyPr>
          <a:lstStyle/>
          <a:p>
            <a:r>
              <a:rPr lang="en-AU" b="1" dirty="0" smtClean="0">
                <a:solidFill>
                  <a:srgbClr val="FFFF00"/>
                </a:solidFill>
              </a:rPr>
              <a:t>A partnership from the families’ perspective</a:t>
            </a:r>
          </a:p>
          <a:p>
            <a:endParaRPr lang="en-AU" sz="1400" dirty="0" smtClean="0">
              <a:solidFill>
                <a:srgbClr val="FFFF00"/>
              </a:solidFill>
            </a:endParaRPr>
          </a:p>
          <a:p>
            <a:r>
              <a:rPr lang="en-AU" sz="1400" dirty="0" smtClean="0">
                <a:solidFill>
                  <a:srgbClr val="FFFF00"/>
                </a:solidFill>
              </a:rPr>
              <a:t>Partnerships </a:t>
            </a:r>
            <a:r>
              <a:rPr lang="en-AU" sz="1400" dirty="0" smtClean="0">
                <a:solidFill>
                  <a:srgbClr val="FFFF00"/>
                </a:solidFill>
              </a:rPr>
              <a:t>between families and early childhood educators may sometimes seem one-sided, that </a:t>
            </a:r>
            <a:r>
              <a:rPr lang="en-AU" sz="1400" dirty="0" smtClean="0">
                <a:solidFill>
                  <a:srgbClr val="FFFF00"/>
                </a:solidFill>
              </a:rPr>
              <a:t>the educator </a:t>
            </a:r>
            <a:r>
              <a:rPr lang="en-AU" sz="1400" dirty="0" smtClean="0">
                <a:solidFill>
                  <a:srgbClr val="FFFF00"/>
                </a:solidFill>
              </a:rPr>
              <a:t>appears to be doing all the work. This may be due to one or more reasons</a:t>
            </a:r>
            <a:r>
              <a:rPr lang="en-AU" sz="1400" dirty="0" smtClean="0">
                <a:solidFill>
                  <a:srgbClr val="FFFF00"/>
                </a:solidFill>
              </a:rPr>
              <a:t>:</a:t>
            </a:r>
          </a:p>
          <a:p>
            <a:endParaRPr lang="en-AU" sz="1400" dirty="0" smtClean="0">
              <a:solidFill>
                <a:srgbClr val="FFFF00"/>
              </a:solidFill>
            </a:endParaRPr>
          </a:p>
          <a:p>
            <a:pPr>
              <a:buFont typeface="Wingdings" pitchFamily="2" charset="2"/>
              <a:buChar char="Ø"/>
            </a:pPr>
            <a:r>
              <a:rPr lang="en-AU" sz="1400" dirty="0" smtClean="0">
                <a:solidFill>
                  <a:srgbClr val="FFFF00"/>
                </a:solidFill>
              </a:rPr>
              <a:t>Some </a:t>
            </a:r>
            <a:r>
              <a:rPr lang="en-AU" sz="1400" dirty="0" smtClean="0">
                <a:solidFill>
                  <a:srgbClr val="FFFF00"/>
                </a:solidFill>
              </a:rPr>
              <a:t>families may not see the importance of developing a partnership with their child’s educators</a:t>
            </a:r>
            <a:r>
              <a:rPr lang="en-AU" sz="1400" dirty="0" smtClean="0">
                <a:solidFill>
                  <a:srgbClr val="FFFF00"/>
                </a:solidFill>
              </a:rPr>
              <a:t>;</a:t>
            </a:r>
          </a:p>
          <a:p>
            <a:pPr>
              <a:buFont typeface="Wingdings" pitchFamily="2" charset="2"/>
              <a:buChar char="Ø"/>
            </a:pPr>
            <a:endParaRPr lang="en-AU" sz="1400" dirty="0" smtClean="0">
              <a:solidFill>
                <a:srgbClr val="FFFF00"/>
              </a:solidFill>
            </a:endParaRPr>
          </a:p>
          <a:p>
            <a:pPr>
              <a:buFont typeface="Wingdings" pitchFamily="2" charset="2"/>
              <a:buChar char="Ø"/>
            </a:pPr>
            <a:r>
              <a:rPr lang="en-AU" sz="1400" dirty="0" smtClean="0">
                <a:solidFill>
                  <a:srgbClr val="FFFF00"/>
                </a:solidFill>
              </a:rPr>
              <a:t>Raising children is a lifetime commitment for families whereas educators are employed to do a job</a:t>
            </a:r>
          </a:p>
          <a:p>
            <a:pPr>
              <a:buFont typeface="Wingdings" pitchFamily="2" charset="2"/>
              <a:buChar char="Ø"/>
            </a:pPr>
            <a:endParaRPr lang="en-AU" sz="1400" dirty="0" smtClean="0">
              <a:solidFill>
                <a:srgbClr val="FFFF00"/>
              </a:solidFill>
            </a:endParaRPr>
          </a:p>
          <a:p>
            <a:pPr>
              <a:buFont typeface="Wingdings" pitchFamily="2" charset="2"/>
              <a:buChar char="Ø"/>
            </a:pPr>
            <a:r>
              <a:rPr lang="en-AU" sz="1400" dirty="0" smtClean="0">
                <a:solidFill>
                  <a:srgbClr val="FFFF00"/>
                </a:solidFill>
              </a:rPr>
              <a:t>Families </a:t>
            </a:r>
            <a:r>
              <a:rPr lang="en-AU" sz="1400" dirty="0" smtClean="0">
                <a:solidFill>
                  <a:srgbClr val="FFFF00"/>
                </a:solidFill>
              </a:rPr>
              <a:t>have many responsibilities and concerns, of which their child at the centre is just </a:t>
            </a:r>
            <a:r>
              <a:rPr lang="en-AU" sz="1400" dirty="0" smtClean="0">
                <a:solidFill>
                  <a:srgbClr val="FFFF00"/>
                </a:solidFill>
              </a:rPr>
              <a:t>one, whereas </a:t>
            </a:r>
            <a:r>
              <a:rPr lang="en-AU" sz="1400" dirty="0" smtClean="0">
                <a:solidFill>
                  <a:srgbClr val="FFFF00"/>
                </a:solidFill>
              </a:rPr>
              <a:t>educators’ primary interest while at work is the children in their care</a:t>
            </a:r>
            <a:r>
              <a:rPr lang="en-AU" sz="1400" dirty="0" smtClean="0">
                <a:solidFill>
                  <a:srgbClr val="FFFF00"/>
                </a:solidFill>
              </a:rPr>
              <a:t>;</a:t>
            </a:r>
          </a:p>
          <a:p>
            <a:pPr>
              <a:buFont typeface="Wingdings" pitchFamily="2" charset="2"/>
              <a:buChar char="Ø"/>
            </a:pPr>
            <a:endParaRPr lang="en-AU" sz="1400" dirty="0" smtClean="0">
              <a:solidFill>
                <a:srgbClr val="FFFF00"/>
              </a:solidFill>
            </a:endParaRPr>
          </a:p>
          <a:p>
            <a:pPr>
              <a:buFont typeface="Wingdings" pitchFamily="2" charset="2"/>
              <a:buChar char="Ø"/>
            </a:pPr>
            <a:r>
              <a:rPr lang="en-AU" sz="1400" dirty="0" smtClean="0">
                <a:solidFill>
                  <a:srgbClr val="FFFF00"/>
                </a:solidFill>
              </a:rPr>
              <a:t>When </a:t>
            </a:r>
            <a:r>
              <a:rPr lang="en-AU" sz="1400" dirty="0" smtClean="0">
                <a:solidFill>
                  <a:srgbClr val="FFFF00"/>
                </a:solidFill>
              </a:rPr>
              <a:t>offered opportunities to have input into the way the service operates, or to meet with </a:t>
            </a:r>
            <a:r>
              <a:rPr lang="en-AU" sz="1400" dirty="0" smtClean="0">
                <a:solidFill>
                  <a:srgbClr val="FFFF00"/>
                </a:solidFill>
              </a:rPr>
              <a:t>their child’s </a:t>
            </a:r>
            <a:r>
              <a:rPr lang="en-AU" sz="1400" dirty="0" smtClean="0">
                <a:solidFill>
                  <a:srgbClr val="FFFF00"/>
                </a:solidFill>
              </a:rPr>
              <a:t>educators, some families may seem uninterested or even insulted. This may actually </a:t>
            </a:r>
            <a:r>
              <a:rPr lang="en-AU" sz="1400" dirty="0" smtClean="0">
                <a:solidFill>
                  <a:srgbClr val="FFFF00"/>
                </a:solidFill>
              </a:rPr>
              <a:t>be because </a:t>
            </a:r>
            <a:r>
              <a:rPr lang="en-AU" sz="1400" dirty="0" smtClean="0">
                <a:solidFill>
                  <a:srgbClr val="FFFF00"/>
                </a:solidFill>
              </a:rPr>
              <a:t>they feel it is not their place to tell you how to do your job, you are the </a:t>
            </a:r>
            <a:r>
              <a:rPr lang="en-AU" sz="1400" dirty="0" smtClean="0">
                <a:solidFill>
                  <a:srgbClr val="FFFF00"/>
                </a:solidFill>
              </a:rPr>
              <a:t>professional</a:t>
            </a:r>
          </a:p>
          <a:p>
            <a:pPr>
              <a:buFont typeface="Wingdings" pitchFamily="2" charset="2"/>
              <a:buChar char="Ø"/>
            </a:pPr>
            <a:endParaRPr lang="en-AU" sz="1400" dirty="0" smtClean="0">
              <a:solidFill>
                <a:srgbClr val="FFFF00"/>
              </a:solidFill>
            </a:endParaRPr>
          </a:p>
          <a:p>
            <a:pPr>
              <a:buFont typeface="Wingdings" pitchFamily="2" charset="2"/>
              <a:buChar char="Ø"/>
            </a:pPr>
            <a:r>
              <a:rPr lang="en-AU" sz="1400" dirty="0" smtClean="0">
                <a:solidFill>
                  <a:srgbClr val="FFFF00"/>
                </a:solidFill>
              </a:rPr>
              <a:t>Many </a:t>
            </a:r>
            <a:r>
              <a:rPr lang="en-AU" sz="1400" dirty="0" smtClean="0">
                <a:solidFill>
                  <a:srgbClr val="FFFF00"/>
                </a:solidFill>
              </a:rPr>
              <a:t>families constantly feel inadequate in their role, and their contact with their child’s </a:t>
            </a:r>
            <a:r>
              <a:rPr lang="en-AU" sz="1400" dirty="0" smtClean="0">
                <a:solidFill>
                  <a:srgbClr val="FFFF00"/>
                </a:solidFill>
              </a:rPr>
              <a:t>educators may </a:t>
            </a:r>
            <a:r>
              <a:rPr lang="en-AU" sz="1400" dirty="0" smtClean="0">
                <a:solidFill>
                  <a:srgbClr val="FFFF00"/>
                </a:solidFill>
              </a:rPr>
              <a:t>compound this feeling, when they see </a:t>
            </a:r>
            <a:r>
              <a:rPr lang="en-AU" sz="1400" dirty="0" smtClean="0">
                <a:solidFill>
                  <a:srgbClr val="FFFF00"/>
                </a:solidFill>
              </a:rPr>
              <a:t>how (relatively</a:t>
            </a:r>
            <a:r>
              <a:rPr lang="en-AU" sz="1400" dirty="0" smtClean="0">
                <a:solidFill>
                  <a:srgbClr val="FFFF00"/>
                </a:solidFill>
              </a:rPr>
              <a:t>) easily 5, 10 or more children </a:t>
            </a:r>
            <a:r>
              <a:rPr lang="en-AU" sz="1400" dirty="0" smtClean="0">
                <a:solidFill>
                  <a:srgbClr val="FFFF00"/>
                </a:solidFill>
              </a:rPr>
              <a:t>are managed</a:t>
            </a:r>
          </a:p>
          <a:p>
            <a:pPr>
              <a:buFont typeface="Wingdings" pitchFamily="2" charset="2"/>
              <a:buChar char="Ø"/>
            </a:pPr>
            <a:endParaRPr lang="en-AU" sz="1400" dirty="0" smtClean="0">
              <a:solidFill>
                <a:srgbClr val="FFFF00"/>
              </a:solidFill>
            </a:endParaRPr>
          </a:p>
          <a:p>
            <a:pPr>
              <a:buFont typeface="Wingdings" pitchFamily="2" charset="2"/>
              <a:buChar char="Ø"/>
            </a:pPr>
            <a:r>
              <a:rPr lang="en-AU" sz="1400" dirty="0" smtClean="0">
                <a:solidFill>
                  <a:srgbClr val="FFFF00"/>
                </a:solidFill>
              </a:rPr>
              <a:t>Families </a:t>
            </a:r>
            <a:r>
              <a:rPr lang="en-AU" sz="1400" dirty="0" smtClean="0">
                <a:solidFill>
                  <a:srgbClr val="FFFF00"/>
                </a:solidFill>
              </a:rPr>
              <a:t>may be unaware of the ways they can be more involved in their service, or the needs of</a:t>
            </a:r>
          </a:p>
          <a:p>
            <a:r>
              <a:rPr lang="en-AU" sz="1400" dirty="0" smtClean="0">
                <a:solidFill>
                  <a:srgbClr val="FFFF00"/>
                </a:solidFill>
              </a:rPr>
              <a:t>the service</a:t>
            </a:r>
            <a:r>
              <a:rPr lang="en-AU" sz="1400" dirty="0" smtClean="0">
                <a:solidFill>
                  <a:srgbClr val="FFFF00"/>
                </a:solidFill>
              </a:rPr>
              <a:t>;</a:t>
            </a:r>
          </a:p>
          <a:p>
            <a:endParaRPr lang="en-AU" sz="1400" dirty="0" smtClean="0">
              <a:solidFill>
                <a:srgbClr val="FFFF00"/>
              </a:solidFill>
            </a:endParaRPr>
          </a:p>
          <a:p>
            <a:pPr>
              <a:buFont typeface="Wingdings" pitchFamily="2" charset="2"/>
              <a:buChar char="Ø"/>
            </a:pPr>
            <a:r>
              <a:rPr lang="en-AU" sz="1400" dirty="0" smtClean="0">
                <a:solidFill>
                  <a:srgbClr val="FFFF00"/>
                </a:solidFill>
              </a:rPr>
              <a:t>The busy lives of families often mean that they have limited time to communicate effectively with</a:t>
            </a:r>
          </a:p>
          <a:p>
            <a:r>
              <a:rPr lang="en-AU" sz="1400" dirty="0" smtClean="0">
                <a:solidFill>
                  <a:srgbClr val="FFFF00"/>
                </a:solidFill>
              </a:rPr>
              <a:t>their child’s educators</a:t>
            </a:r>
            <a:r>
              <a:rPr lang="en-AU" sz="1400" dirty="0" smtClean="0">
                <a:solidFill>
                  <a:srgbClr val="FFFF00"/>
                </a:solidFill>
              </a:rPr>
              <a:t>.</a:t>
            </a:r>
          </a:p>
          <a:p>
            <a:r>
              <a:rPr lang="en-AU" sz="1400" dirty="0" smtClean="0">
                <a:solidFill>
                  <a:srgbClr val="FFFF00"/>
                </a:solidFill>
              </a:rPr>
              <a:t>Educators who have an awareness and understanding of these realities will be better able to manage </a:t>
            </a:r>
            <a:r>
              <a:rPr lang="en-AU" sz="1400" dirty="0" smtClean="0">
                <a:solidFill>
                  <a:srgbClr val="FFFF00"/>
                </a:solidFill>
              </a:rPr>
              <a:t>their relationship </a:t>
            </a:r>
            <a:r>
              <a:rPr lang="en-AU" sz="1400" dirty="0" smtClean="0">
                <a:solidFill>
                  <a:srgbClr val="FFFF00"/>
                </a:solidFill>
              </a:rPr>
              <a:t>with families in the long term. On the other hand, those who have unrealistic, high</a:t>
            </a:r>
          </a:p>
          <a:p>
            <a:r>
              <a:rPr lang="en-AU" sz="1400" dirty="0" smtClean="0">
                <a:solidFill>
                  <a:srgbClr val="FFFF00"/>
                </a:solidFill>
              </a:rPr>
              <a:t>expectations of families will be more likely to create difficult, prickly relationships that ultimately have </a:t>
            </a:r>
            <a:r>
              <a:rPr lang="en-AU" sz="1400" dirty="0" smtClean="0">
                <a:solidFill>
                  <a:srgbClr val="FFFF00"/>
                </a:solidFill>
              </a:rPr>
              <a:t>an adverse </a:t>
            </a:r>
            <a:r>
              <a:rPr lang="en-AU" sz="1400" dirty="0" smtClean="0">
                <a:solidFill>
                  <a:srgbClr val="FFFF00"/>
                </a:solidFill>
              </a:rPr>
              <a:t>effect on the children.</a:t>
            </a:r>
          </a:p>
          <a:p>
            <a:endParaRPr lang="en-AU" sz="1400" dirty="0" smtClean="0"/>
          </a:p>
          <a:p>
            <a:endParaRPr lang="en-AU" sz="1400" dirty="0" smtClean="0">
              <a:solidFill>
                <a:srgbClr val="FFFF00"/>
              </a:solidFill>
            </a:endParaRPr>
          </a:p>
          <a:p>
            <a:endParaRPr lang="en-AU" sz="1400"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0982" y="520511"/>
            <a:ext cx="8497454" cy="6678751"/>
          </a:xfrm>
          <a:prstGeom prst="rect">
            <a:avLst/>
          </a:prstGeom>
        </p:spPr>
        <p:txBody>
          <a:bodyPr wrap="square">
            <a:spAutoFit/>
          </a:bodyPr>
          <a:lstStyle/>
          <a:p>
            <a:r>
              <a:rPr lang="en-AU" sz="1400" dirty="0" smtClean="0">
                <a:solidFill>
                  <a:srgbClr val="FFFF00"/>
                </a:solidFill>
              </a:rPr>
              <a:t>Of </a:t>
            </a:r>
            <a:r>
              <a:rPr lang="en-AU" sz="1400" dirty="0" smtClean="0">
                <a:solidFill>
                  <a:srgbClr val="FFFF00"/>
                </a:solidFill>
              </a:rPr>
              <a:t>course, it is reasonable to expect that families make some commitment to forming partnerships with </a:t>
            </a:r>
            <a:r>
              <a:rPr lang="en-AU" sz="1400" dirty="0" smtClean="0">
                <a:solidFill>
                  <a:srgbClr val="FFFF00"/>
                </a:solidFill>
              </a:rPr>
              <a:t>the educators </a:t>
            </a:r>
            <a:r>
              <a:rPr lang="en-AU" sz="1400" dirty="0" smtClean="0">
                <a:solidFill>
                  <a:srgbClr val="FFFF00"/>
                </a:solidFill>
              </a:rPr>
              <a:t>of their children. However, it is also reasonable to assume that some may need to be informed </a:t>
            </a:r>
            <a:r>
              <a:rPr lang="en-AU" sz="1400" dirty="0" smtClean="0">
                <a:solidFill>
                  <a:srgbClr val="FFFF00"/>
                </a:solidFill>
              </a:rPr>
              <a:t>or convinced </a:t>
            </a:r>
            <a:r>
              <a:rPr lang="en-AU" sz="1400" dirty="0" smtClean="0">
                <a:solidFill>
                  <a:srgbClr val="FFFF00"/>
                </a:solidFill>
              </a:rPr>
              <a:t>of the benefits of doing so. Educators can draw attention to the tangible outcomes of </a:t>
            </a:r>
            <a:r>
              <a:rPr lang="en-AU" sz="1400" dirty="0" smtClean="0">
                <a:solidFill>
                  <a:srgbClr val="FFFF00"/>
                </a:solidFill>
              </a:rPr>
              <a:t>educators family member </a:t>
            </a:r>
            <a:r>
              <a:rPr lang="en-AU" sz="1400" dirty="0" smtClean="0">
                <a:solidFill>
                  <a:srgbClr val="FFFF00"/>
                </a:solidFill>
              </a:rPr>
              <a:t>chats in the morning (</a:t>
            </a:r>
            <a:r>
              <a:rPr lang="en-AU" sz="1400" dirty="0" err="1" smtClean="0">
                <a:solidFill>
                  <a:srgbClr val="FFFF00"/>
                </a:solidFill>
              </a:rPr>
              <a:t>eg</a:t>
            </a:r>
            <a:r>
              <a:rPr lang="en-AU" sz="1400" dirty="0" smtClean="0">
                <a:solidFill>
                  <a:srgbClr val="FFFF00"/>
                </a:solidFill>
              </a:rPr>
              <a:t>. parent chatting about the weekend’s events, leading to changes </a:t>
            </a:r>
            <a:r>
              <a:rPr lang="en-AU" sz="1400" dirty="0" smtClean="0">
                <a:solidFill>
                  <a:srgbClr val="FFFF00"/>
                </a:solidFill>
              </a:rPr>
              <a:t>in the </a:t>
            </a:r>
            <a:r>
              <a:rPr lang="en-AU" sz="1400" dirty="0" smtClean="0">
                <a:solidFill>
                  <a:srgbClr val="FFFF00"/>
                </a:solidFill>
              </a:rPr>
              <a:t>program to reflect the child’s </a:t>
            </a:r>
            <a:r>
              <a:rPr lang="en-AU" sz="1400" dirty="0" smtClean="0">
                <a:solidFill>
                  <a:srgbClr val="FFFF00"/>
                </a:solidFill>
              </a:rPr>
              <a:t> interests</a:t>
            </a:r>
            <a:r>
              <a:rPr lang="en-AU" sz="1400" dirty="0" smtClean="0">
                <a:solidFill>
                  <a:srgbClr val="FFFF00"/>
                </a:solidFill>
              </a:rPr>
              <a:t>), the benefits of a communication book (</a:t>
            </a:r>
            <a:r>
              <a:rPr lang="en-AU" sz="1400" dirty="0" err="1" smtClean="0">
                <a:solidFill>
                  <a:srgbClr val="FFFF00"/>
                </a:solidFill>
              </a:rPr>
              <a:t>eg</a:t>
            </a:r>
            <a:r>
              <a:rPr lang="en-AU" sz="1400" dirty="0" smtClean="0">
                <a:solidFill>
                  <a:srgbClr val="FFFF00"/>
                </a:solidFill>
              </a:rPr>
              <a:t>. educator </a:t>
            </a:r>
            <a:r>
              <a:rPr lang="en-AU" sz="1400" dirty="0" smtClean="0">
                <a:solidFill>
                  <a:srgbClr val="FFFF00"/>
                </a:solidFill>
              </a:rPr>
              <a:t>can explain at length </a:t>
            </a:r>
            <a:r>
              <a:rPr lang="en-AU" sz="1400" dirty="0" smtClean="0">
                <a:solidFill>
                  <a:srgbClr val="FFFF00"/>
                </a:solidFill>
              </a:rPr>
              <a:t>the significance of a child’s painting), or spend a few minutes in </a:t>
            </a:r>
            <a:r>
              <a:rPr lang="en-AU" sz="1400" dirty="0" smtClean="0">
                <a:solidFill>
                  <a:srgbClr val="FFFF00"/>
                </a:solidFill>
              </a:rPr>
              <a:t>the room </a:t>
            </a:r>
            <a:r>
              <a:rPr lang="en-AU" sz="1400" dirty="0" smtClean="0">
                <a:solidFill>
                  <a:srgbClr val="FFFF00"/>
                </a:solidFill>
              </a:rPr>
              <a:t>in </a:t>
            </a:r>
            <a:r>
              <a:rPr lang="en-AU" sz="1400" dirty="0" smtClean="0">
                <a:solidFill>
                  <a:srgbClr val="FFFF00"/>
                </a:solidFill>
              </a:rPr>
              <a:t>the afternoons </a:t>
            </a:r>
            <a:r>
              <a:rPr lang="en-AU" sz="1400" dirty="0" smtClean="0">
                <a:solidFill>
                  <a:srgbClr val="FFFF00"/>
                </a:solidFill>
              </a:rPr>
              <a:t>(</a:t>
            </a:r>
            <a:r>
              <a:rPr lang="en-AU" sz="1400" dirty="0" err="1" smtClean="0">
                <a:solidFill>
                  <a:srgbClr val="FFFF00"/>
                </a:solidFill>
              </a:rPr>
              <a:t>eg</a:t>
            </a:r>
            <a:r>
              <a:rPr lang="en-AU" sz="1400" dirty="0" smtClean="0">
                <a:solidFill>
                  <a:srgbClr val="FFFF00"/>
                </a:solidFill>
              </a:rPr>
              <a:t>. therefore becoming more able to see the service from the educator’s perspective</a:t>
            </a:r>
            <a:r>
              <a:rPr lang="en-AU" sz="1400" dirty="0" smtClean="0">
                <a:solidFill>
                  <a:srgbClr val="FFFF00"/>
                </a:solidFill>
              </a:rPr>
              <a:t>).</a:t>
            </a:r>
          </a:p>
          <a:p>
            <a:endParaRPr lang="en-AU" sz="1400" dirty="0" smtClean="0">
              <a:solidFill>
                <a:srgbClr val="FFFF00"/>
              </a:solidFill>
            </a:endParaRPr>
          </a:p>
          <a:p>
            <a:r>
              <a:rPr lang="en-AU" sz="1400" b="1" dirty="0" smtClean="0">
                <a:solidFill>
                  <a:srgbClr val="FFFF00"/>
                </a:solidFill>
              </a:rPr>
              <a:t>Positive outcomes for children</a:t>
            </a:r>
          </a:p>
          <a:p>
            <a:r>
              <a:rPr lang="en-AU" sz="1400" dirty="0" smtClean="0">
                <a:solidFill>
                  <a:srgbClr val="FFFF00"/>
                </a:solidFill>
              </a:rPr>
              <a:t>Ultimately, it is hoped that the children are the main beneficiaries of a positive partnership between</a:t>
            </a:r>
          </a:p>
          <a:p>
            <a:r>
              <a:rPr lang="en-AU" sz="1400" dirty="0" smtClean="0">
                <a:solidFill>
                  <a:srgbClr val="FFFF00"/>
                </a:solidFill>
              </a:rPr>
              <a:t>families and early childhood educators. After all, children's services exist to provide care and education </a:t>
            </a:r>
            <a:r>
              <a:rPr lang="en-AU" sz="1400" dirty="0" smtClean="0">
                <a:solidFill>
                  <a:srgbClr val="FFFF00"/>
                </a:solidFill>
              </a:rPr>
              <a:t>for children</a:t>
            </a:r>
            <a:r>
              <a:rPr lang="en-AU" sz="1400" dirty="0" smtClean="0">
                <a:solidFill>
                  <a:srgbClr val="FFFF00"/>
                </a:solidFill>
              </a:rPr>
              <a:t>, and it is assumed that everybody wants the best for them.</a:t>
            </a:r>
          </a:p>
          <a:p>
            <a:r>
              <a:rPr lang="en-AU" sz="1400" dirty="0" smtClean="0">
                <a:solidFill>
                  <a:srgbClr val="FFFF00"/>
                </a:solidFill>
              </a:rPr>
              <a:t>Even from the youngest age, children are sensitive to the world around them, particularly the actions,</a:t>
            </a:r>
          </a:p>
          <a:p>
            <a:r>
              <a:rPr lang="en-AU" sz="1400" dirty="0" smtClean="0">
                <a:solidFill>
                  <a:srgbClr val="FFFF00"/>
                </a:solidFill>
              </a:rPr>
              <a:t>behaviours and moods of significant people in their lives. When a child’s family and her/his educators</a:t>
            </a:r>
          </a:p>
          <a:p>
            <a:r>
              <a:rPr lang="en-AU" sz="1400" dirty="0" smtClean="0">
                <a:solidFill>
                  <a:srgbClr val="FFFF00"/>
                </a:solidFill>
              </a:rPr>
              <a:t>display warmth, respect and friendliness toward each other, children will experience a sense of security </a:t>
            </a:r>
            <a:r>
              <a:rPr lang="en-AU" sz="1400" dirty="0" smtClean="0">
                <a:solidFill>
                  <a:srgbClr val="FFFF00"/>
                </a:solidFill>
              </a:rPr>
              <a:t>and belonging</a:t>
            </a:r>
            <a:r>
              <a:rPr lang="en-AU" sz="1400" dirty="0" smtClean="0">
                <a:solidFill>
                  <a:srgbClr val="FFFF00"/>
                </a:solidFill>
              </a:rPr>
              <a:t>. For the newly enrolled child, it will help to ensure a speedy and successful settling in period. </a:t>
            </a:r>
            <a:r>
              <a:rPr lang="en-AU" sz="1400" dirty="0" smtClean="0">
                <a:solidFill>
                  <a:srgbClr val="FFFF00"/>
                </a:solidFill>
              </a:rPr>
              <a:t>For the </a:t>
            </a:r>
            <a:r>
              <a:rPr lang="en-AU" sz="1400" dirty="0" smtClean="0">
                <a:solidFill>
                  <a:srgbClr val="FFFF00"/>
                </a:solidFill>
              </a:rPr>
              <a:t>child who has been in care for a period of time, it will be a constant source of reassurance, that </a:t>
            </a:r>
            <a:r>
              <a:rPr lang="en-AU" sz="1400" dirty="0" smtClean="0">
                <a:solidFill>
                  <a:srgbClr val="FFFF00"/>
                </a:solidFill>
              </a:rPr>
              <a:t>the educators </a:t>
            </a:r>
            <a:r>
              <a:rPr lang="en-AU" sz="1400" dirty="0" smtClean="0">
                <a:solidFill>
                  <a:srgbClr val="FFFF00"/>
                </a:solidFill>
              </a:rPr>
              <a:t>are trustworthy and dependable.</a:t>
            </a:r>
          </a:p>
          <a:p>
            <a:r>
              <a:rPr lang="en-AU" sz="1400" dirty="0" smtClean="0">
                <a:solidFill>
                  <a:srgbClr val="FFFF00"/>
                </a:solidFill>
              </a:rPr>
              <a:t>When children are aware that their families and their educators have an easy, friendly and respectful</a:t>
            </a:r>
          </a:p>
          <a:p>
            <a:r>
              <a:rPr lang="en-AU" sz="1400" dirty="0" smtClean="0">
                <a:solidFill>
                  <a:srgbClr val="FFFF00"/>
                </a:solidFill>
              </a:rPr>
              <a:t>relationship, they are more likely to enjoy attending the children's service. Even a child who firmly does </a:t>
            </a:r>
            <a:r>
              <a:rPr lang="en-AU" sz="1400" dirty="0" smtClean="0">
                <a:solidFill>
                  <a:srgbClr val="FFFF00"/>
                </a:solidFill>
              </a:rPr>
              <a:t>not want </a:t>
            </a:r>
            <a:r>
              <a:rPr lang="en-AU" sz="1400" dirty="0" smtClean="0">
                <a:solidFill>
                  <a:srgbClr val="FFFF00"/>
                </a:solidFill>
              </a:rPr>
              <a:t>to attend will find it harder to resist when she/he sees that families and educators enjoy each </a:t>
            </a:r>
            <a:r>
              <a:rPr lang="en-AU" sz="1400" dirty="0" smtClean="0">
                <a:solidFill>
                  <a:srgbClr val="FFFF00"/>
                </a:solidFill>
              </a:rPr>
              <a:t>other’s company</a:t>
            </a:r>
            <a:r>
              <a:rPr lang="en-AU" sz="1400" dirty="0" smtClean="0">
                <a:solidFill>
                  <a:srgbClr val="FFFF00"/>
                </a:solidFill>
              </a:rPr>
              <a:t>, get on well and are united in their efforts to make the placement of the child a success.</a:t>
            </a:r>
          </a:p>
          <a:p>
            <a:r>
              <a:rPr lang="en-AU" sz="1400" dirty="0" smtClean="0">
                <a:solidFill>
                  <a:srgbClr val="FFFF00"/>
                </a:solidFill>
              </a:rPr>
              <a:t>Through the partnerships between families and services, the children will have improved access to </a:t>
            </a:r>
            <a:r>
              <a:rPr lang="en-AU" sz="1400" dirty="0" smtClean="0">
                <a:solidFill>
                  <a:srgbClr val="FFFF00"/>
                </a:solidFill>
              </a:rPr>
              <a:t>their community</a:t>
            </a:r>
            <a:r>
              <a:rPr lang="en-AU" sz="1400" dirty="0" smtClean="0">
                <a:solidFill>
                  <a:srgbClr val="FFFF00"/>
                </a:solidFill>
              </a:rPr>
              <a:t>. </a:t>
            </a:r>
            <a:r>
              <a:rPr lang="en-AU" sz="1400" dirty="0" smtClean="0">
                <a:solidFill>
                  <a:srgbClr val="FFFF00"/>
                </a:solidFill>
              </a:rPr>
              <a:t>Children </a:t>
            </a:r>
            <a:r>
              <a:rPr lang="en-AU" sz="1400" dirty="0" smtClean="0">
                <a:solidFill>
                  <a:srgbClr val="FFFF00"/>
                </a:solidFill>
              </a:rPr>
              <a:t>are more likely to learn about the various cultures, heritage, backgrounds </a:t>
            </a:r>
            <a:r>
              <a:rPr lang="en-AU" sz="1400" dirty="0" smtClean="0">
                <a:solidFill>
                  <a:srgbClr val="FFFF00"/>
                </a:solidFill>
              </a:rPr>
              <a:t>and traditions</a:t>
            </a:r>
            <a:r>
              <a:rPr lang="en-AU" sz="1400" dirty="0" smtClean="0">
                <a:solidFill>
                  <a:srgbClr val="FFFF00"/>
                </a:solidFill>
              </a:rPr>
              <a:t>, and so learn to accept and appreciate the similarities and differences, through this access.</a:t>
            </a:r>
            <a:endParaRPr lang="en-AU" sz="1400" dirty="0" smtClean="0">
              <a:solidFill>
                <a:srgbClr val="FFFF00"/>
              </a:solidFill>
            </a:endParaRPr>
          </a:p>
          <a:p>
            <a:endParaRPr lang="en-AU" dirty="0" smtClean="0">
              <a:solidFill>
                <a:srgbClr val="FFFF00"/>
              </a:solidFill>
            </a:endParaRPr>
          </a:p>
          <a:p>
            <a:endParaRPr lang="en-AU"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4036" y="332509"/>
            <a:ext cx="8580582" cy="6340197"/>
          </a:xfrm>
          <a:prstGeom prst="rect">
            <a:avLst/>
          </a:prstGeom>
        </p:spPr>
        <p:txBody>
          <a:bodyPr wrap="square">
            <a:spAutoFit/>
          </a:bodyPr>
          <a:lstStyle/>
          <a:p>
            <a:r>
              <a:rPr lang="en-AU" sz="1400" b="1" dirty="0" smtClean="0">
                <a:solidFill>
                  <a:srgbClr val="FFFF00"/>
                </a:solidFill>
              </a:rPr>
              <a:t>Positive outcomes for families</a:t>
            </a:r>
          </a:p>
          <a:p>
            <a:r>
              <a:rPr lang="en-AU" sz="1400" dirty="0" smtClean="0">
                <a:solidFill>
                  <a:srgbClr val="FFFF00"/>
                </a:solidFill>
              </a:rPr>
              <a:t>Families want the best for their child. A positive partnership with the Educators of their child will help </a:t>
            </a:r>
            <a:r>
              <a:rPr lang="en-AU" sz="1400" dirty="0" smtClean="0">
                <a:solidFill>
                  <a:srgbClr val="FFFF00"/>
                </a:solidFill>
              </a:rPr>
              <a:t>to ensure </a:t>
            </a:r>
            <a:r>
              <a:rPr lang="en-AU" sz="1400" dirty="0" smtClean="0">
                <a:solidFill>
                  <a:srgbClr val="FFFF00"/>
                </a:solidFill>
              </a:rPr>
              <a:t>that this is so. A partnership will provide the opportunity for them to influence the program, </a:t>
            </a:r>
            <a:r>
              <a:rPr lang="en-AU" sz="1400" dirty="0" smtClean="0">
                <a:solidFill>
                  <a:srgbClr val="FFFF00"/>
                </a:solidFill>
              </a:rPr>
              <a:t>inform Educators </a:t>
            </a:r>
            <a:r>
              <a:rPr lang="en-AU" sz="1400" dirty="0" smtClean="0">
                <a:solidFill>
                  <a:srgbClr val="FFFF00"/>
                </a:solidFill>
              </a:rPr>
              <a:t>about their child’s likes and dislikes, interests and abilities, and establish pathways for </a:t>
            </a:r>
            <a:r>
              <a:rPr lang="en-AU" sz="1400" dirty="0" smtClean="0">
                <a:solidFill>
                  <a:srgbClr val="FFFF00"/>
                </a:solidFill>
              </a:rPr>
              <a:t>ongoing two-way </a:t>
            </a:r>
            <a:r>
              <a:rPr lang="en-AU" sz="1400" dirty="0" smtClean="0">
                <a:solidFill>
                  <a:srgbClr val="FFFF00"/>
                </a:solidFill>
              </a:rPr>
              <a:t>communication. They will be comfortable and confident to raise issues, using the </a:t>
            </a:r>
            <a:r>
              <a:rPr lang="en-AU" sz="1400" dirty="0" smtClean="0">
                <a:solidFill>
                  <a:srgbClr val="FFFF00"/>
                </a:solidFill>
              </a:rPr>
              <a:t>existing relationship </a:t>
            </a:r>
            <a:r>
              <a:rPr lang="en-AU" sz="1400" dirty="0" smtClean="0">
                <a:solidFill>
                  <a:srgbClr val="FFFF00"/>
                </a:solidFill>
              </a:rPr>
              <a:t>as a basis and seeking negotiation.</a:t>
            </a:r>
          </a:p>
          <a:p>
            <a:endParaRPr lang="en-AU" sz="1400" dirty="0" smtClean="0">
              <a:solidFill>
                <a:srgbClr val="FFFF00"/>
              </a:solidFill>
            </a:endParaRPr>
          </a:p>
          <a:p>
            <a:r>
              <a:rPr lang="en-AU" sz="1400" dirty="0" smtClean="0">
                <a:solidFill>
                  <a:srgbClr val="FFFF00"/>
                </a:solidFill>
              </a:rPr>
              <a:t>Partnerships </a:t>
            </a:r>
            <a:r>
              <a:rPr lang="en-AU" sz="1400" dirty="0" smtClean="0">
                <a:solidFill>
                  <a:srgbClr val="FFFF00"/>
                </a:solidFill>
              </a:rPr>
              <a:t>enable families to appreciate the deeper motivations of the Educators, the difficulties of</a:t>
            </a:r>
          </a:p>
          <a:p>
            <a:r>
              <a:rPr lang="en-AU" sz="1400" dirty="0" smtClean="0">
                <a:solidFill>
                  <a:srgbClr val="FFFF00"/>
                </a:solidFill>
              </a:rPr>
              <a:t>providing care in a group situation, and the knowledge and experience of the Educators. When families </a:t>
            </a:r>
            <a:r>
              <a:rPr lang="en-AU" sz="1400" dirty="0" smtClean="0">
                <a:solidFill>
                  <a:srgbClr val="FFFF00"/>
                </a:solidFill>
              </a:rPr>
              <a:t>are treated </a:t>
            </a:r>
            <a:r>
              <a:rPr lang="en-AU" sz="1400" dirty="0" smtClean="0">
                <a:solidFill>
                  <a:srgbClr val="FFFF00"/>
                </a:solidFill>
              </a:rPr>
              <a:t>as partners rather than adversaries, they are more likely to feel a sense of belonging to the </a:t>
            </a:r>
            <a:r>
              <a:rPr lang="en-AU" sz="1400" dirty="0" smtClean="0">
                <a:solidFill>
                  <a:srgbClr val="FFFF00"/>
                </a:solidFill>
              </a:rPr>
              <a:t>service, and </a:t>
            </a:r>
            <a:r>
              <a:rPr lang="en-AU" sz="1400" dirty="0" smtClean="0">
                <a:solidFill>
                  <a:srgbClr val="FFFF00"/>
                </a:solidFill>
              </a:rPr>
              <a:t>to respect and trust the work of the service and Educators.</a:t>
            </a:r>
          </a:p>
          <a:p>
            <a:endParaRPr lang="en-AU" sz="1400" dirty="0" smtClean="0">
              <a:solidFill>
                <a:srgbClr val="FFFF00"/>
              </a:solidFill>
            </a:endParaRPr>
          </a:p>
          <a:p>
            <a:r>
              <a:rPr lang="en-AU" sz="1400" dirty="0" smtClean="0">
                <a:solidFill>
                  <a:srgbClr val="FFFF00"/>
                </a:solidFill>
              </a:rPr>
              <a:t>Families </a:t>
            </a:r>
            <a:r>
              <a:rPr lang="en-AU" sz="1400" dirty="0" smtClean="0">
                <a:solidFill>
                  <a:srgbClr val="FFFF00"/>
                </a:solidFill>
              </a:rPr>
              <a:t>will have improved knowledge of events and groups within their community as a result of the</a:t>
            </a:r>
          </a:p>
          <a:p>
            <a:r>
              <a:rPr lang="en-AU" sz="1400" dirty="0" smtClean="0">
                <a:solidFill>
                  <a:srgbClr val="FFFF00"/>
                </a:solidFill>
              </a:rPr>
              <a:t>communication that partnerships bring. This provides a sense of ‘connectedness’ and belonging to the</a:t>
            </a:r>
          </a:p>
          <a:p>
            <a:r>
              <a:rPr lang="en-AU" sz="1400" dirty="0" smtClean="0">
                <a:solidFill>
                  <a:srgbClr val="FFFF00"/>
                </a:solidFill>
              </a:rPr>
              <a:t>Community.</a:t>
            </a:r>
            <a:endParaRPr lang="en-AU" sz="1400" dirty="0" smtClean="0">
              <a:solidFill>
                <a:srgbClr val="FFFF00"/>
              </a:solidFill>
            </a:endParaRPr>
          </a:p>
          <a:p>
            <a:endParaRPr lang="en-AU" sz="1400" b="1" dirty="0" smtClean="0"/>
          </a:p>
          <a:p>
            <a:r>
              <a:rPr lang="en-AU" sz="1400" b="1" dirty="0" smtClean="0">
                <a:solidFill>
                  <a:srgbClr val="FFFF00"/>
                </a:solidFill>
              </a:rPr>
              <a:t>Positive </a:t>
            </a:r>
            <a:r>
              <a:rPr lang="en-AU" sz="1400" b="1" dirty="0" smtClean="0">
                <a:solidFill>
                  <a:srgbClr val="FFFF00"/>
                </a:solidFill>
              </a:rPr>
              <a:t>outcomes for Early Childhood Educators</a:t>
            </a:r>
          </a:p>
          <a:p>
            <a:r>
              <a:rPr lang="en-AU" sz="1400" dirty="0" smtClean="0">
                <a:solidFill>
                  <a:srgbClr val="FFFF00"/>
                </a:solidFill>
              </a:rPr>
              <a:t>A partnership with families can reap many rewards for Early Childhood Educators. In general terms,</a:t>
            </a:r>
          </a:p>
          <a:p>
            <a:r>
              <a:rPr lang="en-AU" sz="1400" dirty="0" smtClean="0">
                <a:solidFill>
                  <a:srgbClr val="FFFF00"/>
                </a:solidFill>
              </a:rPr>
              <a:t>Educators will gain increased job satisfaction when they have the trust, respect and appreciation of the</a:t>
            </a:r>
          </a:p>
          <a:p>
            <a:r>
              <a:rPr lang="en-AU" sz="1400" dirty="0" smtClean="0">
                <a:solidFill>
                  <a:srgbClr val="FFFF00"/>
                </a:solidFill>
              </a:rPr>
              <a:t>families. When income is modest and the opportunity for advancement is hard to come by, these are </a:t>
            </a:r>
            <a:r>
              <a:rPr lang="en-AU" sz="1400" dirty="0" smtClean="0">
                <a:solidFill>
                  <a:srgbClr val="FFFF00"/>
                </a:solidFill>
              </a:rPr>
              <a:t>some of </a:t>
            </a:r>
            <a:r>
              <a:rPr lang="en-AU" sz="1400" dirty="0" smtClean="0">
                <a:solidFill>
                  <a:srgbClr val="FFFF00"/>
                </a:solidFill>
              </a:rPr>
              <a:t>the elements that give meaning and worth to the work of caring for children.</a:t>
            </a:r>
          </a:p>
          <a:p>
            <a:endParaRPr lang="en-AU" sz="1400" dirty="0" smtClean="0">
              <a:solidFill>
                <a:srgbClr val="FFFF00"/>
              </a:solidFill>
            </a:endParaRPr>
          </a:p>
          <a:p>
            <a:r>
              <a:rPr lang="en-AU" sz="1400" dirty="0" smtClean="0">
                <a:solidFill>
                  <a:srgbClr val="FFFF00"/>
                </a:solidFill>
              </a:rPr>
              <a:t>From </a:t>
            </a:r>
            <a:r>
              <a:rPr lang="en-AU" sz="1400" dirty="0" smtClean="0">
                <a:solidFill>
                  <a:srgbClr val="FFFF00"/>
                </a:solidFill>
              </a:rPr>
              <a:t>day to day, the ability to easily speak to families about both innocuous and awkward issues with</a:t>
            </a:r>
          </a:p>
          <a:p>
            <a:r>
              <a:rPr lang="en-AU" sz="1400" dirty="0" smtClean="0">
                <a:solidFill>
                  <a:srgbClr val="FFFF00"/>
                </a:solidFill>
              </a:rPr>
              <a:t>equal confidence makes Educators’ jobs easier and eliminates a major stumbling block to providing</a:t>
            </a:r>
          </a:p>
          <a:p>
            <a:r>
              <a:rPr lang="en-AU" sz="1400" dirty="0" smtClean="0">
                <a:solidFill>
                  <a:srgbClr val="FFFF00"/>
                </a:solidFill>
              </a:rPr>
              <a:t>successful child care. Even when difficult issues do arise, these can be turned into learning opportunities </a:t>
            </a:r>
            <a:r>
              <a:rPr lang="en-AU" sz="1400" dirty="0" smtClean="0">
                <a:solidFill>
                  <a:srgbClr val="FFFF00"/>
                </a:solidFill>
              </a:rPr>
              <a:t>for both </a:t>
            </a:r>
            <a:r>
              <a:rPr lang="en-AU" sz="1400" dirty="0" smtClean="0">
                <a:solidFill>
                  <a:srgbClr val="FFFF00"/>
                </a:solidFill>
              </a:rPr>
              <a:t>parties. </a:t>
            </a:r>
          </a:p>
          <a:p>
            <a:r>
              <a:rPr lang="en-AU" sz="1400" dirty="0" smtClean="0">
                <a:solidFill>
                  <a:srgbClr val="FFFF00"/>
                </a:solidFill>
              </a:rPr>
              <a:t>Educators will also gain important interpersonal skills from their dealings with families. Learning how to</a:t>
            </a:r>
          </a:p>
          <a:p>
            <a:r>
              <a:rPr lang="en-AU" sz="1400" dirty="0" smtClean="0">
                <a:solidFill>
                  <a:srgbClr val="FFFF00"/>
                </a:solidFill>
              </a:rPr>
              <a:t>interact in various ways with people from a wide spectrum of society, while maintaining a consistent </a:t>
            </a:r>
            <a:r>
              <a:rPr lang="en-AU" sz="1400" dirty="0" smtClean="0">
                <a:solidFill>
                  <a:srgbClr val="FFFF00"/>
                </a:solidFill>
              </a:rPr>
              <a:t>level of </a:t>
            </a:r>
            <a:r>
              <a:rPr lang="en-AU" sz="1400" dirty="0" smtClean="0">
                <a:solidFill>
                  <a:srgbClr val="FFFF00"/>
                </a:solidFill>
              </a:rPr>
              <a:t>respect, empathy and understanding, is a refined skill that can be applied to many situations.</a:t>
            </a:r>
            <a:endParaRPr lang="en-AU" sz="1400"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855" y="555930"/>
            <a:ext cx="8571345" cy="5047536"/>
          </a:xfrm>
          <a:prstGeom prst="rect">
            <a:avLst/>
          </a:prstGeom>
        </p:spPr>
        <p:txBody>
          <a:bodyPr wrap="square">
            <a:spAutoFit/>
          </a:bodyPr>
          <a:lstStyle/>
          <a:p>
            <a:r>
              <a:rPr lang="en-AU" sz="1400" b="1" dirty="0" smtClean="0">
                <a:solidFill>
                  <a:srgbClr val="FFFF00"/>
                </a:solidFill>
              </a:rPr>
              <a:t>Positive outcomes for services</a:t>
            </a:r>
          </a:p>
          <a:p>
            <a:r>
              <a:rPr lang="en-AU" sz="1400" dirty="0" smtClean="0">
                <a:solidFill>
                  <a:srgbClr val="FFFF00"/>
                </a:solidFill>
              </a:rPr>
              <a:t>With increased partnerships between Educators and families, services will notice quality programs being</a:t>
            </a:r>
          </a:p>
          <a:p>
            <a:r>
              <a:rPr lang="en-AU" sz="1400" dirty="0" smtClean="0">
                <a:solidFill>
                  <a:srgbClr val="FFFF00"/>
                </a:solidFill>
              </a:rPr>
              <a:t>delivered, increased job satisfaction, resulting in higher levels of motivation and educators’ retention </a:t>
            </a:r>
            <a:r>
              <a:rPr lang="en-AU" sz="1400" dirty="0" smtClean="0">
                <a:solidFill>
                  <a:srgbClr val="FFFF00"/>
                </a:solidFill>
              </a:rPr>
              <a:t>and lower </a:t>
            </a:r>
            <a:r>
              <a:rPr lang="en-AU" sz="1400" dirty="0" smtClean="0">
                <a:solidFill>
                  <a:srgbClr val="FFFF00"/>
                </a:solidFill>
              </a:rPr>
              <a:t>absentee rates. In turn, the decreased rates of absenteeism will result in lower costs for staffing, </a:t>
            </a:r>
            <a:r>
              <a:rPr lang="en-AU" sz="1400" dirty="0" smtClean="0">
                <a:solidFill>
                  <a:srgbClr val="FFFF00"/>
                </a:solidFill>
              </a:rPr>
              <a:t>such as </a:t>
            </a:r>
            <a:r>
              <a:rPr lang="en-AU" sz="1400" dirty="0" smtClean="0">
                <a:solidFill>
                  <a:srgbClr val="FFFF00"/>
                </a:solidFill>
              </a:rPr>
              <a:t>employing agency staff. Home based care services will experience increased retention of their subcontracted</a:t>
            </a:r>
          </a:p>
          <a:p>
            <a:endParaRPr lang="en-AU" sz="1400" dirty="0" smtClean="0">
              <a:solidFill>
                <a:srgbClr val="FFFF00"/>
              </a:solidFill>
            </a:endParaRPr>
          </a:p>
          <a:p>
            <a:r>
              <a:rPr lang="en-AU" sz="1400" dirty="0" smtClean="0">
                <a:solidFill>
                  <a:srgbClr val="FFFF00"/>
                </a:solidFill>
              </a:rPr>
              <a:t>Educators </a:t>
            </a:r>
            <a:r>
              <a:rPr lang="en-AU" sz="1400" dirty="0" smtClean="0">
                <a:solidFill>
                  <a:srgbClr val="FFFF00"/>
                </a:solidFill>
              </a:rPr>
              <a:t>and higher numbers of new Educators providing care and education through their</a:t>
            </a:r>
          </a:p>
          <a:p>
            <a:r>
              <a:rPr lang="en-AU" sz="1400" dirty="0" smtClean="0">
                <a:solidFill>
                  <a:srgbClr val="FFFF00"/>
                </a:solidFill>
              </a:rPr>
              <a:t>service.</a:t>
            </a:r>
          </a:p>
          <a:p>
            <a:r>
              <a:rPr lang="en-AU" sz="1400" dirty="0" smtClean="0">
                <a:solidFill>
                  <a:srgbClr val="FFFF00"/>
                </a:solidFill>
              </a:rPr>
              <a:t>Additionally, as the service’s needs become known by families through the partnerships, services will see</a:t>
            </a:r>
          </a:p>
          <a:p>
            <a:r>
              <a:rPr lang="en-AU" sz="1400" dirty="0" smtClean="0">
                <a:solidFill>
                  <a:srgbClr val="FFFF00"/>
                </a:solidFill>
              </a:rPr>
              <a:t>greater numbers of families happy to assist the service, such as participating in working bees and</a:t>
            </a:r>
          </a:p>
          <a:p>
            <a:r>
              <a:rPr lang="en-AU" sz="1400" dirty="0" smtClean="0">
                <a:solidFill>
                  <a:srgbClr val="FFFF00"/>
                </a:solidFill>
              </a:rPr>
              <a:t>fundraising.</a:t>
            </a:r>
          </a:p>
          <a:p>
            <a:endParaRPr lang="en-AU" sz="1400" b="1" dirty="0" smtClean="0">
              <a:solidFill>
                <a:srgbClr val="FFFF00"/>
              </a:solidFill>
            </a:endParaRPr>
          </a:p>
          <a:p>
            <a:r>
              <a:rPr lang="en-AU" sz="1400" b="1" dirty="0" smtClean="0">
                <a:solidFill>
                  <a:srgbClr val="FFFF00"/>
                </a:solidFill>
              </a:rPr>
              <a:t>Positive </a:t>
            </a:r>
            <a:r>
              <a:rPr lang="en-AU" sz="1400" b="1" dirty="0" smtClean="0">
                <a:solidFill>
                  <a:srgbClr val="FFFF00"/>
                </a:solidFill>
              </a:rPr>
              <a:t>outcomes for communities</a:t>
            </a:r>
          </a:p>
          <a:p>
            <a:r>
              <a:rPr lang="en-AU" sz="1400" dirty="0" smtClean="0">
                <a:solidFill>
                  <a:srgbClr val="FFFF00"/>
                </a:solidFill>
              </a:rPr>
              <a:t>Partnerships between families and Educators will have benefits for their communities. These </a:t>
            </a:r>
            <a:r>
              <a:rPr lang="en-AU" sz="1400" dirty="0" smtClean="0">
                <a:solidFill>
                  <a:srgbClr val="FFFF00"/>
                </a:solidFill>
              </a:rPr>
              <a:t>partnerships will </a:t>
            </a:r>
            <a:r>
              <a:rPr lang="en-AU" sz="1400" dirty="0" smtClean="0">
                <a:solidFill>
                  <a:srgbClr val="FFFF00"/>
                </a:solidFill>
              </a:rPr>
              <a:t>provide links to more areas of the community, resulting in improved interaction between </a:t>
            </a:r>
            <a:r>
              <a:rPr lang="en-AU" sz="1400" dirty="0" smtClean="0">
                <a:solidFill>
                  <a:srgbClr val="FFFF00"/>
                </a:solidFill>
              </a:rPr>
              <a:t>the community </a:t>
            </a:r>
            <a:r>
              <a:rPr lang="en-AU" sz="1400" dirty="0" smtClean="0">
                <a:solidFill>
                  <a:srgbClr val="FFFF00"/>
                </a:solidFill>
              </a:rPr>
              <a:t>and the service. The wider community will be aware of the work of the service and are </a:t>
            </a:r>
            <a:r>
              <a:rPr lang="en-AU" sz="1400" dirty="0" smtClean="0">
                <a:solidFill>
                  <a:srgbClr val="FFFF00"/>
                </a:solidFill>
              </a:rPr>
              <a:t>more likely </a:t>
            </a:r>
            <a:r>
              <a:rPr lang="en-AU" sz="1400" dirty="0" smtClean="0">
                <a:solidFill>
                  <a:srgbClr val="FFFF00"/>
                </a:solidFill>
              </a:rPr>
              <a:t>to assist in a myriad of ways, such a person coming to speak to the children or donations of </a:t>
            </a:r>
            <a:r>
              <a:rPr lang="en-AU" sz="1400" dirty="0" smtClean="0">
                <a:solidFill>
                  <a:srgbClr val="FFFF00"/>
                </a:solidFill>
              </a:rPr>
              <a:t>goods which </a:t>
            </a:r>
            <a:r>
              <a:rPr lang="en-AU" sz="1400" dirty="0" smtClean="0">
                <a:solidFill>
                  <a:srgbClr val="FFFF00"/>
                </a:solidFill>
              </a:rPr>
              <a:t>the service can use directly or for fundraising purposes.</a:t>
            </a:r>
          </a:p>
          <a:p>
            <a:endParaRPr lang="en-AU" sz="1400" dirty="0" smtClean="0">
              <a:solidFill>
                <a:srgbClr val="FFFF00"/>
              </a:solidFill>
            </a:endParaRPr>
          </a:p>
          <a:p>
            <a:r>
              <a:rPr lang="en-AU" sz="1400" dirty="0" smtClean="0">
                <a:solidFill>
                  <a:srgbClr val="FFFF00"/>
                </a:solidFill>
              </a:rPr>
              <a:t>The </a:t>
            </a:r>
            <a:r>
              <a:rPr lang="en-AU" sz="1400" dirty="0" smtClean="0">
                <a:solidFill>
                  <a:srgbClr val="FFFF00"/>
                </a:solidFill>
              </a:rPr>
              <a:t>wider community will also benefit as families interact within their community as a result of their</a:t>
            </a:r>
          </a:p>
          <a:p>
            <a:r>
              <a:rPr lang="en-AU" sz="1400" dirty="0" smtClean="0">
                <a:solidFill>
                  <a:srgbClr val="FFFF00"/>
                </a:solidFill>
              </a:rPr>
              <a:t>improved knowledge of the events and programs their community offers. This has a dramatic impact on </a:t>
            </a:r>
            <a:r>
              <a:rPr lang="en-AU" sz="1400" dirty="0" smtClean="0">
                <a:solidFill>
                  <a:srgbClr val="FFFF00"/>
                </a:solidFill>
              </a:rPr>
              <a:t>the wellbeing </a:t>
            </a:r>
            <a:r>
              <a:rPr lang="en-AU" sz="1400" dirty="0" smtClean="0">
                <a:solidFill>
                  <a:srgbClr val="FFFF00"/>
                </a:solidFill>
              </a:rPr>
              <a:t>of the community.</a:t>
            </a:r>
            <a:endParaRPr lang="en-AU" sz="1400"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4036" y="473017"/>
            <a:ext cx="8534400" cy="5693866"/>
          </a:xfrm>
          <a:prstGeom prst="rect">
            <a:avLst/>
          </a:prstGeom>
        </p:spPr>
        <p:txBody>
          <a:bodyPr wrap="square">
            <a:spAutoFit/>
          </a:bodyPr>
          <a:lstStyle/>
          <a:p>
            <a:r>
              <a:rPr lang="en-AU" sz="1400" b="1" dirty="0" smtClean="0">
                <a:solidFill>
                  <a:srgbClr val="FFFF00"/>
                </a:solidFill>
              </a:rPr>
              <a:t>Get to know the families</a:t>
            </a:r>
          </a:p>
          <a:p>
            <a:r>
              <a:rPr lang="en-AU" sz="1400" dirty="0" smtClean="0">
                <a:solidFill>
                  <a:srgbClr val="FFFF00"/>
                </a:solidFill>
              </a:rPr>
              <a:t>Once Early Childhood Educators have begun the gradual process of ‘getting to know themselves’, they </a:t>
            </a:r>
            <a:r>
              <a:rPr lang="en-AU" sz="1400" dirty="0" smtClean="0">
                <a:solidFill>
                  <a:srgbClr val="FFFF00"/>
                </a:solidFill>
              </a:rPr>
              <a:t>will be </a:t>
            </a:r>
            <a:r>
              <a:rPr lang="en-AU" sz="1400" dirty="0" smtClean="0">
                <a:solidFill>
                  <a:srgbClr val="FFFF00"/>
                </a:solidFill>
              </a:rPr>
              <a:t>in a good position to begin getting to know the families of the children in their care. Of course, </a:t>
            </a:r>
            <a:r>
              <a:rPr lang="en-AU" sz="1400" dirty="0" smtClean="0">
                <a:solidFill>
                  <a:srgbClr val="FFFF00"/>
                </a:solidFill>
              </a:rPr>
              <a:t>the families </a:t>
            </a:r>
            <a:r>
              <a:rPr lang="en-AU" sz="1400" dirty="0" smtClean="0">
                <a:solidFill>
                  <a:srgbClr val="FFFF00"/>
                </a:solidFill>
              </a:rPr>
              <a:t>themselves may be unwilling to share more than a little of their histories, for a wide range </a:t>
            </a:r>
            <a:r>
              <a:rPr lang="en-AU" sz="1400" dirty="0" smtClean="0">
                <a:solidFill>
                  <a:srgbClr val="FFFF00"/>
                </a:solidFill>
              </a:rPr>
              <a:t>of reasons</a:t>
            </a:r>
            <a:r>
              <a:rPr lang="en-AU" sz="1400" dirty="0" smtClean="0">
                <a:solidFill>
                  <a:srgbClr val="FFFF00"/>
                </a:solidFill>
              </a:rPr>
              <a:t>. It may assist them to speak more easily if the Educator shows real interest in the family and </a:t>
            </a:r>
            <a:r>
              <a:rPr lang="en-AU" sz="1400" dirty="0" smtClean="0">
                <a:solidFill>
                  <a:srgbClr val="FFFF00"/>
                </a:solidFill>
              </a:rPr>
              <a:t>the child</a:t>
            </a:r>
            <a:r>
              <a:rPr lang="en-AU" sz="1400" dirty="0" smtClean="0">
                <a:solidFill>
                  <a:srgbClr val="FFFF00"/>
                </a:solidFill>
              </a:rPr>
              <a:t>.</a:t>
            </a:r>
          </a:p>
          <a:p>
            <a:r>
              <a:rPr lang="en-AU" sz="1400" dirty="0" smtClean="0">
                <a:solidFill>
                  <a:srgbClr val="FFFF00"/>
                </a:solidFill>
              </a:rPr>
              <a:t>There are several methods services currently use to get to know the families using the service, </a:t>
            </a:r>
            <a:r>
              <a:rPr lang="en-AU" sz="1400" dirty="0" smtClean="0">
                <a:solidFill>
                  <a:srgbClr val="FFFF00"/>
                </a:solidFill>
              </a:rPr>
              <a:t>especially those </a:t>
            </a:r>
            <a:r>
              <a:rPr lang="en-AU" sz="1400" dirty="0" smtClean="0">
                <a:solidFill>
                  <a:srgbClr val="FFFF00"/>
                </a:solidFill>
              </a:rPr>
              <a:t>that are newly enrolled. While all of these are valid and worthwhile, Educators and coordinators </a:t>
            </a:r>
            <a:r>
              <a:rPr lang="en-AU" sz="1400" dirty="0" smtClean="0">
                <a:solidFill>
                  <a:srgbClr val="FFFF00"/>
                </a:solidFill>
              </a:rPr>
              <a:t>do not </a:t>
            </a:r>
            <a:r>
              <a:rPr lang="en-AU" sz="1400" dirty="0" smtClean="0">
                <a:solidFill>
                  <a:srgbClr val="FFFF00"/>
                </a:solidFill>
              </a:rPr>
              <a:t>always use the opportunity to gather the type of information that will </a:t>
            </a:r>
            <a:r>
              <a:rPr lang="en-AU" sz="1400" dirty="0" smtClean="0">
                <a:solidFill>
                  <a:srgbClr val="FFFF00"/>
                </a:solidFill>
              </a:rPr>
              <a:t>help establish </a:t>
            </a:r>
            <a:r>
              <a:rPr lang="en-AU" sz="1400" dirty="0" smtClean="0">
                <a:solidFill>
                  <a:srgbClr val="FFFF00"/>
                </a:solidFill>
              </a:rPr>
              <a:t>a partnership </a:t>
            </a:r>
            <a:r>
              <a:rPr lang="en-AU" sz="1400" dirty="0" smtClean="0">
                <a:solidFill>
                  <a:srgbClr val="FFFF00"/>
                </a:solidFill>
              </a:rPr>
              <a:t>with families </a:t>
            </a:r>
            <a:r>
              <a:rPr lang="en-AU" sz="1400" dirty="0" smtClean="0">
                <a:solidFill>
                  <a:srgbClr val="FFFF00"/>
                </a:solidFill>
              </a:rPr>
              <a:t>and enhance their ability to care for the child successfully. Below is a table with some of </a:t>
            </a:r>
            <a:r>
              <a:rPr lang="en-AU" sz="1400" dirty="0" smtClean="0">
                <a:solidFill>
                  <a:srgbClr val="FFFF00"/>
                </a:solidFill>
              </a:rPr>
              <a:t>the methods </a:t>
            </a:r>
            <a:r>
              <a:rPr lang="en-AU" sz="1400" dirty="0" smtClean="0">
                <a:solidFill>
                  <a:srgbClr val="FFFF00"/>
                </a:solidFill>
              </a:rPr>
              <a:t>used by services to get to know the families from the time </a:t>
            </a:r>
            <a:r>
              <a:rPr lang="en-AU" sz="1400" dirty="0" smtClean="0">
                <a:solidFill>
                  <a:srgbClr val="FFFF00"/>
                </a:solidFill>
              </a:rPr>
              <a:t>they begin </a:t>
            </a:r>
            <a:r>
              <a:rPr lang="en-AU" sz="1400" dirty="0" smtClean="0">
                <a:solidFill>
                  <a:srgbClr val="FFFF00"/>
                </a:solidFill>
              </a:rPr>
              <a:t>at the service, and ways </a:t>
            </a:r>
            <a:r>
              <a:rPr lang="en-AU" sz="1400" dirty="0" smtClean="0">
                <a:solidFill>
                  <a:srgbClr val="FFFF00"/>
                </a:solidFill>
              </a:rPr>
              <a:t>to enhance </a:t>
            </a:r>
            <a:r>
              <a:rPr lang="en-AU" sz="1400" dirty="0" smtClean="0">
                <a:solidFill>
                  <a:srgbClr val="FFFF00"/>
                </a:solidFill>
              </a:rPr>
              <a:t>the relationship</a:t>
            </a:r>
            <a:r>
              <a:rPr lang="en-AU" sz="1400" dirty="0" smtClean="0">
                <a:solidFill>
                  <a:srgbClr val="FFFF00"/>
                </a:solidFill>
              </a:rPr>
              <a:t>:</a:t>
            </a:r>
          </a:p>
          <a:p>
            <a:endParaRPr lang="en-AU" sz="1400" dirty="0" smtClean="0">
              <a:solidFill>
                <a:srgbClr val="FFFF00"/>
              </a:solidFill>
            </a:endParaRPr>
          </a:p>
          <a:p>
            <a:r>
              <a:rPr lang="en-AU" sz="1400" b="1" dirty="0" smtClean="0">
                <a:solidFill>
                  <a:srgbClr val="FFFF00"/>
                </a:solidFill>
              </a:rPr>
              <a:t>Maintain the relationship</a:t>
            </a:r>
          </a:p>
          <a:p>
            <a:r>
              <a:rPr lang="en-AU" sz="1400" dirty="0" smtClean="0">
                <a:solidFill>
                  <a:srgbClr val="FFFF00"/>
                </a:solidFill>
              </a:rPr>
              <a:t>The effort that is put into getting to know a family in the early stages of their child’s enrolment should </a:t>
            </a:r>
            <a:r>
              <a:rPr lang="en-AU" sz="1400" dirty="0" smtClean="0">
                <a:solidFill>
                  <a:srgbClr val="FFFF00"/>
                </a:solidFill>
              </a:rPr>
              <a:t>be maintained </a:t>
            </a:r>
            <a:r>
              <a:rPr lang="en-AU" sz="1400" dirty="0" smtClean="0">
                <a:solidFill>
                  <a:srgbClr val="FFFF00"/>
                </a:solidFill>
              </a:rPr>
              <a:t>and extended once they are settled at the service. Unfortunately, it is often the point at </a:t>
            </a:r>
            <a:r>
              <a:rPr lang="en-AU" sz="1400" dirty="0" smtClean="0">
                <a:solidFill>
                  <a:srgbClr val="FFFF00"/>
                </a:solidFill>
              </a:rPr>
              <a:t>which Early </a:t>
            </a:r>
            <a:r>
              <a:rPr lang="en-AU" sz="1400" dirty="0" smtClean="0">
                <a:solidFill>
                  <a:srgbClr val="FFFF00"/>
                </a:solidFill>
              </a:rPr>
              <a:t>Childhood Educators forget to pay attention to what families have to say, provide them with </a:t>
            </a:r>
            <a:r>
              <a:rPr lang="en-AU" sz="1400" dirty="0" smtClean="0">
                <a:solidFill>
                  <a:srgbClr val="FFFF00"/>
                </a:solidFill>
              </a:rPr>
              <a:t>support to </a:t>
            </a:r>
            <a:r>
              <a:rPr lang="en-AU" sz="1400" dirty="0" smtClean="0">
                <a:solidFill>
                  <a:srgbClr val="FFFF00"/>
                </a:solidFill>
              </a:rPr>
              <a:t>make them feel comfortable at the service and actively share information about their child. The </a:t>
            </a:r>
            <a:r>
              <a:rPr lang="en-AU" sz="1400" dirty="0" smtClean="0">
                <a:solidFill>
                  <a:srgbClr val="FFFF00"/>
                </a:solidFill>
              </a:rPr>
              <a:t>busy, sometimes </a:t>
            </a:r>
            <a:r>
              <a:rPr lang="en-AU" sz="1400" dirty="0" smtClean="0">
                <a:solidFill>
                  <a:srgbClr val="FFFF00"/>
                </a:solidFill>
              </a:rPr>
              <a:t>hectic nature of the children’s service is usually the cause, but it must not </a:t>
            </a:r>
            <a:r>
              <a:rPr lang="en-AU" sz="1400" dirty="0" smtClean="0">
                <a:solidFill>
                  <a:srgbClr val="FFFF00"/>
                </a:solidFill>
              </a:rPr>
              <a:t>become an </a:t>
            </a:r>
            <a:r>
              <a:rPr lang="en-AU" sz="1400" dirty="0" smtClean="0">
                <a:solidFill>
                  <a:srgbClr val="FFFF00"/>
                </a:solidFill>
              </a:rPr>
              <a:t>excuse </a:t>
            </a:r>
            <a:r>
              <a:rPr lang="en-AU" sz="1400" dirty="0" smtClean="0">
                <a:solidFill>
                  <a:srgbClr val="FFFF00"/>
                </a:solidFill>
              </a:rPr>
              <a:t>for the </a:t>
            </a:r>
            <a:r>
              <a:rPr lang="en-AU" sz="1400" dirty="0" smtClean="0">
                <a:solidFill>
                  <a:srgbClr val="FFFF00"/>
                </a:solidFill>
              </a:rPr>
              <a:t>relationship to lapse into little more than ‘hello’ and ‘goodbye’ at each end of the </a:t>
            </a:r>
            <a:r>
              <a:rPr lang="en-AU" sz="1400" dirty="0" smtClean="0">
                <a:solidFill>
                  <a:srgbClr val="FFFF00"/>
                </a:solidFill>
              </a:rPr>
              <a:t>day. </a:t>
            </a:r>
          </a:p>
          <a:p>
            <a:r>
              <a:rPr lang="en-AU" sz="1400" dirty="0" smtClean="0">
                <a:solidFill>
                  <a:srgbClr val="FFFF00"/>
                </a:solidFill>
              </a:rPr>
              <a:t>In </a:t>
            </a:r>
            <a:r>
              <a:rPr lang="en-AU" sz="1400" dirty="0" smtClean="0">
                <a:solidFill>
                  <a:srgbClr val="FFFF00"/>
                </a:solidFill>
              </a:rPr>
              <a:t>the initial stages of enrolment, families are primarily concerned with whether their child will settle</a:t>
            </a:r>
          </a:p>
          <a:p>
            <a:r>
              <a:rPr lang="en-AU" sz="1400" dirty="0" smtClean="0">
                <a:solidFill>
                  <a:srgbClr val="FFFF00"/>
                </a:solidFill>
              </a:rPr>
              <a:t>happily into the service. Once this has been achieved, they will be interested in consolidating their</a:t>
            </a:r>
          </a:p>
          <a:p>
            <a:r>
              <a:rPr lang="en-AU" sz="1400" dirty="0" smtClean="0">
                <a:solidFill>
                  <a:srgbClr val="FFFF00"/>
                </a:solidFill>
              </a:rPr>
              <a:t>relationship with their child’s Educators, so that they can get to know the people who are spending a lot </a:t>
            </a:r>
            <a:r>
              <a:rPr lang="en-AU" sz="1400" dirty="0" smtClean="0">
                <a:solidFill>
                  <a:srgbClr val="FFFF00"/>
                </a:solidFill>
              </a:rPr>
              <a:t>of time </a:t>
            </a:r>
            <a:r>
              <a:rPr lang="en-AU" sz="1400" dirty="0" smtClean="0">
                <a:solidFill>
                  <a:srgbClr val="FFFF00"/>
                </a:solidFill>
              </a:rPr>
              <a:t>with their child a little better. Others may not be as aware of how crucial this </a:t>
            </a:r>
            <a:r>
              <a:rPr lang="en-AU" sz="1400" dirty="0" smtClean="0">
                <a:solidFill>
                  <a:srgbClr val="FFFF00"/>
                </a:solidFill>
              </a:rPr>
              <a:t>is; nevertheless</a:t>
            </a:r>
            <a:r>
              <a:rPr lang="en-AU" sz="1400" dirty="0" smtClean="0">
                <a:solidFill>
                  <a:srgbClr val="FFFF00"/>
                </a:solidFill>
              </a:rPr>
              <a:t>, they </a:t>
            </a:r>
            <a:r>
              <a:rPr lang="en-AU" sz="1400" dirty="0" smtClean="0">
                <a:solidFill>
                  <a:srgbClr val="FFFF00"/>
                </a:solidFill>
              </a:rPr>
              <a:t>still want </a:t>
            </a:r>
            <a:r>
              <a:rPr lang="en-AU" sz="1400" dirty="0" smtClean="0">
                <a:solidFill>
                  <a:srgbClr val="FFFF00"/>
                </a:solidFill>
              </a:rPr>
              <a:t>the best for their child. </a:t>
            </a:r>
            <a:endParaRPr lang="en-AU" sz="1400"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52146" y="165228"/>
            <a:ext cx="1514763" cy="50560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89527" y="323273"/>
          <a:ext cx="7795491" cy="6206335"/>
        </p:xfrm>
        <a:graphic>
          <a:graphicData uri="http://schemas.openxmlformats.org/drawingml/2006/table">
            <a:tbl>
              <a:tblPr/>
              <a:tblGrid>
                <a:gridCol w="2776786"/>
                <a:gridCol w="5018705"/>
              </a:tblGrid>
              <a:tr h="1723088">
                <a:tc>
                  <a:txBody>
                    <a:bodyPr/>
                    <a:lstStyle/>
                    <a:p>
                      <a:pPr>
                        <a:lnSpc>
                          <a:spcPct val="115000"/>
                        </a:lnSpc>
                        <a:spcAft>
                          <a:spcPts val="0"/>
                        </a:spcAft>
                      </a:pPr>
                      <a:r>
                        <a:rPr lang="en-AU" sz="1100" b="1" dirty="0">
                          <a:solidFill>
                            <a:srgbClr val="FFFF00"/>
                          </a:solidFill>
                          <a:latin typeface="Calibri"/>
                          <a:ea typeface="Calibri"/>
                          <a:cs typeface="Calibri"/>
                        </a:rPr>
                        <a:t>Enrolment forms</a:t>
                      </a:r>
                      <a:endParaRPr lang="en-AU" sz="1100" b="1" dirty="0">
                        <a:solidFill>
                          <a:srgbClr val="FFFF00"/>
                        </a:solidFill>
                        <a:latin typeface="Calibri"/>
                        <a:ea typeface="Calibri"/>
                        <a:cs typeface="Times New Roman"/>
                      </a:endParaRPr>
                    </a:p>
                  </a:txBody>
                  <a:tcPr marL="43809" marR="438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AU" sz="1100" dirty="0">
                          <a:solidFill>
                            <a:srgbClr val="FFFF00"/>
                          </a:solidFill>
                          <a:latin typeface="Symbol"/>
                          <a:ea typeface="Calibri"/>
                          <a:cs typeface="Symbol"/>
                        </a:rPr>
                        <a:t>· </a:t>
                      </a:r>
                      <a:r>
                        <a:rPr lang="en-AU" sz="1100" dirty="0">
                          <a:solidFill>
                            <a:srgbClr val="FFFF00"/>
                          </a:solidFill>
                          <a:latin typeface="Calibri"/>
                          <a:ea typeface="Calibri"/>
                          <a:cs typeface="Calibri"/>
                        </a:rPr>
                        <a:t>Review the enrolment form and eliminate questions that are of little</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or no benefit to the child, family or service. (Ensure all regulatory</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requirements are still met.)</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Symbol"/>
                          <a:ea typeface="Calibri"/>
                          <a:cs typeface="Symbol"/>
                        </a:rPr>
                        <a:t>· </a:t>
                      </a:r>
                      <a:r>
                        <a:rPr lang="en-AU" sz="1100" dirty="0">
                          <a:solidFill>
                            <a:srgbClr val="FFFF00"/>
                          </a:solidFill>
                          <a:latin typeface="Calibri"/>
                          <a:ea typeface="Calibri"/>
                          <a:cs typeface="Calibri"/>
                        </a:rPr>
                        <a:t>Consider how questions are worded, to ensure they elicit the answers</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you require.</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Symbol"/>
                          <a:ea typeface="Calibri"/>
                          <a:cs typeface="Symbol"/>
                        </a:rPr>
                        <a:t>· </a:t>
                      </a:r>
                      <a:r>
                        <a:rPr lang="en-AU" sz="1100" dirty="0">
                          <a:solidFill>
                            <a:srgbClr val="FFFF00"/>
                          </a:solidFill>
                          <a:latin typeface="Calibri"/>
                          <a:ea typeface="Calibri"/>
                          <a:cs typeface="Calibri"/>
                        </a:rPr>
                        <a:t>Think 3, 6 and 12 months ahead: is it possible to add to and update</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information as it changes?</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Symbol"/>
                          <a:ea typeface="Calibri"/>
                          <a:cs typeface="Symbol"/>
                        </a:rPr>
                        <a:t>· </a:t>
                      </a:r>
                      <a:r>
                        <a:rPr lang="en-AU" sz="1100" dirty="0">
                          <a:solidFill>
                            <a:srgbClr val="FFFF00"/>
                          </a:solidFill>
                          <a:latin typeface="Calibri"/>
                          <a:ea typeface="Calibri"/>
                          <a:cs typeface="Calibri"/>
                        </a:rPr>
                        <a:t>Where possible, complete the form with the family representatives, to</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ensure they understand the questions and why they are being asked.</a:t>
                      </a:r>
                      <a:endParaRPr lang="en-AU" sz="1100" dirty="0">
                        <a:solidFill>
                          <a:srgbClr val="FFFF00"/>
                        </a:solidFill>
                        <a:latin typeface="Calibri"/>
                        <a:ea typeface="Calibri"/>
                        <a:cs typeface="Times New Roman"/>
                      </a:endParaRPr>
                    </a:p>
                  </a:txBody>
                  <a:tcPr marL="43809" marR="438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1873">
                <a:tc>
                  <a:txBody>
                    <a:bodyPr/>
                    <a:lstStyle/>
                    <a:p>
                      <a:pPr>
                        <a:lnSpc>
                          <a:spcPct val="115000"/>
                        </a:lnSpc>
                        <a:spcAft>
                          <a:spcPts val="0"/>
                        </a:spcAft>
                      </a:pPr>
                      <a:r>
                        <a:rPr lang="en-AU" sz="1100" b="1" dirty="0">
                          <a:solidFill>
                            <a:srgbClr val="FFFF00"/>
                          </a:solidFill>
                          <a:latin typeface="Calibri"/>
                          <a:ea typeface="Calibri"/>
                          <a:cs typeface="Calibri"/>
                        </a:rPr>
                        <a:t>Family Information Package</a:t>
                      </a:r>
                      <a:endParaRPr lang="en-AU" sz="1100" b="1" dirty="0">
                        <a:solidFill>
                          <a:srgbClr val="FFFF00"/>
                        </a:solidFill>
                        <a:latin typeface="Calibri"/>
                        <a:ea typeface="Calibri"/>
                        <a:cs typeface="Times New Roman"/>
                      </a:endParaRPr>
                    </a:p>
                  </a:txBody>
                  <a:tcPr marL="43809" marR="438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AU" sz="1100" dirty="0">
                          <a:solidFill>
                            <a:srgbClr val="FFFF00"/>
                          </a:solidFill>
                          <a:latin typeface="Symbol"/>
                          <a:ea typeface="Calibri"/>
                          <a:cs typeface="Symbol"/>
                        </a:rPr>
                        <a:t>· </a:t>
                      </a:r>
                      <a:r>
                        <a:rPr lang="en-AU" sz="1100" dirty="0">
                          <a:solidFill>
                            <a:srgbClr val="FFFF00"/>
                          </a:solidFill>
                          <a:latin typeface="Calibri"/>
                          <a:ea typeface="Calibri"/>
                          <a:cs typeface="Calibri"/>
                        </a:rPr>
                        <a:t>Ensure every family is given an up-to-date document, detailing the</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service’s philosophy, policies and procedures.</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Symbol"/>
                          <a:ea typeface="Calibri"/>
                          <a:cs typeface="Symbol"/>
                        </a:rPr>
                        <a:t>· </a:t>
                      </a:r>
                      <a:r>
                        <a:rPr lang="en-AU" sz="1100" dirty="0">
                          <a:solidFill>
                            <a:srgbClr val="FFFF00"/>
                          </a:solidFill>
                          <a:latin typeface="Calibri"/>
                          <a:ea typeface="Calibri"/>
                          <a:cs typeface="Calibri"/>
                        </a:rPr>
                        <a:t>A well constructed Family Information Package will generate</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conversations and common goals.</a:t>
                      </a:r>
                      <a:endParaRPr lang="en-AU" sz="1100" dirty="0">
                        <a:solidFill>
                          <a:srgbClr val="FFFF00"/>
                        </a:solidFill>
                        <a:latin typeface="Calibri"/>
                        <a:ea typeface="Calibri"/>
                        <a:cs typeface="Times New Roman"/>
                      </a:endParaRPr>
                    </a:p>
                  </a:txBody>
                  <a:tcPr marL="43809" marR="438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4842">
                <a:tc>
                  <a:txBody>
                    <a:bodyPr/>
                    <a:lstStyle/>
                    <a:p>
                      <a:pPr>
                        <a:lnSpc>
                          <a:spcPct val="115000"/>
                        </a:lnSpc>
                        <a:spcAft>
                          <a:spcPts val="0"/>
                        </a:spcAft>
                      </a:pPr>
                      <a:r>
                        <a:rPr lang="en-AU" sz="1100" b="1" dirty="0">
                          <a:solidFill>
                            <a:srgbClr val="FFFF00"/>
                          </a:solidFill>
                          <a:latin typeface="Calibri"/>
                          <a:ea typeface="Calibri"/>
                          <a:cs typeface="Calibri"/>
                        </a:rPr>
                        <a:t>A first interview, usually with</a:t>
                      </a:r>
                      <a:endParaRPr lang="en-AU" sz="1100" b="1" dirty="0">
                        <a:solidFill>
                          <a:srgbClr val="FFFF00"/>
                        </a:solidFill>
                        <a:latin typeface="Calibri"/>
                        <a:ea typeface="Calibri"/>
                        <a:cs typeface="Times New Roman"/>
                      </a:endParaRPr>
                    </a:p>
                    <a:p>
                      <a:pPr>
                        <a:lnSpc>
                          <a:spcPct val="115000"/>
                        </a:lnSpc>
                        <a:spcAft>
                          <a:spcPts val="0"/>
                        </a:spcAft>
                      </a:pPr>
                      <a:r>
                        <a:rPr lang="en-AU" sz="1100" b="1" dirty="0">
                          <a:solidFill>
                            <a:srgbClr val="FFFF00"/>
                          </a:solidFill>
                          <a:latin typeface="Calibri"/>
                          <a:ea typeface="Calibri"/>
                          <a:cs typeface="Calibri"/>
                        </a:rPr>
                        <a:t>the Co-ordinator or Family</a:t>
                      </a:r>
                      <a:endParaRPr lang="en-AU" sz="1100" b="1" dirty="0">
                        <a:solidFill>
                          <a:srgbClr val="FFFF00"/>
                        </a:solidFill>
                        <a:latin typeface="Calibri"/>
                        <a:ea typeface="Calibri"/>
                        <a:cs typeface="Times New Roman"/>
                      </a:endParaRPr>
                    </a:p>
                    <a:p>
                      <a:pPr>
                        <a:lnSpc>
                          <a:spcPct val="115000"/>
                        </a:lnSpc>
                        <a:spcAft>
                          <a:spcPts val="0"/>
                        </a:spcAft>
                      </a:pPr>
                      <a:r>
                        <a:rPr lang="en-AU" sz="1100" b="1" dirty="0">
                          <a:solidFill>
                            <a:srgbClr val="FFFF00"/>
                          </a:solidFill>
                          <a:latin typeface="Calibri"/>
                          <a:ea typeface="Calibri"/>
                          <a:cs typeface="Calibri"/>
                        </a:rPr>
                        <a:t>Day Care Educator of the</a:t>
                      </a:r>
                      <a:endParaRPr lang="en-AU" sz="1100" b="1" dirty="0">
                        <a:solidFill>
                          <a:srgbClr val="FFFF00"/>
                        </a:solidFill>
                        <a:latin typeface="Calibri"/>
                        <a:ea typeface="Calibri"/>
                        <a:cs typeface="Times New Roman"/>
                      </a:endParaRPr>
                    </a:p>
                    <a:p>
                      <a:pPr>
                        <a:lnSpc>
                          <a:spcPct val="115000"/>
                        </a:lnSpc>
                        <a:spcAft>
                          <a:spcPts val="0"/>
                        </a:spcAft>
                      </a:pPr>
                      <a:r>
                        <a:rPr lang="en-AU" sz="1100" b="1" dirty="0">
                          <a:solidFill>
                            <a:srgbClr val="FFFF00"/>
                          </a:solidFill>
                          <a:latin typeface="Calibri"/>
                          <a:ea typeface="Calibri"/>
                          <a:cs typeface="Calibri"/>
                        </a:rPr>
                        <a:t>service, after confirmation of</a:t>
                      </a:r>
                      <a:endParaRPr lang="en-AU" sz="1100" b="1" dirty="0">
                        <a:solidFill>
                          <a:srgbClr val="FFFF00"/>
                        </a:solidFill>
                        <a:latin typeface="Calibri"/>
                        <a:ea typeface="Calibri"/>
                        <a:cs typeface="Times New Roman"/>
                      </a:endParaRPr>
                    </a:p>
                    <a:p>
                      <a:pPr>
                        <a:lnSpc>
                          <a:spcPct val="115000"/>
                        </a:lnSpc>
                        <a:spcAft>
                          <a:spcPts val="0"/>
                        </a:spcAft>
                      </a:pPr>
                      <a:r>
                        <a:rPr lang="en-AU" sz="1100" b="1" dirty="0">
                          <a:solidFill>
                            <a:srgbClr val="FFFF00"/>
                          </a:solidFill>
                          <a:latin typeface="Calibri"/>
                          <a:ea typeface="Calibri"/>
                          <a:cs typeface="Calibri"/>
                        </a:rPr>
                        <a:t>the place</a:t>
                      </a:r>
                      <a:endParaRPr lang="en-AU" sz="1100" b="1" dirty="0">
                        <a:solidFill>
                          <a:srgbClr val="FFFF00"/>
                        </a:solidFill>
                        <a:latin typeface="Calibri"/>
                        <a:ea typeface="Calibri"/>
                        <a:cs typeface="Times New Roman"/>
                      </a:endParaRPr>
                    </a:p>
                  </a:txBody>
                  <a:tcPr marL="43809" marR="438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AU" sz="1100" dirty="0">
                          <a:solidFill>
                            <a:srgbClr val="FFFF00"/>
                          </a:solidFill>
                          <a:latin typeface="Symbol"/>
                          <a:ea typeface="Calibri"/>
                          <a:cs typeface="Symbol"/>
                        </a:rPr>
                        <a:t>· </a:t>
                      </a:r>
                      <a:r>
                        <a:rPr lang="en-AU" sz="1100" dirty="0">
                          <a:solidFill>
                            <a:srgbClr val="FFFF00"/>
                          </a:solidFill>
                          <a:latin typeface="Calibri"/>
                          <a:ea typeface="Calibri"/>
                          <a:cs typeface="Calibri"/>
                        </a:rPr>
                        <a:t>The interview should take place with the child’s Educators if possible,</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to ensure that they get to know each other from the beginning.</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Symbol"/>
                          <a:ea typeface="Calibri"/>
                          <a:cs typeface="Symbol"/>
                        </a:rPr>
                        <a:t>· </a:t>
                      </a:r>
                      <a:r>
                        <a:rPr lang="en-AU" sz="1100" dirty="0">
                          <a:solidFill>
                            <a:srgbClr val="FFFF00"/>
                          </a:solidFill>
                          <a:latin typeface="Calibri"/>
                          <a:ea typeface="Calibri"/>
                          <a:cs typeface="Calibri"/>
                        </a:rPr>
                        <a:t>Get an idea from the families how familiar they are with the concept</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of child care, so that you can tailor their orientation and the support</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you provide accordingly.</a:t>
                      </a:r>
                      <a:endParaRPr lang="en-AU" sz="1100" dirty="0">
                        <a:solidFill>
                          <a:srgbClr val="FFFF00"/>
                        </a:solidFill>
                        <a:latin typeface="Calibri"/>
                        <a:ea typeface="Calibri"/>
                        <a:cs typeface="Times New Roman"/>
                      </a:endParaRPr>
                    </a:p>
                  </a:txBody>
                  <a:tcPr marL="43809" marR="438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7809">
                <a:tc>
                  <a:txBody>
                    <a:bodyPr/>
                    <a:lstStyle/>
                    <a:p>
                      <a:pPr>
                        <a:lnSpc>
                          <a:spcPct val="115000"/>
                        </a:lnSpc>
                        <a:spcAft>
                          <a:spcPts val="0"/>
                        </a:spcAft>
                      </a:pPr>
                      <a:r>
                        <a:rPr lang="en-AU" sz="1100" b="1" dirty="0">
                          <a:solidFill>
                            <a:srgbClr val="FFFF00"/>
                          </a:solidFill>
                          <a:latin typeface="Calibri"/>
                          <a:ea typeface="Calibri"/>
                          <a:cs typeface="Calibri"/>
                        </a:rPr>
                        <a:t>A group induction meeting,</a:t>
                      </a:r>
                      <a:endParaRPr lang="en-AU" sz="1100" b="1" dirty="0">
                        <a:solidFill>
                          <a:srgbClr val="FFFF00"/>
                        </a:solidFill>
                        <a:latin typeface="Calibri"/>
                        <a:ea typeface="Calibri"/>
                        <a:cs typeface="Times New Roman"/>
                      </a:endParaRPr>
                    </a:p>
                    <a:p>
                      <a:pPr>
                        <a:lnSpc>
                          <a:spcPct val="115000"/>
                        </a:lnSpc>
                        <a:spcAft>
                          <a:spcPts val="0"/>
                        </a:spcAft>
                      </a:pPr>
                      <a:r>
                        <a:rPr lang="en-AU" sz="1100" b="1" dirty="0">
                          <a:solidFill>
                            <a:srgbClr val="FFFF00"/>
                          </a:solidFill>
                          <a:latin typeface="Calibri"/>
                          <a:ea typeface="Calibri"/>
                          <a:cs typeface="Calibri"/>
                        </a:rPr>
                        <a:t>usually in the evening or</a:t>
                      </a:r>
                      <a:endParaRPr lang="en-AU" sz="1100" b="1" dirty="0">
                        <a:solidFill>
                          <a:srgbClr val="FFFF00"/>
                        </a:solidFill>
                        <a:latin typeface="Calibri"/>
                        <a:ea typeface="Calibri"/>
                        <a:cs typeface="Times New Roman"/>
                      </a:endParaRPr>
                    </a:p>
                    <a:p>
                      <a:pPr>
                        <a:lnSpc>
                          <a:spcPct val="115000"/>
                        </a:lnSpc>
                        <a:spcAft>
                          <a:spcPts val="0"/>
                        </a:spcAft>
                      </a:pPr>
                      <a:r>
                        <a:rPr lang="en-AU" sz="1100" b="1" dirty="0">
                          <a:solidFill>
                            <a:srgbClr val="FFFF00"/>
                          </a:solidFill>
                          <a:latin typeface="Calibri"/>
                          <a:ea typeface="Calibri"/>
                          <a:cs typeface="Calibri"/>
                        </a:rPr>
                        <a:t>perhaps on a weekend</a:t>
                      </a:r>
                      <a:endParaRPr lang="en-AU" sz="1100" b="1" dirty="0">
                        <a:solidFill>
                          <a:srgbClr val="FFFF00"/>
                        </a:solidFill>
                        <a:latin typeface="Calibri"/>
                        <a:ea typeface="Calibri"/>
                        <a:cs typeface="Times New Roman"/>
                      </a:endParaRPr>
                    </a:p>
                  </a:txBody>
                  <a:tcPr marL="43809" marR="438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AU" sz="1100" dirty="0">
                          <a:solidFill>
                            <a:srgbClr val="FFFF00"/>
                          </a:solidFill>
                          <a:latin typeface="Symbol"/>
                          <a:ea typeface="Calibri"/>
                          <a:cs typeface="Symbol"/>
                        </a:rPr>
                        <a:t>· </a:t>
                      </a:r>
                      <a:r>
                        <a:rPr lang="en-AU" sz="1100" dirty="0">
                          <a:solidFill>
                            <a:srgbClr val="FFFF00"/>
                          </a:solidFill>
                          <a:latin typeface="Calibri"/>
                          <a:ea typeface="Calibri"/>
                          <a:cs typeface="Calibri"/>
                        </a:rPr>
                        <a:t>Let families know that children are welcome (and ensure it’s not too</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late for them to attend). This is a great opportunity to see how the</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families and children interact.</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Symbol"/>
                          <a:ea typeface="Calibri"/>
                          <a:cs typeface="Symbol"/>
                        </a:rPr>
                        <a:t>· </a:t>
                      </a:r>
                      <a:r>
                        <a:rPr lang="en-AU" sz="1100" dirty="0">
                          <a:solidFill>
                            <a:srgbClr val="FFFF00"/>
                          </a:solidFill>
                          <a:latin typeface="Calibri"/>
                          <a:ea typeface="Calibri"/>
                          <a:cs typeface="Calibri"/>
                        </a:rPr>
                        <a:t>Use the meeting to introduce aspects of using child care that families</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may be unfamiliar with (e.g. different clothes for different seasons,</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meals, routines that are followed, etc)</a:t>
                      </a:r>
                      <a:endParaRPr lang="en-AU" sz="1100" dirty="0">
                        <a:solidFill>
                          <a:srgbClr val="FFFF00"/>
                        </a:solidFill>
                        <a:latin typeface="Calibri"/>
                        <a:ea typeface="Calibri"/>
                        <a:cs typeface="Times New Roman"/>
                      </a:endParaRPr>
                    </a:p>
                  </a:txBody>
                  <a:tcPr marL="43809" marR="438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1873">
                <a:tc>
                  <a:txBody>
                    <a:bodyPr/>
                    <a:lstStyle/>
                    <a:p>
                      <a:pPr>
                        <a:lnSpc>
                          <a:spcPct val="115000"/>
                        </a:lnSpc>
                        <a:spcAft>
                          <a:spcPts val="0"/>
                        </a:spcAft>
                      </a:pPr>
                      <a:r>
                        <a:rPr lang="en-AU" sz="1100" b="1" dirty="0">
                          <a:solidFill>
                            <a:srgbClr val="FFFF00"/>
                          </a:solidFill>
                          <a:latin typeface="Calibri"/>
                          <a:ea typeface="Calibri"/>
                          <a:cs typeface="Calibri"/>
                        </a:rPr>
                        <a:t>Visits prior to starting child</a:t>
                      </a:r>
                      <a:endParaRPr lang="en-AU" sz="1100" b="1" dirty="0">
                        <a:solidFill>
                          <a:srgbClr val="FFFF00"/>
                        </a:solidFill>
                        <a:latin typeface="Calibri"/>
                        <a:ea typeface="Calibri"/>
                        <a:cs typeface="Times New Roman"/>
                      </a:endParaRPr>
                    </a:p>
                    <a:p>
                      <a:pPr>
                        <a:lnSpc>
                          <a:spcPct val="115000"/>
                        </a:lnSpc>
                        <a:spcAft>
                          <a:spcPts val="0"/>
                        </a:spcAft>
                      </a:pPr>
                      <a:r>
                        <a:rPr lang="en-AU" sz="1100" b="1" dirty="0">
                          <a:solidFill>
                            <a:srgbClr val="FFFF00"/>
                          </a:solidFill>
                          <a:latin typeface="Calibri"/>
                          <a:ea typeface="Calibri"/>
                          <a:cs typeface="Calibri"/>
                        </a:rPr>
                        <a:t>care</a:t>
                      </a:r>
                      <a:endParaRPr lang="en-AU" sz="1100" b="1" dirty="0">
                        <a:solidFill>
                          <a:srgbClr val="FFFF00"/>
                        </a:solidFill>
                        <a:latin typeface="Calibri"/>
                        <a:ea typeface="Calibri"/>
                        <a:cs typeface="Times New Roman"/>
                      </a:endParaRPr>
                    </a:p>
                  </a:txBody>
                  <a:tcPr marL="43809" marR="438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AU" sz="1100" dirty="0">
                          <a:solidFill>
                            <a:srgbClr val="FFFF00"/>
                          </a:solidFill>
                          <a:latin typeface="Symbol"/>
                          <a:ea typeface="Calibri"/>
                          <a:cs typeface="Symbol"/>
                        </a:rPr>
                        <a:t>· </a:t>
                      </a:r>
                      <a:r>
                        <a:rPr lang="en-AU" sz="1100" dirty="0">
                          <a:solidFill>
                            <a:srgbClr val="FFFF00"/>
                          </a:solidFill>
                          <a:latin typeface="Calibri"/>
                          <a:ea typeface="Calibri"/>
                          <a:cs typeface="Calibri"/>
                        </a:rPr>
                        <a:t>Encourage families to relax, sit down and let their child explore the</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environment at their own pace.</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Symbol"/>
                          <a:ea typeface="Calibri"/>
                          <a:cs typeface="Symbol"/>
                        </a:rPr>
                        <a:t>· </a:t>
                      </a:r>
                      <a:r>
                        <a:rPr lang="en-AU" sz="1100" dirty="0">
                          <a:solidFill>
                            <a:srgbClr val="FFFF00"/>
                          </a:solidFill>
                          <a:latin typeface="Calibri"/>
                          <a:ea typeface="Calibri"/>
                          <a:cs typeface="Calibri"/>
                        </a:rPr>
                        <a:t>Talk about aspects of the program, particularly what you are doing</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when the families are visiting, and how it benefits the children.</a:t>
                      </a:r>
                      <a:endParaRPr lang="en-AU" sz="1100" dirty="0">
                        <a:solidFill>
                          <a:srgbClr val="FFFF00"/>
                        </a:solidFill>
                        <a:latin typeface="Calibri"/>
                        <a:ea typeface="Calibri"/>
                        <a:cs typeface="Times New Roman"/>
                      </a:endParaRPr>
                    </a:p>
                  </a:txBody>
                  <a:tcPr marL="43809" marR="438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4842">
                <a:tc>
                  <a:txBody>
                    <a:bodyPr/>
                    <a:lstStyle/>
                    <a:p>
                      <a:pPr>
                        <a:lnSpc>
                          <a:spcPct val="115000"/>
                        </a:lnSpc>
                        <a:spcAft>
                          <a:spcPts val="0"/>
                        </a:spcAft>
                      </a:pPr>
                      <a:r>
                        <a:rPr lang="en-AU" sz="1100" b="1" dirty="0">
                          <a:solidFill>
                            <a:srgbClr val="FFFF00"/>
                          </a:solidFill>
                          <a:latin typeface="Calibri"/>
                          <a:ea typeface="Calibri"/>
                          <a:cs typeface="Calibri"/>
                        </a:rPr>
                        <a:t>Orientation visits, lasting from</a:t>
                      </a:r>
                      <a:endParaRPr lang="en-AU" sz="1100" b="1" dirty="0">
                        <a:solidFill>
                          <a:srgbClr val="FFFF00"/>
                        </a:solidFill>
                        <a:latin typeface="Calibri"/>
                        <a:ea typeface="Calibri"/>
                        <a:cs typeface="Times New Roman"/>
                      </a:endParaRPr>
                    </a:p>
                    <a:p>
                      <a:pPr>
                        <a:lnSpc>
                          <a:spcPct val="115000"/>
                        </a:lnSpc>
                        <a:spcAft>
                          <a:spcPts val="0"/>
                        </a:spcAft>
                      </a:pPr>
                      <a:r>
                        <a:rPr lang="en-AU" sz="1100" b="1" dirty="0">
                          <a:solidFill>
                            <a:srgbClr val="FFFF00"/>
                          </a:solidFill>
                          <a:latin typeface="Calibri"/>
                          <a:ea typeface="Calibri"/>
                          <a:cs typeface="Calibri"/>
                        </a:rPr>
                        <a:t>1 to 4 weeks</a:t>
                      </a:r>
                      <a:endParaRPr lang="en-AU" sz="1100" b="1" dirty="0">
                        <a:solidFill>
                          <a:srgbClr val="FFFF00"/>
                        </a:solidFill>
                        <a:latin typeface="Calibri"/>
                        <a:ea typeface="Calibri"/>
                        <a:cs typeface="Times New Roman"/>
                      </a:endParaRPr>
                    </a:p>
                  </a:txBody>
                  <a:tcPr marL="43809" marR="438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AU" sz="1100" dirty="0">
                          <a:solidFill>
                            <a:srgbClr val="FFFF00"/>
                          </a:solidFill>
                          <a:latin typeface="Symbol"/>
                          <a:ea typeface="Calibri"/>
                          <a:cs typeface="Symbol"/>
                        </a:rPr>
                        <a:t>· </a:t>
                      </a:r>
                      <a:r>
                        <a:rPr lang="en-AU" sz="1100" dirty="0">
                          <a:solidFill>
                            <a:srgbClr val="FFFF00"/>
                          </a:solidFill>
                          <a:latin typeface="Calibri"/>
                          <a:ea typeface="Calibri"/>
                          <a:cs typeface="Calibri"/>
                        </a:rPr>
                        <a:t>Encourage the families to stay as long as they wish (and mean it!)</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Symbol"/>
                          <a:ea typeface="Calibri"/>
                          <a:cs typeface="Symbol"/>
                        </a:rPr>
                        <a:t>· </a:t>
                      </a:r>
                      <a:r>
                        <a:rPr lang="en-AU" sz="1100" dirty="0">
                          <a:solidFill>
                            <a:srgbClr val="FFFF00"/>
                          </a:solidFill>
                          <a:latin typeface="Calibri"/>
                          <a:ea typeface="Calibri"/>
                          <a:cs typeface="Calibri"/>
                        </a:rPr>
                        <a:t>Use the opportunity to chat to the family member/s about their child’s</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home life, and how home is different from and/or similar to the</a:t>
                      </a:r>
                      <a:endParaRPr lang="en-AU" sz="1100" dirty="0">
                        <a:solidFill>
                          <a:srgbClr val="FFFF00"/>
                        </a:solidFill>
                        <a:latin typeface="Calibri"/>
                        <a:ea typeface="Calibri"/>
                        <a:cs typeface="Times New Roman"/>
                      </a:endParaRPr>
                    </a:p>
                    <a:p>
                      <a:pPr>
                        <a:lnSpc>
                          <a:spcPct val="115000"/>
                        </a:lnSpc>
                        <a:spcAft>
                          <a:spcPts val="0"/>
                        </a:spcAft>
                      </a:pPr>
                      <a:r>
                        <a:rPr lang="en-AU" sz="1100" dirty="0">
                          <a:solidFill>
                            <a:srgbClr val="FFFF00"/>
                          </a:solidFill>
                          <a:latin typeface="Calibri"/>
                          <a:ea typeface="Calibri"/>
                          <a:cs typeface="Calibri"/>
                        </a:rPr>
                        <a:t>service.</a:t>
                      </a:r>
                      <a:endParaRPr lang="en-AU" sz="1100" dirty="0">
                        <a:solidFill>
                          <a:srgbClr val="FFFF00"/>
                        </a:solidFill>
                        <a:latin typeface="Calibri"/>
                        <a:ea typeface="Calibri"/>
                        <a:cs typeface="Times New Roman"/>
                      </a:endParaRPr>
                    </a:p>
                  </a:txBody>
                  <a:tcPr marL="43809" marR="438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Revolution">
  <a:themeElements>
    <a:clrScheme name="Custom 1">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9100</TotalTime>
  <Words>5653</Words>
  <Application>Microsoft Office PowerPoint</Application>
  <PresentationFormat>On-screen Show (4:3)</PresentationFormat>
  <Paragraphs>257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Revolution</vt:lpstr>
      <vt:lpstr>Working with Families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 Lord</dc:creator>
  <cp:lastModifiedBy>Window's</cp:lastModifiedBy>
  <cp:revision>271</cp:revision>
  <dcterms:created xsi:type="dcterms:W3CDTF">2014-07-09T11:14:43Z</dcterms:created>
  <dcterms:modified xsi:type="dcterms:W3CDTF">2014-10-03T07:01:22Z</dcterms:modified>
</cp:coreProperties>
</file>